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7" r:id="rId11"/>
    <p:sldId id="259" r:id="rId12"/>
    <p:sldId id="258" r:id="rId13"/>
    <p:sldId id="256" r:id="rId14"/>
    <p:sldId id="260" r:id="rId15"/>
    <p:sldId id="261" r:id="rId16"/>
    <p:sldId id="262" r:id="rId17"/>
    <p:sldId id="263" r:id="rId18"/>
    <p:sldId id="264" r:id="rId19"/>
    <p:sldId id="265" r:id="rId20"/>
    <p:sldId id="267" r:id="rId21"/>
    <p:sldId id="268" r:id="rId22"/>
    <p:sldId id="266" r:id="rId23"/>
    <p:sldId id="269" r:id="rId24"/>
    <p:sldId id="270" r:id="rId25"/>
    <p:sldId id="271" r:id="rId26"/>
    <p:sldId id="295" r:id="rId27"/>
    <p:sldId id="291" r:id="rId28"/>
    <p:sldId id="294" r:id="rId29"/>
    <p:sldId id="293" r:id="rId30"/>
    <p:sldId id="272" r:id="rId31"/>
    <p:sldId id="273" r:id="rId32"/>
    <p:sldId id="274" r:id="rId33"/>
    <p:sldId id="275" r:id="rId34"/>
    <p:sldId id="278" r:id="rId35"/>
    <p:sldId id="276" r:id="rId36"/>
    <p:sldId id="279" r:id="rId37"/>
    <p:sldId id="277" r:id="rId38"/>
    <p:sldId id="281" r:id="rId39"/>
    <p:sldId id="280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50"/>
      <p:bold r:id="rId51"/>
      <p:italic r:id="rId52"/>
      <p:boldItalic r:id="rId53"/>
    </p:embeddedFont>
    <p:embeddedFont>
      <p:font typeface="SimHei" panose="02010609060101010101" pitchFamily="49" charset="-122"/>
      <p:regular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CC"/>
    <a:srgbClr val="006600"/>
    <a:srgbClr val="FFCCFF"/>
    <a:srgbClr val="FFFF99"/>
    <a:srgbClr val="CC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17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7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92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52FE-2B04-4A30-8A37-F8C9015B94B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04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094A1-A82A-4675-855D-A07A76711B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799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10F26-62DF-4F32-8B01-2FB390CEABF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92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B27CB-D36B-4B36-BAC5-A226737D10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53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15983-C62B-48CC-8602-539CCADC28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79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D18F3-D51B-46C6-B451-8478A3DC169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941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E4488-EF31-4429-A4DE-817D074E7F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9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02751-8121-483C-82ED-CD65ABBC8D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126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BDBA42-44FA-4446-828B-22DD8CA0A1A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785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17C18-60C5-4C88-B757-57E0152301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93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66BBB-5B10-41B8-B934-41262234DD1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1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B545-6AA5-4269-805F-B33B43BE9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83C8-859E-43D2-B4C9-0E4FB0E594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6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C969-FF1D-4D8F-9E01-35F6B001E2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251E8-8190-4ADB-8074-A68A947C1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1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6CBB-5E02-4148-913D-4C0239BEC3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DC9-FE26-48D5-8916-239E8A003C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0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59EF-1415-4A8E-8597-98442259D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0E5A-1F25-4006-A2AE-6685E10DCE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6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9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E76A5-DE59-420B-BA2D-275CCD230D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9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40472-C46D-4EFD-B0C3-C72D4EB68C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9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A61CE-7EC9-4C16-9896-A27FCEF41A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3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B545-6AA5-4269-805F-B33B43BE9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83C8-859E-43D2-B4C9-0E4FB0E594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7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C969-FF1D-4D8F-9E01-35F6B001E2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66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251E8-8190-4ADB-8074-A68A947C1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32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6CBB-5E02-4148-913D-4C0239BEC3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00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DC9-FE26-48D5-8916-239E8A003C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61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59EF-1415-4A8E-8597-98442259D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7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7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0E5A-1F25-4006-A2AE-6685E10DCE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04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E76A5-DE59-420B-BA2D-275CCD230D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75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40472-C46D-4EFD-B0C3-C72D4EB68C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67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A61CE-7EC9-4C16-9896-A27FCEF41A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7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B545-6AA5-4269-805F-B33B43BE9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4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83C8-859E-43D2-B4C9-0E4FB0E594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71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C969-FF1D-4D8F-9E01-35F6B001E2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60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251E8-8190-4ADB-8074-A68A947C1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4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6CBB-5E02-4148-913D-4C0239BEC3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71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DC9-FE26-48D5-8916-239E8A003C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1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2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59EF-1415-4A8E-8597-98442259D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07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0E5A-1F25-4006-A2AE-6685E10DCE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4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E76A5-DE59-420B-BA2D-275CCD230D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00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40472-C46D-4EFD-B0C3-C72D4EB68C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79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A61CE-7EC9-4C16-9896-A27FCEF41A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36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B545-6AA5-4269-805F-B33B43BE9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7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83C8-859E-43D2-B4C9-0E4FB0E594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9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C969-FF1D-4D8F-9E01-35F6B001E2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1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251E8-8190-4ADB-8074-A68A947C1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33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6CBB-5E02-4148-913D-4C0239BEC3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9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4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DC9-FE26-48D5-8916-239E8A003C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4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59EF-1415-4A8E-8597-98442259D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24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0E5A-1F25-4006-A2AE-6685E10DCE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63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E76A5-DE59-420B-BA2D-275CCD230D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9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40472-C46D-4EFD-B0C3-C72D4EB68C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90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A61CE-7EC9-4C16-9896-A27FCEF41A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06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B545-6AA5-4269-805F-B33B43BE9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73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83C8-859E-43D2-B4C9-0E4FB0E594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94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C969-FF1D-4D8F-9E01-35F6B001E2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1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251E8-8190-4ADB-8074-A68A947C1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6CBB-5E02-4148-913D-4C0239BEC3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53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DC9-FE26-48D5-8916-239E8A003C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3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59EF-1415-4A8E-8597-98442259D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20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0E5A-1F25-4006-A2AE-6685E10DCE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2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E76A5-DE59-420B-BA2D-275CCD230D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85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40472-C46D-4EFD-B0C3-C72D4EB68C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91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A61CE-7EC9-4C16-9896-A27FCEF41A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96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09BC-D4E8-410E-B5DC-752F5865F7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4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82F4F-8106-42C1-B647-F825A3CFAF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75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D8B79-5B5E-4AE5-B036-FFCAE20406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9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85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8709-CD20-4921-912A-E4E3419940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32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FDFCB-2C15-4D8B-A58F-6561352C67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18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13521-1A0D-4B34-AB5E-A415F9E859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86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1FF3-5487-40B6-9DF7-9B924D2854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48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946DD-D598-415C-9AAA-7FDF0CD64A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75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B5A2C-343C-4DDA-AB5E-8DDD1F2771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613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F367-21A6-4D2E-8EEB-1A5710112F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71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7C71F-FEC3-47BB-94C5-C253FD14C6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6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AF924-4F03-4EA6-80DF-1CDD65A9E9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02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844DD-7491-493B-8868-6422178586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60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E211-94D3-4E7D-82A5-ED09070B6D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1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C2F9-356B-44F2-825A-F6345EA4D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24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BFE45-2AF5-476E-9F1A-1986892595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171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938D2-0BAF-4239-9A42-A82B1C5143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09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BF1CB-F15C-421D-A4B5-E3F09E2678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16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77EB4-B07E-46D9-8499-38FD9E732F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9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C6E47-E622-440F-85D2-B8999DA6EE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6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15CF-591C-487B-A86B-74AEC34812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56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F058E-1C06-4084-BB05-DEBE5B0798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805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52FE-2B04-4A30-8A37-F8C9015B94B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6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68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094A1-A82A-4675-855D-A07A76711B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971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10F26-62DF-4F32-8B01-2FB390CEABF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027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B27CB-D36B-4B36-BAC5-A226737D10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60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15983-C62B-48CC-8602-539CCADC28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780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D18F3-D51B-46C6-B451-8478A3DC169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22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E4488-EF31-4429-A4DE-817D074E7F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46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02751-8121-483C-82ED-CD65ABBC8D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29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BDBA42-44FA-4446-828B-22DD8CA0A1A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20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17C18-60C5-4C88-B757-57E0152301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36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66BBB-5B10-41B8-B934-41262234DD1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0AD-2561-4F2E-AA1A-300E7E80AD9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58B6-27D4-4357-A7FC-1AFE91096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43ACD-CE40-488D-8DEA-16775D6A52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9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128E7-70BD-495C-A01B-24EA9C3B128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128E7-70BD-495C-A01B-24EA9C3B128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128E7-70BD-495C-A01B-24EA9C3B128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9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128E7-70BD-495C-A01B-24EA9C3B128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7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128E7-70BD-495C-A01B-24EA9C3B128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F69142-C776-4418-A99B-4A866BA1F6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AB2995-6AC7-497E-AA4C-EEC560B936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6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43ACD-CE40-488D-8DEA-16775D6A52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5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book of isai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-1"/>
            <a:ext cx="9253977" cy="52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4928" y="5203064"/>
            <a:ext cx="95205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6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「先知蒙召」、「以馬內利」</a:t>
            </a:r>
            <a:endParaRPr lang="en-US" sz="5600" dirty="0" smtClean="0">
              <a:solidFill>
                <a:prstClr val="white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endParaRPr lang="en-US" sz="5600" dirty="0">
              <a:solidFill>
                <a:prstClr val="white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313" y="4404575"/>
            <a:ext cx="5054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3/18/2018     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第三課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4102" y="6028834"/>
            <a:ext cx="4118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六、七至十二章</a:t>
            </a:r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69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tree_st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38"/>
            <a:ext cx="5165725" cy="3421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800px-Pistacia_palaes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>
            <a:fillRect/>
          </a:stretch>
        </p:blipFill>
        <p:spPr bwMode="auto">
          <a:xfrm>
            <a:off x="0" y="0"/>
            <a:ext cx="4572000" cy="342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lestine Oak Quercus calliprinos Webb BioL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272088" y="3436938"/>
            <a:ext cx="387191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zh-TW" altLang="en-US" sz="3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境內剩下的人若還有十分之一，也必被吞滅，像栗樹、橡樹雖被砍伐，樹𣎴子卻仍存留。這聖潔的種類在國中也是如此</a:t>
            </a:r>
            <a:r>
              <a:rPr lang="zh-TW" altLang="en-US" sz="30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3000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fontAlgn="base">
              <a:spcBef>
                <a:spcPct val="0"/>
              </a:spcBef>
            </a:pPr>
            <a:r>
              <a:rPr lang="en-US" altLang="zh-TW" sz="30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0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賽</a:t>
            </a:r>
            <a:r>
              <a:rPr lang="en-US" altLang="zh-TW" sz="30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6:13)</a:t>
            </a:r>
            <a:endParaRPr lang="zh-TW" altLang="en-US" sz="30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9538" y="155575"/>
            <a:ext cx="9541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</a:rPr>
              <a:t>栗樹</a:t>
            </a:r>
            <a:endParaRPr lang="en-US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anose="02010609060101010101" pitchFamily="49" charset="-122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1538" y="155575"/>
            <a:ext cx="9541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000" b="1" dirty="0">
                <a:solidFill>
                  <a:srgbClr val="002060"/>
                </a:solidFill>
                <a:ea typeface="SimHei" panose="02010609060101010101" pitchFamily="49" charset="-122"/>
              </a:rPr>
              <a:t>橡樹</a:t>
            </a:r>
            <a:endParaRPr lang="en-US" altLang="en-US" sz="3000" b="1" dirty="0">
              <a:solidFill>
                <a:srgbClr val="002060"/>
              </a:solidFill>
              <a:ea typeface="SimHe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8" y="2151391"/>
            <a:ext cx="6021200" cy="55399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不是工作全無果效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還有十分之一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40" y="2713327"/>
            <a:ext cx="5955476" cy="55399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為這十分之一，你我願意去做嗎？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534" y="3417324"/>
            <a:ext cx="2613216" cy="553998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不要執著果效</a:t>
            </a:r>
            <a:r>
              <a:rPr lang="zh-TW" altLang="en-US" sz="28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28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38" y="4053556"/>
            <a:ext cx="3760966" cy="1477328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作主工要有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i="1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long range perspective</a:t>
            </a:r>
            <a:endParaRPr lang="en-US" altLang="zh-TW" sz="3000" i="1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i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才不感到一事無成</a:t>
            </a:r>
            <a:endParaRPr lang="en-US" sz="3000" i="1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4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65125" y="4087813"/>
            <a:ext cx="1535113" cy="841375"/>
          </a:xfrm>
          <a:prstGeom prst="rect">
            <a:avLst/>
          </a:prstGeom>
          <a:solidFill>
            <a:srgbClr val="FFCC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論猶大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5125" y="5513388"/>
            <a:ext cx="1535113" cy="914400"/>
          </a:xfrm>
          <a:prstGeom prst="rect">
            <a:avLst/>
          </a:prstGeom>
          <a:solidFill>
            <a:srgbClr val="FF99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論以色列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125" y="4929188"/>
            <a:ext cx="1535113" cy="5842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 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以賽亞蒙召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65125" y="357188"/>
            <a:ext cx="4987925" cy="10969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35588" y="357188"/>
            <a:ext cx="3478212" cy="10969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65125" y="2846388"/>
            <a:ext cx="1531938" cy="1096962"/>
          </a:xfrm>
          <a:prstGeom prst="rect">
            <a:avLst/>
          </a:prstGeom>
          <a:solidFill>
            <a:srgbClr val="FFCC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論猶大和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897063" y="2846388"/>
            <a:ext cx="1406525" cy="10969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論列國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65125" y="1601788"/>
            <a:ext cx="4481513" cy="1096962"/>
          </a:xfrm>
          <a:prstGeom prst="rect">
            <a:avLst/>
          </a:prstGeom>
          <a:solidFill>
            <a:srgbClr val="FFE0C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責備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837113" y="1601788"/>
            <a:ext cx="508000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335588" y="1601788"/>
            <a:ext cx="3478212" cy="1096962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安慰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335588" y="2846388"/>
            <a:ext cx="1158875" cy="1096962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歸回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306763" y="2846388"/>
            <a:ext cx="1530350" cy="10969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刑罰與復興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494463" y="2846388"/>
            <a:ext cx="1160462" cy="1096962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重建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654925" y="2846388"/>
            <a:ext cx="1158875" cy="1096962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榮耀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829175" y="2846388"/>
            <a:ext cx="506413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  <a:endParaRPr lang="en-US" altLang="en-US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897063" y="4087813"/>
            <a:ext cx="1406525" cy="233997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論巴比倫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亞述、非利士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摩押、大馬色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古實、埃及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以東、亞拉伯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耶京、推羅</a:t>
            </a:r>
            <a:endParaRPr lang="zh-TW" altLang="en-US" sz="1600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306763" y="4087813"/>
            <a:ext cx="1517650" cy="768350"/>
          </a:xfrm>
          <a:prstGeom prst="rect">
            <a:avLst/>
          </a:prstGeom>
          <a:solidFill>
            <a:srgbClr val="F3BD8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24-27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論末世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829175" y="4087813"/>
            <a:ext cx="506413" cy="1169987"/>
          </a:xfrm>
          <a:prstGeom prst="rect">
            <a:avLst/>
          </a:prstGeom>
          <a:solidFill>
            <a:srgbClr val="CB9763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被困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827588" y="5257800"/>
            <a:ext cx="506412" cy="1169988"/>
          </a:xfrm>
          <a:prstGeom prst="rect">
            <a:avLst/>
          </a:prstGeom>
          <a:solidFill>
            <a:srgbClr val="CC66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38-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患病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306763" y="4856163"/>
            <a:ext cx="1517650" cy="803275"/>
          </a:xfrm>
          <a:prstGeom prst="rect">
            <a:avLst/>
          </a:prstGeom>
          <a:solidFill>
            <a:srgbClr val="FFB7B7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28-33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六禍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3306763" y="5661025"/>
            <a:ext cx="1517650" cy="768350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刑罰與復興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340350" y="4087813"/>
            <a:ext cx="1158875" cy="2339975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福音書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與行傳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6499225" y="4087813"/>
            <a:ext cx="1160463" cy="2339975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書信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endParaRPr lang="zh-TW" altLang="en-US" sz="9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中心為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基督和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十字架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7659688" y="4087813"/>
            <a:ext cx="1158875" cy="2339975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啟示錄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65125" y="5513388"/>
            <a:ext cx="1536700" cy="91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king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r="18591"/>
          <a:stretch>
            <a:fillRect/>
          </a:stretch>
        </p:blipFill>
        <p:spPr bwMode="auto">
          <a:xfrm>
            <a:off x="1060450" y="566738"/>
            <a:ext cx="748982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66913" y="133667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耶羅波安二世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7000" y="26939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CC0000"/>
                </a:solidFill>
                <a:ea typeface="SimHei" panose="02010609060101010101" pitchFamily="49" charset="-122"/>
              </a:rPr>
              <a:t>南國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27000" y="12604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CC0000"/>
                </a:solidFill>
                <a:ea typeface="SimHei" panose="02010609060101010101" pitchFamily="49" charset="-122"/>
              </a:rPr>
              <a:t>北國</a:t>
            </a:r>
          </a:p>
        </p:txBody>
      </p:sp>
      <p:pic>
        <p:nvPicPr>
          <p:cNvPr id="10244" name="Picture 4" descr="king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 t="4431" r="16771" b="68297"/>
          <a:stretch>
            <a:fillRect/>
          </a:stretch>
        </p:blipFill>
        <p:spPr bwMode="auto">
          <a:xfrm>
            <a:off x="712788" y="158750"/>
            <a:ext cx="82534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84150" y="5349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CC0000"/>
                </a:solidFill>
                <a:ea typeface="SimHei" panose="02010609060101010101" pitchFamily="49" charset="-122"/>
              </a:rPr>
              <a:t>亞蘭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230313" y="592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便哈達</a:t>
            </a:r>
            <a:endParaRPr lang="en-US" altLang="en-US" sz="1600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302250" y="27844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希西家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552575" y="2878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亞瑪謝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2655888" y="27892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烏西雅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7065963" y="27876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瑪拿西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4435475" y="28860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亞哈斯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3668713" y="60007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利汛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1173163" y="14366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約阿施</a:t>
            </a:r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3814763" y="2673350"/>
            <a:ext cx="1436687" cy="582613"/>
          </a:xfrm>
          <a:custGeom>
            <a:avLst/>
            <a:gdLst>
              <a:gd name="T0" fmla="*/ 1 w 394"/>
              <a:gd name="T1" fmla="*/ 0 h 161"/>
              <a:gd name="T2" fmla="*/ 205 w 394"/>
              <a:gd name="T3" fmla="*/ 0 h 161"/>
              <a:gd name="T4" fmla="*/ 205 w 394"/>
              <a:gd name="T5" fmla="*/ 52 h 161"/>
              <a:gd name="T6" fmla="*/ 394 w 394"/>
              <a:gd name="T7" fmla="*/ 52 h 161"/>
              <a:gd name="T8" fmla="*/ 394 w 394"/>
              <a:gd name="T9" fmla="*/ 161 h 161"/>
              <a:gd name="T10" fmla="*/ 165 w 394"/>
              <a:gd name="T11" fmla="*/ 161 h 161"/>
              <a:gd name="T12" fmla="*/ 165 w 394"/>
              <a:gd name="T13" fmla="*/ 52 h 161"/>
              <a:gd name="T14" fmla="*/ 0 w 394"/>
              <a:gd name="T15" fmla="*/ 52 h 161"/>
              <a:gd name="T16" fmla="*/ 1 w 394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61">
                <a:moveTo>
                  <a:pt x="1" y="0"/>
                </a:moveTo>
                <a:lnTo>
                  <a:pt x="205" y="0"/>
                </a:lnTo>
                <a:lnTo>
                  <a:pt x="205" y="52"/>
                </a:lnTo>
                <a:lnTo>
                  <a:pt x="394" y="52"/>
                </a:lnTo>
                <a:lnTo>
                  <a:pt x="394" y="161"/>
                </a:lnTo>
                <a:lnTo>
                  <a:pt x="165" y="161"/>
                </a:lnTo>
                <a:lnTo>
                  <a:pt x="165" y="52"/>
                </a:lnTo>
                <a:lnTo>
                  <a:pt x="0" y="52"/>
                </a:lnTo>
                <a:lnTo>
                  <a:pt x="1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3979863" y="1200150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加</a:t>
            </a:r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flipV="1">
            <a:off x="6323013" y="3267075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V="1">
            <a:off x="3879850" y="3276600"/>
            <a:ext cx="1588" cy="322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4" name="Rectangle 54" descr="red-marble"/>
          <p:cNvSpPr>
            <a:spLocks noChangeArrowheads="1"/>
          </p:cNvSpPr>
          <p:nvPr/>
        </p:nvSpPr>
        <p:spPr bwMode="auto">
          <a:xfrm>
            <a:off x="3878263" y="3517900"/>
            <a:ext cx="2444750" cy="3540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4665663" y="34877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ea typeface="SimHei" panose="02010609060101010101" pitchFamily="49" charset="-122"/>
              </a:rPr>
              <a:t>以賽亞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38180" y="4497388"/>
            <a:ext cx="48013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亞哈斯：作王</a:t>
            </a:r>
            <a:r>
              <a:rPr lang="en-US" altLang="zh-TW" sz="3000" dirty="0">
                <a:solidFill>
                  <a:srgbClr val="00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16</a:t>
            </a:r>
            <a:r>
              <a:rPr lang="zh-TW" altLang="en-US" sz="3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年，惡王。</a:t>
            </a:r>
            <a:endParaRPr lang="en-US" altLang="en-US" sz="3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4092575" y="146050"/>
            <a:ext cx="46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>
                <a:solidFill>
                  <a:srgbClr val="FF0000"/>
                </a:solidFill>
                <a:latin typeface="Arial Narrow" panose="020B0606020202030204" pitchFamily="34" charset="0"/>
                <a:ea typeface="新細明體" panose="02020500000000000000" pitchFamily="18" charset="-120"/>
              </a:rPr>
              <a:t>735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1" y="5203121"/>
            <a:ext cx="9142639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亞蘭與以色列聯盟欲對抗亞述，他們邀猶大王亞哈斯  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加入卻遭拒絕，盛怒下兩王進攻猶大，以賽亞勸亞哈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斯依靠耶和華，但他不聽勸，反而向亞述求救。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-19050" y="4549676"/>
            <a:ext cx="914400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亞哈斯王拜</a:t>
            </a:r>
            <a:r>
              <a:rPr lang="zh-TW" altLang="en-US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巴力，焚燒兒女。亞蘭王</a:t>
            </a:r>
            <a:r>
              <a:rPr lang="zh-TW" altLang="en-US" sz="30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利汛</a:t>
            </a:r>
            <a:r>
              <a:rPr lang="zh-TW" altLang="en-US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擄掠猶大；以色列王</a:t>
            </a:r>
            <a:r>
              <a:rPr lang="zh-TW" altLang="en-US" sz="30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比加</a:t>
            </a:r>
            <a:r>
              <a:rPr lang="zh-TW" altLang="en-US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也入侵，殺了</a:t>
            </a:r>
            <a:r>
              <a:rPr lang="en-US" altLang="zh-TW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lang="zh-TW" altLang="en-US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萬猶大人，擄走</a:t>
            </a:r>
            <a:r>
              <a:rPr lang="en-US" altLang="zh-TW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</a:t>
            </a:r>
            <a:r>
              <a:rPr lang="zh-TW" altLang="en-US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萬人。亞哈</a:t>
            </a:r>
            <a:r>
              <a:rPr lang="zh-TW" altLang="en-US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斯因</a:t>
            </a:r>
            <a:r>
              <a:rPr lang="zh-TW" altLang="en-US" sz="3000" u="sng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懼怕</a:t>
            </a:r>
            <a:r>
              <a:rPr lang="zh-TW" altLang="en-US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便向</a:t>
            </a:r>
            <a:r>
              <a:rPr lang="zh-TW" altLang="en-US" sz="30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亞述求救，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述最後滅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了亞蘭和以色列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，卻向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徵很重的稅。</a:t>
            </a:r>
            <a:r>
              <a:rPr lang="en-US" altLang="zh-TW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參王下</a:t>
            </a:r>
            <a:r>
              <a:rPr lang="en-US" altLang="zh-TW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</a:t>
            </a:r>
            <a:r>
              <a:rPr lang="zh-TW" altLang="en-US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30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zh-TW" altLang="en-US" sz="3000" dirty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0" y="3959920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福音其中一個很大的福份就是讓人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從恐懼中被釋放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9626" y="1742271"/>
            <a:ext cx="6886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7-12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章中心信息：不要懼怕，不要仗賴人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，要堅心倚靠耶和華。但亞哈斯不聽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4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3" grpId="0" animBg="1"/>
      <p:bldP spid="8" grpId="0" animBg="1"/>
      <p:bldP spid="10301" grpId="0" animBg="1"/>
      <p:bldP spid="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42466"/>
            <a:ext cx="8614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sz="32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盼望的信息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(7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A.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安慰亞哈斯王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1.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「兩個</a:t>
            </a:r>
            <a:r>
              <a:rPr lang="zh-TW" sz="32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冒煙</a:t>
            </a:r>
            <a:r>
              <a:rPr lang="zh-TW" sz="3200" kern="10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的火把頭</a:t>
            </a:r>
            <a:r>
              <a:rPr lang="en-US" altLang="zh-TW" sz="3200" kern="10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2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利汛、比加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(v. 4)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</a:p>
          <a:p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「若不信，不得立穩」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(v. 9)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78514" y="142466"/>
            <a:ext cx="1654629" cy="989648"/>
          </a:xfrm>
          <a:prstGeom prst="wedgeRectCallout">
            <a:avLst>
              <a:gd name="adj1" fmla="val -72581"/>
              <a:gd name="adj2" fmla="val 595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表示很快</a:t>
            </a:r>
            <a:endParaRPr lang="en-US" altLang="zh-TW" sz="28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就要熄滅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829" y="1665960"/>
            <a:ext cx="837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以賽亞預言約主前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734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年，亞述於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732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年滅亞蘭，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並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722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年滅以色列國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829" y="2655608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為何上帝命以賽亞帶著兒子去見亞哈斯？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828" y="3189490"/>
            <a:ext cx="545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「施亞雅述</a:t>
            </a:r>
            <a:r>
              <a:rPr lang="zh-TW" sz="3200" kern="100" dirty="0" smtClean="0">
                <a:solidFill>
                  <a:srgbClr val="0066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kern="100" dirty="0" smtClean="0">
                <a:solidFill>
                  <a:srgbClr val="0066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kern="100" dirty="0" smtClean="0">
                <a:solidFill>
                  <a:srgbClr val="0066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餘種將要歸回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828" y="4653759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信靠上帝是唯一得平安的途徑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049" y="5262777"/>
            <a:ext cx="8260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堅心倚賴你的，你必保守他十分平安，因為他倚靠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 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26:3)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80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485" y="199295"/>
            <a:ext cx="81642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求一個兆頭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</a:p>
          <a:p>
            <a:r>
              <a:rPr lang="en-US" sz="3200" kern="100" dirty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</a:p>
          <a:p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</a:p>
          <a:p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1.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童女懷孕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81" y="733362"/>
            <a:ext cx="85042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亞哈斯說：「我不求；我不試探耶和華」</a:t>
            </a:r>
            <a:endParaRPr lang="en-US" altLang="zh-TW" sz="3000" b="0" i="0" dirty="0" smtClean="0">
              <a:solidFill>
                <a:srgbClr val="00206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以賽亞說：「</a:t>
            </a:r>
            <a:r>
              <a:rPr lang="en-US" altLang="zh-TW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你們使人厭煩豈算小事，還要使我</a:t>
            </a:r>
            <a:endParaRPr lang="en-US" altLang="zh-TW" sz="3000" b="0" i="0" dirty="0" smtClean="0">
              <a:solidFill>
                <a:srgbClr val="00206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的神厭煩麼？ </a:t>
            </a:r>
            <a:r>
              <a:rPr lang="en-US" altLang="zh-TW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(12-13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81" y="2158683"/>
            <a:ext cx="8648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亞哈斯不求兆頭，不是因為謙卑，而是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不信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！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他心中早意決定要投靠亞述國。他亦可能在逃避，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不想知道神的旨意，萬一知而不遵行，不如不知。</a:t>
            </a:r>
            <a:endParaRPr 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916" y="4138505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童女是誰？ 子是誰？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916" y="4647730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若指彌賽亞，那兆頭對當時亞哈斯有何作用？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292" y="5242887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一般認為兆頭不是對亞哈斯講，而是對大衛家，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i="1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安慰的對象不是拒絕的人，而是那些信靠的人。</a:t>
            </a:r>
            <a:endParaRPr lang="en-US" sz="3200" i="1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31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199" y="865529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神同在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」並非單為危難時所發的應許，它乃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是神救贖最終目的。基督教的本質「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神人合一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其他宗教則要「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把人變神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」。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258" y="268905"/>
            <a:ext cx="2137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以馬內利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8904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神與人同在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94" y="2472639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基督徒如何活出「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以馬內利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」的見證呢？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276" y="3130678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警告猶大國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086" y="3715453"/>
            <a:ext cx="8505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時，耶和華要發嘶聲，使埃及江河源頭的蒼蠅和亞述地的蜂子飛來；都必飛來，落在荒涼的谷內、磐石的穴裏，和一切荊棘籬笆中，並一切的草場上。那時，主必用大河外賃的剃頭刀，就是亞述王，剃去頭髮和腳上的毛，並要剃淨鬍鬚。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7:18-20)</a:t>
            </a:r>
            <a:endParaRPr lang="zh-TW" alt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9" y="3752903"/>
            <a:ext cx="8348889" cy="304698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701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年，亞述王西拿基立入侵猶大，攻陷希西家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64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座堅固的城邑，俘虜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萬百姓，並擊退埃及援兵，唯獨未能攻下耶路撒冷。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ct val="120000"/>
              </a:lnSpc>
            </a:pPr>
            <a:endParaRPr lang="en-US" alt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ct val="120000"/>
              </a:lnSpc>
            </a:pPr>
            <a:endParaRPr lang="en-US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1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9488" y="265223"/>
            <a:ext cx="756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sz="32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審判的信息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(8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909" y="265223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這才是神要給亞哈斯的信息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866" y="805627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從第三節知道以賽亞的妻子也是位女先知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866" y="1342653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他們的孩子「瑪黑爾沙拉勒哈施罷斯」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擄掠速臨，搶奪快到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312" y="4282132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因為在這小孩子不曉得叫父叫母之先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</a:t>
            </a:r>
            <a:r>
              <a:rPr lang="zh-TW" altLang="en-US" sz="3200" dirty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馬色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財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寶和</a:t>
            </a:r>
            <a:r>
              <a:rPr lang="zh-TW" altLang="en-US" sz="3200" dirty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撒瑪利亞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的擄物必在亞述王面前搬了去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endParaRPr lang="en-US" altLang="zh-TW" sz="32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(8:4)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616" y="2419871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先知不只是用口來傳達神的信息，他更以生活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及行動來證實他所傳講是真的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616" y="3522472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他們孩子的一生也在傳達神要審判的信息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81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ing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r="18591"/>
          <a:stretch>
            <a:fillRect/>
          </a:stretch>
        </p:blipFill>
        <p:spPr bwMode="auto">
          <a:xfrm>
            <a:off x="1060450" y="566738"/>
            <a:ext cx="748982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66913" y="133667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耶羅波安二世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7000" y="26939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南國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7000" y="12604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北國</a:t>
            </a:r>
          </a:p>
        </p:txBody>
      </p:sp>
      <p:pic>
        <p:nvPicPr>
          <p:cNvPr id="8198" name="Picture 6" descr="king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 t="4431" r="16771" b="68297"/>
          <a:stretch>
            <a:fillRect/>
          </a:stretch>
        </p:blipFill>
        <p:spPr bwMode="auto">
          <a:xfrm>
            <a:off x="712788" y="158750"/>
            <a:ext cx="82534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4150" y="5349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亞蘭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230313" y="592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便哈達</a:t>
            </a:r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02250" y="27844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希西家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52575" y="2878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亞瑪謝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655888" y="27892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烏西雅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065963" y="27876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瑪拿西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435475" y="28860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亞哈斯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668713" y="60007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利汛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73163" y="14366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約阿施</a:t>
            </a:r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3814763" y="2673350"/>
            <a:ext cx="1436687" cy="582613"/>
          </a:xfrm>
          <a:custGeom>
            <a:avLst/>
            <a:gdLst>
              <a:gd name="T0" fmla="*/ 1 w 394"/>
              <a:gd name="T1" fmla="*/ 0 h 161"/>
              <a:gd name="T2" fmla="*/ 205 w 394"/>
              <a:gd name="T3" fmla="*/ 0 h 161"/>
              <a:gd name="T4" fmla="*/ 205 w 394"/>
              <a:gd name="T5" fmla="*/ 52 h 161"/>
              <a:gd name="T6" fmla="*/ 394 w 394"/>
              <a:gd name="T7" fmla="*/ 52 h 161"/>
              <a:gd name="T8" fmla="*/ 394 w 394"/>
              <a:gd name="T9" fmla="*/ 161 h 161"/>
              <a:gd name="T10" fmla="*/ 165 w 394"/>
              <a:gd name="T11" fmla="*/ 161 h 161"/>
              <a:gd name="T12" fmla="*/ 165 w 394"/>
              <a:gd name="T13" fmla="*/ 52 h 161"/>
              <a:gd name="T14" fmla="*/ 0 w 394"/>
              <a:gd name="T15" fmla="*/ 52 h 161"/>
              <a:gd name="T16" fmla="*/ 1 w 394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61">
                <a:moveTo>
                  <a:pt x="1" y="0"/>
                </a:moveTo>
                <a:lnTo>
                  <a:pt x="205" y="0"/>
                </a:lnTo>
                <a:lnTo>
                  <a:pt x="205" y="52"/>
                </a:lnTo>
                <a:lnTo>
                  <a:pt x="394" y="52"/>
                </a:lnTo>
                <a:lnTo>
                  <a:pt x="394" y="161"/>
                </a:lnTo>
                <a:lnTo>
                  <a:pt x="165" y="161"/>
                </a:lnTo>
                <a:lnTo>
                  <a:pt x="165" y="52"/>
                </a:lnTo>
                <a:lnTo>
                  <a:pt x="0" y="52"/>
                </a:lnTo>
                <a:lnTo>
                  <a:pt x="1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979863" y="1200150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加</a:t>
            </a:r>
          </a:p>
        </p:txBody>
      </p:sp>
      <p:sp>
        <p:nvSpPr>
          <p:cNvPr id="8210" name="Rectangle 18" descr="Parchment"/>
          <p:cNvSpPr>
            <a:spLocks noChangeArrowheads="1"/>
          </p:cNvSpPr>
          <p:nvPr/>
        </p:nvSpPr>
        <p:spPr bwMode="auto">
          <a:xfrm>
            <a:off x="0" y="4151313"/>
            <a:ext cx="9144000" cy="27066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06330" y="4217210"/>
            <a:ext cx="904656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7338" indent="-287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8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82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7338" marR="0" lvl="0" indent="-287338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735 BC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：亞蘭和以色列聯合入侵猶大。以賽亞勸亞哈斯倚靠神。亞哈斯卻求助亞述王。</a:t>
            </a:r>
          </a:p>
          <a:p>
            <a:pPr marL="287338" marR="0" lvl="0" indent="-287338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734-733 BC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瑪黑珥沙拉勒哈施罷斯出生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287338" marR="0" lvl="0" indent="-287338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734-732 BC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亞述王擄走以色列的加利利百姓，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滅亞蘭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287338" marR="0" lvl="0" indent="-287338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732 BC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TW" altLang="en-US" sz="26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以色列王比加被何細亞所殺篡位</a:t>
            </a:r>
            <a:r>
              <a:rPr lang="en-US" altLang="zh-TW" sz="26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6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何細正進貢亞述</a:t>
            </a:r>
            <a:endParaRPr kumimoji="0" lang="zh-TW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7338" marR="0" lvl="0" indent="-287338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722 BC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：亞述滅以色列。</a:t>
            </a:r>
            <a:endParaRPr kumimoji="0" lang="zh-TW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6323013" y="3267075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3879850" y="3276600"/>
            <a:ext cx="1588" cy="322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4" name="Rectangle 22" descr="red-marble"/>
          <p:cNvSpPr>
            <a:spLocks noChangeArrowheads="1"/>
          </p:cNvSpPr>
          <p:nvPr/>
        </p:nvSpPr>
        <p:spPr bwMode="auto">
          <a:xfrm>
            <a:off x="3878263" y="3517900"/>
            <a:ext cx="2444750" cy="3540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665663" y="34877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以賽亞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404922" y="1779588"/>
            <a:ext cx="0" cy="847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4319588" y="935038"/>
            <a:ext cx="4762" cy="157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354513" y="641350"/>
            <a:ext cx="46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732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860925" y="1346200"/>
            <a:ext cx="46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722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092575" y="146050"/>
            <a:ext cx="46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735</a:t>
            </a:r>
          </a:p>
        </p:txBody>
      </p:sp>
    </p:spTree>
    <p:extLst>
      <p:ext uri="{BB962C8B-B14F-4D97-AF65-F5344CB8AC3E}">
        <p14:creationId xmlns:p14="http://schemas.microsoft.com/office/powerpoint/2010/main" val="27559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344" y="279645"/>
            <a:ext cx="8589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這百姓既厭棄西羅亞緩流的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水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此，主必使大河翻騰的水猛然沖來，就是亞述王和他所有的威勢，必漫過一切的水道，漲過兩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岸 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(8:6-7)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4" y="1849305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西羅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亞源流自錫安，緩流乃供應耶路撒冷居民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飲用，後來希西家王挖水道把水引進城內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4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16" descr="Newsprin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4" name="Picture 4" descr="siloam-channel-450-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0675"/>
            <a:ext cx="3186113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84275" y="2409825"/>
            <a:ext cx="109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大衛城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43038" y="3475038"/>
            <a:ext cx="641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城牆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682750" y="1381125"/>
            <a:ext cx="5842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06500" y="1471613"/>
            <a:ext cx="8699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希西家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水道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08325" y="977900"/>
            <a:ext cx="869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基訓泉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933700" y="3648075"/>
            <a:ext cx="1555750" cy="108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西羅亞水道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可能在希西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家時代廢棄</a:t>
            </a: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 rot="839295">
            <a:off x="3181350" y="2427288"/>
            <a:ext cx="41275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淪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溪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 rot="-229078">
            <a:off x="438150" y="2797175"/>
            <a:ext cx="4127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谷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512888" y="583565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西羅亞池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810124" y="4000221"/>
            <a:ext cx="41011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9725" marR="0" lvl="0" indent="-3397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西羅亞緩流的水：神的管治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柔和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marL="339725" marR="0" lvl="0" indent="-3397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幼發拉底河翻騰的水：亞述的統治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殘暴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810124" y="519677"/>
            <a:ext cx="4101119" cy="334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基訓泉和西羅亞池的落差甚小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全長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533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公尺的希西家水道，兩端落差僅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公分；西羅亞水道全長也有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400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公尺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，故水流緩慢。</a:t>
            </a:r>
          </a:p>
        </p:txBody>
      </p:sp>
    </p:spTree>
    <p:extLst>
      <p:ext uri="{BB962C8B-B14F-4D97-AF65-F5344CB8AC3E}">
        <p14:creationId xmlns:p14="http://schemas.microsoft.com/office/powerpoint/2010/main" val="12560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ing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r="18591"/>
          <a:stretch>
            <a:fillRect/>
          </a:stretch>
        </p:blipFill>
        <p:spPr bwMode="auto">
          <a:xfrm>
            <a:off x="1060450" y="566738"/>
            <a:ext cx="748982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66913" y="133667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耶羅波安二世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7000" y="26939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rgbClr val="CC0000"/>
                </a:solidFill>
                <a:ea typeface="SimHei" panose="02010609060101010101" pitchFamily="49" charset="-122"/>
              </a:rPr>
              <a:t>南國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7000" y="12604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rgbClr val="CC0000"/>
                </a:solidFill>
                <a:ea typeface="SimHei" panose="02010609060101010101" pitchFamily="49" charset="-122"/>
              </a:rPr>
              <a:t>北國</a:t>
            </a:r>
          </a:p>
        </p:txBody>
      </p:sp>
      <p:pic>
        <p:nvPicPr>
          <p:cNvPr id="12294" name="Picture 6" descr="king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 t="4431" r="16771" b="68297"/>
          <a:stretch>
            <a:fillRect/>
          </a:stretch>
        </p:blipFill>
        <p:spPr bwMode="auto">
          <a:xfrm>
            <a:off x="712788" y="158750"/>
            <a:ext cx="82534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4150" y="5349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rgbClr val="CC0000"/>
                </a:solidFill>
                <a:ea typeface="SimHei" panose="02010609060101010101" pitchFamily="49" charset="-122"/>
              </a:rPr>
              <a:t>亞蘭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230313" y="592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便哈達</a:t>
            </a:r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02250" y="27844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希西家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52575" y="2878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亞瑪謝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614182" y="2789238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ea typeface="SimHei" panose="02010609060101010101" pitchFamily="49" charset="-122"/>
              </a:rPr>
              <a:t>烏西雅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065963" y="27876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瑪拿西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435475" y="28860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亞哈斯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668713" y="60007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利汛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173163" y="14366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約阿施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979863" y="1200150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比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加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6323013" y="3267075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3879850" y="3276600"/>
            <a:ext cx="1588" cy="322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Rectangle 26" descr="red-marble"/>
          <p:cNvSpPr>
            <a:spLocks noChangeArrowheads="1"/>
          </p:cNvSpPr>
          <p:nvPr/>
        </p:nvSpPr>
        <p:spPr bwMode="auto">
          <a:xfrm>
            <a:off x="3878263" y="3517900"/>
            <a:ext cx="2444750" cy="3540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665663" y="3487738"/>
            <a:ext cx="10310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200" dirty="0">
                <a:solidFill>
                  <a:schemeClr val="bg1"/>
                </a:solidFill>
                <a:ea typeface="SimHei" panose="02010609060101010101" pitchFamily="49" charset="-122"/>
              </a:rPr>
              <a:t>以賽亞</a:t>
            </a:r>
          </a:p>
        </p:txBody>
      </p:sp>
      <p:sp>
        <p:nvSpPr>
          <p:cNvPr id="12322" name="Freeform 34"/>
          <p:cNvSpPr>
            <a:spLocks/>
          </p:cNvSpPr>
          <p:nvPr/>
        </p:nvSpPr>
        <p:spPr bwMode="auto">
          <a:xfrm>
            <a:off x="1376363" y="2665413"/>
            <a:ext cx="2638425" cy="584200"/>
          </a:xfrm>
          <a:custGeom>
            <a:avLst/>
            <a:gdLst>
              <a:gd name="T0" fmla="*/ 0 w 724"/>
              <a:gd name="T1" fmla="*/ 0 h 162"/>
              <a:gd name="T2" fmla="*/ 574 w 724"/>
              <a:gd name="T3" fmla="*/ 0 h 162"/>
              <a:gd name="T4" fmla="*/ 574 w 724"/>
              <a:gd name="T5" fmla="*/ 108 h 162"/>
              <a:gd name="T6" fmla="*/ 724 w 724"/>
              <a:gd name="T7" fmla="*/ 108 h 162"/>
              <a:gd name="T8" fmla="*/ 724 w 724"/>
              <a:gd name="T9" fmla="*/ 162 h 162"/>
              <a:gd name="T10" fmla="*/ 357 w 724"/>
              <a:gd name="T11" fmla="*/ 161 h 162"/>
              <a:gd name="T12" fmla="*/ 357 w 724"/>
              <a:gd name="T13" fmla="*/ 56 h 162"/>
              <a:gd name="T14" fmla="*/ 1 w 724"/>
              <a:gd name="T15" fmla="*/ 56 h 162"/>
              <a:gd name="T16" fmla="*/ 0 w 724"/>
              <a:gd name="T1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4" h="162">
                <a:moveTo>
                  <a:pt x="0" y="0"/>
                </a:moveTo>
                <a:lnTo>
                  <a:pt x="574" y="0"/>
                </a:lnTo>
                <a:lnTo>
                  <a:pt x="574" y="108"/>
                </a:lnTo>
                <a:lnTo>
                  <a:pt x="724" y="108"/>
                </a:lnTo>
                <a:lnTo>
                  <a:pt x="724" y="162"/>
                </a:lnTo>
                <a:lnTo>
                  <a:pt x="357" y="161"/>
                </a:lnTo>
                <a:lnTo>
                  <a:pt x="357" y="56"/>
                </a:lnTo>
                <a:lnTo>
                  <a:pt x="1" y="56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335338" y="1886745"/>
            <a:ext cx="30187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739 BC </a:t>
            </a:r>
            <a:r>
              <a:rPr lang="zh-TW" altLang="en-US" sz="2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烏西雅王崩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3979863" y="2243138"/>
            <a:ext cx="5557" cy="75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83280" y="4737082"/>
            <a:ext cx="779145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喜悅農事，國勢強盛，與北國耶羅波安二世同期，兩國版圖達所羅門時期規模。後因心驕氣傲，進聖殿燒香，以致</a:t>
            </a:r>
            <a:r>
              <a:rPr lang="zh-TW" altLang="en-US" sz="28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長大痲瘋，直到死日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83280" y="4089827"/>
            <a:ext cx="6647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烏西雅：作王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52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南國第二久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8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好王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AutoShape 31" descr="Pink tissue paper"/>
          <p:cNvSpPr>
            <a:spLocks noChangeArrowheads="1"/>
          </p:cNvSpPr>
          <p:nvPr/>
        </p:nvSpPr>
        <p:spPr bwMode="auto">
          <a:xfrm>
            <a:off x="794600" y="3380678"/>
            <a:ext cx="6421437" cy="1841053"/>
          </a:xfrm>
          <a:prstGeom prst="upArrowCallout">
            <a:avLst>
              <a:gd name="adj1" fmla="val 8747"/>
              <a:gd name="adj2" fmla="val 10340"/>
              <a:gd name="adj3" fmla="val 16704"/>
              <a:gd name="adj4" fmla="val 716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亞述王提革拉毗列色三世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普勒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西征，開始建立稱霸古代近東一個世紀的帝國。</a:t>
            </a:r>
            <a:endParaRPr lang="en-US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8" name="AutoShape 32"/>
          <p:cNvSpPr>
            <a:spLocks/>
          </p:cNvSpPr>
          <p:nvPr/>
        </p:nvSpPr>
        <p:spPr bwMode="auto">
          <a:xfrm>
            <a:off x="5029200" y="633413"/>
            <a:ext cx="234950" cy="1155700"/>
          </a:xfrm>
          <a:prstGeom prst="rightBrace">
            <a:avLst>
              <a:gd name="adj1" fmla="val 4099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64150" y="9582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亡於亞述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3910945" y="2889647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 smtClean="0">
                <a:ea typeface="SimHei" panose="02010609060101010101" pitchFamily="49" charset="-122"/>
              </a:rPr>
              <a:t>約坦</a:t>
            </a:r>
            <a:endParaRPr lang="zh-TW" altLang="en-US" sz="1600" dirty="0"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 animBg="1"/>
      <p:bldP spid="25" grpId="0"/>
      <p:bldP spid="26" grpId="0" animBg="1"/>
      <p:bldP spid="29" grpId="0"/>
      <p:bldP spid="30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61" y="206249"/>
            <a:ext cx="8589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祂必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作為聖所，卻向以色列兩家作絆腳的石頭，跌人的磐石；向耶路撒冷的居民作為圈套和網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許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多人必在其上絆腳跌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倒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(8:14-15)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661" y="2018062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對願意相信的人，上帝是保障；但對不願相信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的人卻是網羅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或作審判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60" y="4533437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十字架對外邦人為愚拙，對蒙召的人卻為神的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大能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1:23-24)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17" y="5818539"/>
            <a:ext cx="866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究竟是</a:t>
            </a:r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還是</a:t>
            </a:r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禍音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  接受與不接受都有後果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217" y="3214066"/>
            <a:ext cx="6410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對信靠者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磐石、房角石、踏腳石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對不順服者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絆腳石、砸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人之石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7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172" y="3422078"/>
            <a:ext cx="8825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他們必經過這地，受艱難，受飢餓；飢餓的時候，心中焦躁，</a:t>
            </a:r>
            <a:r>
              <a:rPr lang="zh-TW" altLang="en-US" sz="3200" b="0" i="0" dirty="0" smtClean="0">
                <a:solidFill>
                  <a:srgbClr val="0066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咒罵自己的君王和自己的神</a:t>
            </a:r>
            <a:r>
              <a:rPr lang="zh-TW" altLang="en-US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(21</a:t>
            </a:r>
            <a:r>
              <a:rPr lang="zh-TW" altLang="en-US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8" y="172720"/>
            <a:ext cx="8956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0" i="0" dirty="0" smtClean="0">
                <a:solidFill>
                  <a:srgbClr val="9933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有人對你們說：「當求問那些交鬼的和行巫術的，就是聲音綿蠻，言語微細的。」你們便回答說：「百姓不當求問自己的神麼？豈可為活人求問死人呢？」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(8:19)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772" y="2318987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人總極力想知道未來，從中找指引，但人就算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知道，卻不一定能掌控，惟有信靠上帝的指引。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75544" y="4499296"/>
            <a:ext cx="2337254" cy="1306418"/>
          </a:xfrm>
          <a:prstGeom prst="wedgeRoundRectCallout">
            <a:avLst>
              <a:gd name="adj1" fmla="val 64015"/>
              <a:gd name="adj2" fmla="val -5415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因亞哈斯</a:t>
            </a:r>
            <a:endParaRPr lang="en-US" altLang="zh-TW" sz="3000" dirty="0" smtClean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不能救</a:t>
            </a:r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</a:t>
            </a:r>
            <a:endParaRPr lang="en-US" sz="30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6190798" y="4583460"/>
            <a:ext cx="2242002" cy="1306418"/>
          </a:xfrm>
          <a:prstGeom prst="wedgeRoundRectCallout">
            <a:avLst>
              <a:gd name="adj1" fmla="val 15396"/>
              <a:gd name="adj2" fmla="val -6304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因上帝</a:t>
            </a:r>
            <a:endParaRPr lang="en-US" altLang="zh-TW" sz="3000" dirty="0" smtClean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不願幫</a:t>
            </a:r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</a:t>
            </a:r>
            <a:endParaRPr lang="en-US" sz="30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2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6570" y="232006"/>
            <a:ext cx="6770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sz="3200" u="sng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恩惠的應許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(9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至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-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彌賽亞的來臨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(9:1-7)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033" y="260528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將第一次與第二次主降臨合起來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033" y="1660187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因有</a:t>
            </a:r>
            <a:r>
              <a:rPr lang="zh-TW" altLang="en-US" sz="32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一嬰孩</a:t>
            </a:r>
            <a:r>
              <a:rPr lang="zh-TW" altLang="en-US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為我們而生；有</a:t>
            </a:r>
            <a:r>
              <a:rPr lang="zh-TW" altLang="en-US" sz="32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一子</a:t>
            </a:r>
            <a:r>
              <a:rPr lang="zh-TW" altLang="en-US" sz="32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賜給我們。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122" name="Picture 2" descr="Image result for mountai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6" y="3618516"/>
            <a:ext cx="3661227" cy="32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5" y="3423066"/>
            <a:ext cx="49711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0039" y="3085001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聖誕夜</a:t>
            </a:r>
            <a:endParaRPr lang="en-U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415" y="3057448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千禧年</a:t>
            </a:r>
            <a:endParaRPr lang="en-U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7090" y="3618516"/>
            <a:ext cx="646331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山峰性的預言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4329587"/>
            <a:ext cx="3383281" cy="2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2" y="3365010"/>
            <a:ext cx="798144" cy="13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741718" y="3611446"/>
            <a:ext cx="6110513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033" y="2156343"/>
            <a:ext cx="7453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i="1" dirty="0" smtClean="0"/>
              <a:t>(</a:t>
            </a:r>
            <a:r>
              <a:rPr lang="en-US" sz="3000" i="1" dirty="0" smtClean="0"/>
              <a:t>A </a:t>
            </a:r>
            <a:r>
              <a:rPr lang="en-US" sz="3000" i="1" dirty="0" smtClean="0">
                <a:solidFill>
                  <a:srgbClr val="FF0000"/>
                </a:solidFill>
              </a:rPr>
              <a:t>Child</a:t>
            </a:r>
            <a:r>
              <a:rPr lang="en-US" sz="3000" i="1" dirty="0" smtClean="0"/>
              <a:t> is born, a </a:t>
            </a:r>
            <a:r>
              <a:rPr lang="en-US" sz="3000" i="1" dirty="0" smtClean="0">
                <a:solidFill>
                  <a:srgbClr val="FF0000"/>
                </a:solidFill>
              </a:rPr>
              <a:t>Son</a:t>
            </a:r>
            <a:r>
              <a:rPr lang="en-US" sz="3000" i="1" dirty="0" smtClean="0"/>
              <a:t> is given</a:t>
            </a:r>
            <a:r>
              <a:rPr lang="en-US" altLang="zh-TW" sz="3000" i="1" dirty="0" smtClean="0"/>
              <a:t>)</a:t>
            </a:r>
            <a:endParaRPr lang="en-US" sz="3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7033" y="1197516"/>
            <a:ext cx="5202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祂具人性和神性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2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924" y="75109"/>
            <a:ext cx="61075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B.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祂的名稱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奇妙策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士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全能的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永在的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父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4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平之君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4135" y="1552752"/>
            <a:ext cx="266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根源、關係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2761" y="514711"/>
            <a:ext cx="266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智慧、謀略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2761" y="1025111"/>
            <a:ext cx="266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能力、權威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135" y="2063160"/>
            <a:ext cx="266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性情、政法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693" y="2699184"/>
            <a:ext cx="7159925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祂的服事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1.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審判以色列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(9:8-10:4)</a:t>
            </a:r>
          </a:p>
          <a:p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</a:p>
          <a:p>
            <a:endParaRPr lang="en-US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2000"/>
              </a:lnSpc>
            </a:pP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2.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「怒氣未轉消，手仍伸不縮」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</a:t>
            </a:r>
            <a:r>
              <a:rPr lang="en-US" sz="28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(9:12, 17, 21, 10:4, </a:t>
            </a:r>
            <a:r>
              <a:rPr lang="zh-TW" altLang="en-US" sz="28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</a:t>
            </a:r>
            <a:r>
              <a:rPr lang="en-US" sz="28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5:25)</a:t>
            </a:r>
            <a:endParaRPr lang="en-US" sz="28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254406" y="3174860"/>
            <a:ext cx="3120175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一首詩、四小段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531043" y="4928231"/>
            <a:ext cx="2181635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 3" panose="05040102010807070707" pitchFamily="18" charset="2"/>
              </a:rPr>
              <a:t>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每段結語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737" y="3814926"/>
            <a:ext cx="8867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˙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外族入侵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(9:8-12)  </a:t>
            </a:r>
            <a:r>
              <a:rPr lang="en-US" altLang="zh-TW" sz="2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˙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剪除敗亡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(9:13-17)</a:t>
            </a: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˙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社會混亂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(9:18-21)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˙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被擄被殺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(10:1-4)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1737" y="5904815"/>
            <a:ext cx="65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對比人心的剛硬與人性的驕傲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1160251" y="6038626"/>
            <a:ext cx="681486" cy="333217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189" y="930718"/>
            <a:ext cx="857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1)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災禍臨到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時，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你們怎樣行呢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2)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們向誰逃奔求救呢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3)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們的榮耀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（或作：財寶）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存留何處呢？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90" y="2632276"/>
            <a:ext cx="3216588" cy="400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641" y="2790699"/>
            <a:ext cx="631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我們亦要好好地反問自己</a:t>
            </a:r>
            <a:endParaRPr lang="en-US" altLang="zh-TW" sz="3600" dirty="0" smtClean="0"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  <a:p>
            <a:r>
              <a:rPr lang="zh-TW" altLang="en-US" sz="3600" dirty="0" smtClean="0"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這三個問題</a:t>
            </a:r>
            <a:endParaRPr lang="en-US" sz="3600" dirty="0"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641" y="314945"/>
            <a:ext cx="5187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10:3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上帝問了三個問題：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7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64787" y="17909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審判敵國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(10:5-34)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-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亞述為刑具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怒氣的「棍」</a:t>
            </a:r>
            <a:endParaRPr lang="en-US" sz="3200" kern="1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惱恨的「杖」</a:t>
            </a:r>
            <a:endParaRPr lang="en-US" sz="3200" kern="1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砍木的「斧」</a:t>
            </a:r>
            <a:endParaRPr lang="en-US" sz="3200" kern="1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</a:t>
            </a:r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鋸木的「鋸」</a:t>
            </a:r>
            <a:endParaRPr lang="en-US" sz="3200" kern="1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</a:t>
            </a:r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斥責的「鞭」</a:t>
            </a:r>
            <a:endParaRPr lang="en-US" sz="3200" kern="100" dirty="0">
              <a:solidFill>
                <a:srgbClr val="00206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787" y="0"/>
            <a:ext cx="8115300" cy="6862763"/>
            <a:chOff x="514350" y="0"/>
            <a:chExt cx="8115300" cy="6862763"/>
          </a:xfrm>
        </p:grpSpPr>
        <p:pic>
          <p:nvPicPr>
            <p:cNvPr id="26626" name="Picture 2" descr="Assyria_S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" y="0"/>
              <a:ext cx="8115300" cy="686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910138" y="2962275"/>
              <a:ext cx="955824" cy="381000"/>
            </a:xfrm>
            <a:prstGeom prst="wedgeRectCallout">
              <a:avLst>
                <a:gd name="adj1" fmla="val 1676"/>
                <a:gd name="adj2" fmla="val -1358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000000"/>
                  </a:solidFill>
                  <a:ea typeface="SimHei" panose="02010609060101010101" pitchFamily="49" charset="-122"/>
                </a:rPr>
                <a:t>尼尼微</a:t>
              </a:r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5257800" y="2517775"/>
              <a:ext cx="109538" cy="1095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1078302" y="4205288"/>
              <a:ext cx="1223573" cy="381000"/>
            </a:xfrm>
            <a:prstGeom prst="wedgeRectCallout">
              <a:avLst>
                <a:gd name="adj1" fmla="val 75866"/>
                <a:gd name="adj2" fmla="val -158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006600"/>
                  </a:solidFill>
                  <a:ea typeface="SimHei" panose="02010609060101010101" pitchFamily="49" charset="-122"/>
                </a:rPr>
                <a:t>撒瑪利亞</a:t>
              </a:r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2208362" y="3057525"/>
              <a:ext cx="692001" cy="381000"/>
            </a:xfrm>
            <a:prstGeom prst="wedgeRectCallout">
              <a:avLst>
                <a:gd name="adj1" fmla="val 74139"/>
                <a:gd name="adj2" fmla="val -19583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C00000"/>
                  </a:solidFill>
                  <a:ea typeface="SimHei" panose="02010609060101010101" pitchFamily="49" charset="-122"/>
                </a:rPr>
                <a:t>哈馬</a:t>
              </a: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3109913" y="2593975"/>
              <a:ext cx="92075" cy="9207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2384425" y="6026150"/>
              <a:ext cx="4375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smtClean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撒珥根二世</a:t>
              </a:r>
              <a:r>
                <a:rPr lang="en-US" altLang="zh-TW" sz="2000" smtClean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(722-705BC)</a:t>
              </a:r>
              <a:r>
                <a:rPr lang="zh-TW" altLang="en-US" sz="2000" smtClean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時的亞述帝國</a:t>
              </a:r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475038" y="2311400"/>
              <a:ext cx="92075" cy="92075"/>
            </a:xfrm>
            <a:prstGeom prst="ellipse">
              <a:avLst/>
            </a:prstGeom>
            <a:solidFill>
              <a:srgbClr val="99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auto">
            <a:xfrm>
              <a:off x="3063875" y="3125788"/>
              <a:ext cx="92075" cy="9207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5" name="Oval 31"/>
            <p:cNvSpPr>
              <a:spLocks noChangeArrowheads="1"/>
            </p:cNvSpPr>
            <p:nvPr/>
          </p:nvSpPr>
          <p:spPr bwMode="auto">
            <a:xfrm>
              <a:off x="2979738" y="3790950"/>
              <a:ext cx="92075" cy="92075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auto">
            <a:xfrm>
              <a:off x="2586038" y="4284663"/>
              <a:ext cx="92075" cy="92075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57" name="AutoShape 33"/>
            <p:cNvSpPr>
              <a:spLocks noChangeArrowheads="1"/>
            </p:cNvSpPr>
            <p:nvPr/>
          </p:nvSpPr>
          <p:spPr bwMode="auto">
            <a:xfrm>
              <a:off x="2053087" y="1992313"/>
              <a:ext cx="1255263" cy="381000"/>
            </a:xfrm>
            <a:prstGeom prst="wedgeRectCallout">
              <a:avLst>
                <a:gd name="adj1" fmla="val 65931"/>
                <a:gd name="adj2" fmla="val 420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7030A0"/>
                  </a:solidFill>
                  <a:ea typeface="SimHei" panose="02010609060101010101" pitchFamily="49" charset="-122"/>
                </a:rPr>
                <a:t>迦基米施</a:t>
              </a:r>
            </a:p>
          </p:txBody>
        </p:sp>
        <p:sp>
          <p:nvSpPr>
            <p:cNvPr id="26658" name="AutoShape 34"/>
            <p:cNvSpPr>
              <a:spLocks noChangeArrowheads="1"/>
            </p:cNvSpPr>
            <p:nvPr/>
          </p:nvSpPr>
          <p:spPr bwMode="auto">
            <a:xfrm>
              <a:off x="1962151" y="2517775"/>
              <a:ext cx="998538" cy="381000"/>
            </a:xfrm>
            <a:prstGeom prst="wedgeRectCallout">
              <a:avLst>
                <a:gd name="adj1" fmla="val 66981"/>
                <a:gd name="adj2" fmla="val -175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C00000"/>
                  </a:solidFill>
                  <a:ea typeface="SimHei" panose="02010609060101010101" pitchFamily="49" charset="-122"/>
                </a:rPr>
                <a:t>亞珥拔</a:t>
              </a:r>
            </a:p>
          </p:txBody>
        </p:sp>
        <p:sp>
          <p:nvSpPr>
            <p:cNvPr id="26659" name="AutoShape 35"/>
            <p:cNvSpPr>
              <a:spLocks noChangeArrowheads="1"/>
            </p:cNvSpPr>
            <p:nvPr/>
          </p:nvSpPr>
          <p:spPr bwMode="auto">
            <a:xfrm>
              <a:off x="1828800" y="3568700"/>
              <a:ext cx="974725" cy="381000"/>
            </a:xfrm>
            <a:prstGeom prst="wedgeRectCallout">
              <a:avLst>
                <a:gd name="adj1" fmla="val 69435"/>
                <a:gd name="adj2" fmla="val 2125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006600"/>
                  </a:solidFill>
                  <a:ea typeface="SimHei" panose="02010609060101010101" pitchFamily="49" charset="-122"/>
                </a:rPr>
                <a:t>大馬色</a:t>
              </a:r>
            </a:p>
          </p:txBody>
        </p:sp>
        <p:sp>
          <p:nvSpPr>
            <p:cNvPr id="26660" name="AutoShape 36"/>
            <p:cNvSpPr>
              <a:spLocks noChangeArrowheads="1"/>
            </p:cNvSpPr>
            <p:nvPr/>
          </p:nvSpPr>
          <p:spPr bwMode="auto">
            <a:xfrm>
              <a:off x="3395663" y="2562225"/>
              <a:ext cx="1012827" cy="381000"/>
            </a:xfrm>
            <a:prstGeom prst="wedgeRectCallout">
              <a:avLst>
                <a:gd name="adj1" fmla="val -64338"/>
                <a:gd name="adj2" fmla="val -15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7030A0"/>
                  </a:solidFill>
                  <a:ea typeface="SimHei" panose="02010609060101010101" pitchFamily="49" charset="-122"/>
                </a:rPr>
                <a:t>迦勒挪</a:t>
              </a:r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>
              <a:off x="3175000" y="2654300"/>
              <a:ext cx="92075" cy="92075"/>
            </a:xfrm>
            <a:prstGeom prst="ellipse">
              <a:avLst/>
            </a:prstGeom>
            <a:solidFill>
              <a:srgbClr val="99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2524125" y="4608513"/>
              <a:ext cx="92075" cy="920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63" name="AutoShape 39"/>
            <p:cNvSpPr>
              <a:spLocks noChangeArrowheads="1"/>
            </p:cNvSpPr>
            <p:nvPr/>
          </p:nvSpPr>
          <p:spPr bwMode="auto">
            <a:xfrm>
              <a:off x="2828925" y="4576763"/>
              <a:ext cx="1225490" cy="381000"/>
            </a:xfrm>
            <a:prstGeom prst="wedgeRectCallout">
              <a:avLst>
                <a:gd name="adj1" fmla="val -70505"/>
                <a:gd name="adj2" fmla="val -2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rgbClr val="000000"/>
                  </a:solidFill>
                  <a:ea typeface="SimHei" panose="02010609060101010101" pitchFamily="49" charset="-122"/>
                </a:rPr>
                <a:t>耶路撒冷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flipH="1">
              <a:off x="514350" y="440293"/>
              <a:ext cx="8115299" cy="1015663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latin typeface="華康黑體 Std W7" panose="020B0700000000000000" pitchFamily="34" charset="-120"/>
                  <a:ea typeface="華康黑體 Std W7" panose="020B0700000000000000" pitchFamily="34" charset="-120"/>
                </a:rPr>
                <a:t>(10:9-11) </a:t>
              </a:r>
              <a:r>
                <a:rPr lang="zh-TW" altLang="en-US" sz="3000" dirty="0" smtClean="0">
                  <a:latin typeface="華康黑體 Std W7" panose="020B0700000000000000" pitchFamily="34" charset="-120"/>
                  <a:ea typeface="華康黑體 Std W7" panose="020B0700000000000000" pitchFamily="34" charset="-120"/>
                </a:rPr>
                <a:t>兩組城市的對比，意即南面的城必如北面的城被亞述國所佔服。威脅由北至南展開。</a:t>
              </a:r>
              <a:endPara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4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672" y="17909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審判敵國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(10:5-34)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-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亞述為刑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具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36" y="1177232"/>
            <a:ext cx="8566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神只想刑罰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，但亞述要毀滅</a:t>
            </a:r>
            <a:r>
              <a:rPr lang="en-US" altLang="zh-TW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，並狂傲，揚耀自己的能力，不歸榮耀與神，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(12-14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因此最後自己也要遭審判。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36" y="2674977"/>
            <a:ext cx="8443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在希西家王時代，神一夜間毀滅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千亞述大軍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37:36-37)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，主前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609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巴比倫滅了亞述。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672" y="3908055"/>
            <a:ext cx="8928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神能借不信的人或國的私慾、動機、野心</a:t>
            </a:r>
            <a:r>
              <a:rPr lang="en-US" altLang="zh-TW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來成就祂在信徒和神國的旨意，祂始終在掌管歷史和一切。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672" y="5069217"/>
            <a:ext cx="87299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300" dirty="0">
                <a:solidFill>
                  <a:srgbClr val="9933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耶和華所造的，各適其用；就是惡人也為禍患的日子所</a:t>
            </a:r>
            <a:r>
              <a:rPr lang="zh-TW" altLang="en-US" sz="3300" dirty="0" smtClean="0">
                <a:solidFill>
                  <a:srgbClr val="9933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造</a:t>
            </a:r>
            <a:r>
              <a:rPr lang="zh-TW" altLang="en-US" sz="3300" dirty="0">
                <a:solidFill>
                  <a:srgbClr val="9933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 </a:t>
            </a:r>
            <a:r>
              <a:rPr lang="en-US" altLang="zh-TW" sz="3000" dirty="0" smtClean="0">
                <a:solidFill>
                  <a:srgbClr val="9933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(</a:t>
            </a:r>
            <a:r>
              <a:rPr lang="zh-TW" altLang="en-US" sz="3000" dirty="0" smtClean="0">
                <a:solidFill>
                  <a:srgbClr val="9933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箴</a:t>
            </a:r>
            <a:r>
              <a:rPr lang="en-US" altLang="zh-TW" sz="3000" dirty="0" smtClean="0">
                <a:solidFill>
                  <a:srgbClr val="99330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16:4)</a:t>
            </a:r>
            <a:endParaRPr lang="en-US" sz="3000" dirty="0">
              <a:solidFill>
                <a:srgbClr val="993300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25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88" y="257691"/>
            <a:ext cx="84854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斧豈可向用斧砍木的自誇呢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鋸</a:t>
            </a:r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豈可向用鋸的自大呢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好</a:t>
            </a:r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比棍掄起那舉棍的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好</a:t>
            </a:r>
            <a:r>
              <a:rPr lang="zh-TW" altLang="en-US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比杖舉起那非木的人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(10:15)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Image result for using an ax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8" y="4401318"/>
            <a:ext cx="2277232" cy="23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sing a saw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7" y="4747842"/>
            <a:ext cx="2033952" cy="16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olding a rod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88" y="4900274"/>
            <a:ext cx="2805739" cy="13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088" y="2602518"/>
            <a:ext cx="508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被造者向創造者自誇！</a:t>
            </a:r>
            <a:endParaRPr lang="en-US" altLang="zh-TW" sz="36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工具向工匠作出挑戰！</a:t>
            </a:r>
            <a:endParaRPr lang="en-US" sz="36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6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27562" y="3020019"/>
            <a:ext cx="7982882" cy="223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30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</a:t>
            </a:r>
            <a:r>
              <a:rPr lang="zh-TW" altLang="en-US" sz="3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賽亞指著以色列人喊著說：「以色列人雖多如海沙，得救的不過是剩下的餘數；因為主要在世上施</a:t>
            </a:r>
            <a:r>
              <a:rPr lang="zh-TW" altLang="en-US" sz="30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行祂的</a:t>
            </a:r>
            <a:r>
              <a:rPr lang="zh-TW" altLang="en-US" sz="3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話，</a:t>
            </a:r>
            <a:r>
              <a:rPr lang="zh-TW" altLang="en-US" sz="30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叫祂的</a:t>
            </a:r>
            <a:r>
              <a:rPr lang="zh-TW" altLang="en-US" sz="3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話都成全，速速地完結。」</a:t>
            </a:r>
            <a:r>
              <a:rPr lang="en-US" altLang="zh-TW" sz="3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羅</a:t>
            </a:r>
            <a:r>
              <a:rPr lang="en-US" altLang="zh-TW" sz="3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9:27-28)	</a:t>
            </a:r>
            <a:endParaRPr lang="zh-TW" altLang="en-US" sz="30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Oval 4" descr="blue-marble"/>
          <p:cNvSpPr>
            <a:spLocks noChangeArrowheads="1"/>
          </p:cNvSpPr>
          <p:nvPr/>
        </p:nvSpPr>
        <p:spPr bwMode="auto">
          <a:xfrm rot="20914556">
            <a:off x="170050" y="3130479"/>
            <a:ext cx="987425" cy="6223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87023" y="5413233"/>
            <a:ext cx="622300" cy="476250"/>
          </a:xfrm>
          <a:prstGeom prst="rightArrow">
            <a:avLst>
              <a:gd name="adj1" fmla="val 50000"/>
              <a:gd name="adj2" fmla="val 32667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64920" y="5374359"/>
            <a:ext cx="78790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000" dirty="0">
                <a:ea typeface="SimHei" panose="02010609060101010101" pitchFamily="49" charset="-122"/>
              </a:rPr>
              <a:t>救恩轉向外邦人，猶太人只有少數信主得救。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7562" y="996458"/>
            <a:ext cx="726092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以色列啊，你的百姓雖多如海沙，惟有剩下的歸回。原來滅絕的事已定，必有公義施行，如水漲溢。(賽10:22)</a:t>
            </a:r>
            <a:endParaRPr lang="zh-TW" alt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531" y="253248"/>
            <a:ext cx="5354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救餘民脫離亞述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0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34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7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nnache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6838950" y="3675063"/>
            <a:ext cx="184150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033394" y="3757613"/>
            <a:ext cx="1438844" cy="371475"/>
          </a:xfrm>
          <a:prstGeom prst="wedgeRectCallout">
            <a:avLst>
              <a:gd name="adj1" fmla="val 80574"/>
              <a:gd name="adj2" fmla="val -3547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780368" y="504826"/>
            <a:ext cx="3589614" cy="1687512"/>
          </a:xfrm>
          <a:prstGeom prst="wedgeRectCallout">
            <a:avLst>
              <a:gd name="adj1" fmla="val 67384"/>
              <a:gd name="adj2" fmla="val 1811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以賽亞書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10:28-32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亞述王攻耶路撒冷的路線，可能是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701BC 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亞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述王西拿基立攻打猶大的一支部隊。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7716837" y="1892300"/>
            <a:ext cx="856711" cy="371475"/>
          </a:xfrm>
          <a:prstGeom prst="wedgeRectCallout">
            <a:avLst>
              <a:gd name="adj1" fmla="val -108796"/>
              <a:gd name="adj2" fmla="val 61968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亞葉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7716838" y="2332038"/>
            <a:ext cx="856710" cy="371475"/>
          </a:xfrm>
          <a:prstGeom prst="wedgeRectCallout">
            <a:avLst>
              <a:gd name="adj1" fmla="val -105903"/>
              <a:gd name="adj2" fmla="val 4059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密抹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7716838" y="2733675"/>
            <a:ext cx="856710" cy="371475"/>
          </a:xfrm>
          <a:prstGeom prst="wedgeRectCallout">
            <a:avLst>
              <a:gd name="adj1" fmla="val -119398"/>
              <a:gd name="adj2" fmla="val -1923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迦巴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771626" y="2697163"/>
            <a:ext cx="811737" cy="371475"/>
          </a:xfrm>
          <a:prstGeom prst="wedgeRectCallout">
            <a:avLst>
              <a:gd name="adj1" fmla="val 92407"/>
              <a:gd name="adj2" fmla="val -1281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拉瑪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402510" y="3243263"/>
            <a:ext cx="1107828" cy="371475"/>
          </a:xfrm>
          <a:prstGeom prst="wedgeRectCallout">
            <a:avLst>
              <a:gd name="adj1" fmla="val 80556"/>
              <a:gd name="adj2" fmla="val -1281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基比亞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7570788" y="3319463"/>
            <a:ext cx="1111818" cy="371475"/>
          </a:xfrm>
          <a:prstGeom prst="wedgeRectCallout">
            <a:avLst>
              <a:gd name="adj1" fmla="val -80731"/>
              <a:gd name="adj2" fmla="val -2521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亞拿突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7242175" y="3757613"/>
            <a:ext cx="828034" cy="371475"/>
          </a:xfrm>
          <a:prstGeom prst="wedgeRectCallout">
            <a:avLst>
              <a:gd name="adj1" fmla="val -71204"/>
              <a:gd name="adj2" fmla="val -10812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挪伯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7182710" y="685235"/>
            <a:ext cx="20011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亞述的攻擊</a:t>
            </a:r>
            <a:endParaRPr lang="en-US" altLang="zh-TW" sz="26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2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從北至南</a:t>
            </a:r>
            <a:endParaRPr lang="en-US" sz="26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4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65125" y="4087813"/>
            <a:ext cx="1535113" cy="841375"/>
          </a:xfrm>
          <a:prstGeom prst="rect">
            <a:avLst/>
          </a:prstGeom>
          <a:solidFill>
            <a:srgbClr val="FFCC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論猶大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5125" y="5513388"/>
            <a:ext cx="1535113" cy="914400"/>
          </a:xfrm>
          <a:prstGeom prst="rect">
            <a:avLst/>
          </a:prstGeom>
          <a:solidFill>
            <a:srgbClr val="FF99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論以色列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65125" y="357188"/>
            <a:ext cx="4987925" cy="10969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35588" y="357188"/>
            <a:ext cx="3478212" cy="10969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65125" y="2846388"/>
            <a:ext cx="1531938" cy="1096962"/>
          </a:xfrm>
          <a:prstGeom prst="rect">
            <a:avLst/>
          </a:prstGeom>
          <a:solidFill>
            <a:srgbClr val="FFCC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論猶大和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897063" y="2846388"/>
            <a:ext cx="1406525" cy="10969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論列國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65125" y="1601788"/>
            <a:ext cx="4481513" cy="1096962"/>
          </a:xfrm>
          <a:prstGeom prst="rect">
            <a:avLst/>
          </a:prstGeom>
          <a:solidFill>
            <a:srgbClr val="FFE0C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責備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837113" y="1601788"/>
            <a:ext cx="508000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335588" y="1601788"/>
            <a:ext cx="3478212" cy="1096962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安慰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335588" y="2846388"/>
            <a:ext cx="1158875" cy="1096962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歸回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306763" y="2846388"/>
            <a:ext cx="1530350" cy="10969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刑罰與復興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494463" y="2846388"/>
            <a:ext cx="1160462" cy="1096962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重建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654925" y="2846388"/>
            <a:ext cx="1158875" cy="1096962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榮耀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829175" y="2846388"/>
            <a:ext cx="506413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  <a:endParaRPr lang="en-US" altLang="en-US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897063" y="4087813"/>
            <a:ext cx="1406525" cy="233997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論巴比倫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亞述、非利士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摩押、大馬色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古實、埃及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以東、亞拉伯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耶京、推羅</a:t>
            </a:r>
            <a:endParaRPr lang="zh-TW" altLang="en-US" sz="1600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306763" y="4087813"/>
            <a:ext cx="1517650" cy="768350"/>
          </a:xfrm>
          <a:prstGeom prst="rect">
            <a:avLst/>
          </a:prstGeom>
          <a:solidFill>
            <a:srgbClr val="F3BD8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24-27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論末世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829175" y="4087813"/>
            <a:ext cx="506413" cy="1169987"/>
          </a:xfrm>
          <a:prstGeom prst="rect">
            <a:avLst/>
          </a:prstGeom>
          <a:solidFill>
            <a:srgbClr val="CB9763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被困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827588" y="5257800"/>
            <a:ext cx="506412" cy="1169988"/>
          </a:xfrm>
          <a:prstGeom prst="rect">
            <a:avLst/>
          </a:prstGeom>
          <a:solidFill>
            <a:srgbClr val="CC66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38-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患病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306763" y="4856163"/>
            <a:ext cx="1517650" cy="803275"/>
          </a:xfrm>
          <a:prstGeom prst="rect">
            <a:avLst/>
          </a:prstGeom>
          <a:solidFill>
            <a:srgbClr val="FFB7B7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28-33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六禍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3306763" y="5661025"/>
            <a:ext cx="1517650" cy="768350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刑罰與復興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340350" y="4087813"/>
            <a:ext cx="1158875" cy="2339975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福音書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與行傳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6499225" y="4087813"/>
            <a:ext cx="1160463" cy="2339975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書信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endParaRPr lang="zh-TW" altLang="en-US" sz="9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中心為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基督和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十字架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7659688" y="4087813"/>
            <a:ext cx="1158875" cy="2339975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啟示錄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65125" y="5513388"/>
            <a:ext cx="1536700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125" y="4929188"/>
            <a:ext cx="1531938" cy="584200"/>
          </a:xfrm>
          <a:prstGeom prst="rect">
            <a:avLst/>
          </a:prstGeom>
          <a:solidFill>
            <a:srgbClr val="CC99FF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 </a:t>
            </a: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以賽亞蒙召</a:t>
            </a:r>
          </a:p>
        </p:txBody>
      </p:sp>
    </p:spTree>
    <p:extLst>
      <p:ext uri="{BB962C8B-B14F-4D97-AF65-F5344CB8AC3E}">
        <p14:creationId xmlns:p14="http://schemas.microsoft.com/office/powerpoint/2010/main" val="37959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477" y="194532"/>
            <a:ext cx="4509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D.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西的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本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(11:1-5)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432" y="810606"/>
            <a:ext cx="7506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10:33-34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神砍下大樹，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11:1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𣎴」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" name="Picture 4" descr="st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71" y="178188"/>
            <a:ext cx="2399950" cy="23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6727" y="2533088"/>
            <a:ext cx="7338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「枝子」與「拿撒勒」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原文同一字根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86" y="2040236"/>
            <a:ext cx="390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耶西    大衛     </a:t>
            </a:r>
            <a:r>
              <a:rPr lang="zh-TW" altLang="en-US" sz="3200" u="sng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endParaRPr lang="en-US" sz="3200" u="sng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42430" y="2232231"/>
            <a:ext cx="352338" cy="291011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ight Arrow 8"/>
          <p:cNvSpPr/>
          <p:nvPr/>
        </p:nvSpPr>
        <p:spPr>
          <a:xfrm>
            <a:off x="3362240" y="2232231"/>
            <a:ext cx="352338" cy="291011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971286" y="3222186"/>
            <a:ext cx="329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kern="1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滿</a:t>
            </a:r>
            <a:r>
              <a:rPr lang="zh-TW" altLang="en-US" sz="3200" kern="1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有耶和華的靈</a:t>
            </a:r>
            <a:endParaRPr lang="en-US" sz="3200" kern="1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111" y="3777651"/>
            <a:ext cx="34660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智慧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</a:t>
            </a:r>
            <a:r>
              <a:rPr lang="zh-TW" altLang="en-US" sz="32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聰明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的靈 </a:t>
            </a:r>
            <a:endParaRPr lang="en-US" altLang="zh-TW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謀略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</a:t>
            </a:r>
            <a:r>
              <a:rPr lang="zh-TW" altLang="en-US" sz="32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能力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的靈</a:t>
            </a:r>
            <a:endParaRPr lang="en-US" altLang="zh-TW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知識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</a:t>
            </a:r>
            <a:r>
              <a:rPr lang="zh-TW" altLang="en-US" sz="32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敬畏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的靈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565650" y="3911285"/>
            <a:ext cx="416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b="1" i="1" dirty="0" smtClean="0">
                <a:solidFill>
                  <a:srgbClr val="002060"/>
                </a:solidFill>
              </a:rPr>
              <a:t>Power of the mind</a:t>
            </a:r>
          </a:p>
          <a:p>
            <a:pPr>
              <a:lnSpc>
                <a:spcPts val="3600"/>
              </a:lnSpc>
            </a:pPr>
            <a:r>
              <a:rPr lang="en-US" sz="2600" b="1" i="1" dirty="0" smtClean="0">
                <a:solidFill>
                  <a:srgbClr val="002060"/>
                </a:solidFill>
              </a:rPr>
              <a:t>Practical Action</a:t>
            </a:r>
          </a:p>
          <a:p>
            <a:pPr>
              <a:lnSpc>
                <a:spcPts val="3600"/>
              </a:lnSpc>
            </a:pPr>
            <a:r>
              <a:rPr lang="en-US" sz="2600" b="1" i="1" dirty="0" smtClean="0">
                <a:solidFill>
                  <a:srgbClr val="002060"/>
                </a:solidFill>
              </a:rPr>
              <a:t>Fellowship with God </a:t>
            </a:r>
            <a:endParaRPr lang="en-US" sz="2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 descr="Green marble"/>
          <p:cNvSpPr>
            <a:spLocks noChangeArrowheads="1"/>
          </p:cNvSpPr>
          <p:nvPr/>
        </p:nvSpPr>
        <p:spPr bwMode="auto">
          <a:xfrm>
            <a:off x="498764" y="257277"/>
            <a:ext cx="2691822" cy="105890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ea typeface="SimHei" panose="02010609060101010101" pitchFamily="49" charset="-122"/>
              </a:rPr>
              <a:t>知識</a:t>
            </a:r>
          </a:p>
          <a:p>
            <a:pPr algn="ctr"/>
            <a:r>
              <a:rPr lang="en-US" altLang="zh-TW" sz="3200" dirty="0">
                <a:solidFill>
                  <a:schemeClr val="bg1"/>
                </a:solidFill>
                <a:ea typeface="SimHei" panose="02010609060101010101" pitchFamily="49" charset="-122"/>
              </a:rPr>
              <a:t>Knowledge</a:t>
            </a:r>
          </a:p>
        </p:txBody>
      </p:sp>
      <p:sp>
        <p:nvSpPr>
          <p:cNvPr id="9" name="Rectangle 5" descr="blue-marble"/>
          <p:cNvSpPr>
            <a:spLocks noChangeArrowheads="1"/>
          </p:cNvSpPr>
          <p:nvPr/>
        </p:nvSpPr>
        <p:spPr bwMode="auto">
          <a:xfrm>
            <a:off x="3273425" y="257277"/>
            <a:ext cx="2739448" cy="105890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ea typeface="SimHei" panose="02010609060101010101" pitchFamily="49" charset="-122"/>
              </a:rPr>
              <a:t>聰明</a:t>
            </a:r>
          </a:p>
          <a:p>
            <a:pPr algn="ctr"/>
            <a:r>
              <a:rPr lang="en-US" altLang="zh-TW" sz="3200" dirty="0">
                <a:solidFill>
                  <a:schemeClr val="bg1"/>
                </a:solidFill>
                <a:ea typeface="SimHei" panose="02010609060101010101" pitchFamily="49" charset="-122"/>
              </a:rPr>
              <a:t>Understanding</a:t>
            </a:r>
          </a:p>
        </p:txBody>
      </p:sp>
      <p:sp>
        <p:nvSpPr>
          <p:cNvPr id="10" name="Rectangle 6" descr="red-marble"/>
          <p:cNvSpPr>
            <a:spLocks noChangeArrowheads="1"/>
          </p:cNvSpPr>
          <p:nvPr/>
        </p:nvSpPr>
        <p:spPr bwMode="auto">
          <a:xfrm>
            <a:off x="6146224" y="257277"/>
            <a:ext cx="2803813" cy="105890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ea typeface="SimHei" panose="02010609060101010101" pitchFamily="49" charset="-122"/>
              </a:rPr>
              <a:t>智慧</a:t>
            </a:r>
          </a:p>
          <a:p>
            <a:pPr algn="ctr"/>
            <a:r>
              <a:rPr lang="en-US" altLang="zh-TW" sz="3200" dirty="0">
                <a:solidFill>
                  <a:schemeClr val="bg1"/>
                </a:solidFill>
                <a:ea typeface="SimHei" panose="02010609060101010101" pitchFamily="49" charset="-122"/>
              </a:rPr>
              <a:t>Wisdom</a:t>
            </a:r>
          </a:p>
        </p:txBody>
      </p:sp>
      <p:sp>
        <p:nvSpPr>
          <p:cNvPr id="11" name="Rectangle 19" descr="Newsprint"/>
          <p:cNvSpPr>
            <a:spLocks noChangeArrowheads="1"/>
          </p:cNvSpPr>
          <p:nvPr/>
        </p:nvSpPr>
        <p:spPr bwMode="auto">
          <a:xfrm>
            <a:off x="498764" y="1454727"/>
            <a:ext cx="2691822" cy="115873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ea typeface="SimHei" panose="02010609060101010101" pitchFamily="49" charset="-122"/>
              </a:rPr>
              <a:t>知道</a:t>
            </a:r>
            <a:r>
              <a:rPr lang="zh-TW" altLang="en-US" sz="3200" dirty="0">
                <a:ea typeface="SimHei" panose="02010609060101010101" pitchFamily="49" charset="-122"/>
              </a:rPr>
              <a:t>事實</a:t>
            </a:r>
          </a:p>
          <a:p>
            <a:pPr algn="ctr"/>
            <a:r>
              <a:rPr lang="en-US" altLang="zh-TW" sz="3200" dirty="0">
                <a:solidFill>
                  <a:schemeClr val="accent2"/>
                </a:solidFill>
                <a:ea typeface="SimHei" panose="02010609060101010101" pitchFamily="49" charset="-122"/>
              </a:rPr>
              <a:t>Facts</a:t>
            </a:r>
          </a:p>
        </p:txBody>
      </p:sp>
      <p:sp>
        <p:nvSpPr>
          <p:cNvPr id="12" name="Rectangle 20" descr="Newsprint"/>
          <p:cNvSpPr>
            <a:spLocks noChangeArrowheads="1"/>
          </p:cNvSpPr>
          <p:nvPr/>
        </p:nvSpPr>
        <p:spPr bwMode="auto">
          <a:xfrm>
            <a:off x="3273425" y="1454726"/>
            <a:ext cx="2739448" cy="115873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ea typeface="SimHei" panose="02010609060101010101" pitchFamily="49" charset="-122"/>
              </a:rPr>
              <a:t>看出</a:t>
            </a:r>
            <a:r>
              <a:rPr lang="zh-TW" altLang="en-US" sz="3200" dirty="0">
                <a:ea typeface="SimHei" panose="02010609060101010101" pitchFamily="49" charset="-122"/>
              </a:rPr>
              <a:t>意義</a:t>
            </a:r>
            <a:endParaRPr lang="zh-TW" altLang="en-US" sz="3200" dirty="0">
              <a:solidFill>
                <a:schemeClr val="accent2"/>
              </a:solidFill>
              <a:ea typeface="SimHei" panose="02010609060101010101" pitchFamily="49" charset="-122"/>
            </a:endParaRPr>
          </a:p>
          <a:p>
            <a:pPr algn="ctr"/>
            <a:r>
              <a:rPr lang="en-US" altLang="zh-TW" sz="3200" dirty="0">
                <a:solidFill>
                  <a:schemeClr val="accent2"/>
                </a:solidFill>
                <a:ea typeface="SimHei" panose="02010609060101010101" pitchFamily="49" charset="-122"/>
              </a:rPr>
              <a:t>Meaning</a:t>
            </a:r>
          </a:p>
        </p:txBody>
      </p:sp>
      <p:sp>
        <p:nvSpPr>
          <p:cNvPr id="13" name="Rectangle 21" descr="Newsprint"/>
          <p:cNvSpPr>
            <a:spLocks noChangeArrowheads="1"/>
          </p:cNvSpPr>
          <p:nvPr/>
        </p:nvSpPr>
        <p:spPr bwMode="auto">
          <a:xfrm>
            <a:off x="6146223" y="1449676"/>
            <a:ext cx="2803813" cy="1149929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ea typeface="SimHei" panose="02010609060101010101" pitchFamily="49" charset="-122"/>
              </a:rPr>
              <a:t>作出</a:t>
            </a:r>
            <a:r>
              <a:rPr lang="zh-TW" altLang="en-US" sz="3200" dirty="0">
                <a:ea typeface="SimHei" panose="02010609060101010101" pitchFamily="49" charset="-122"/>
              </a:rPr>
              <a:t>決策</a:t>
            </a:r>
            <a:endParaRPr lang="zh-TW" altLang="en-US" sz="3200" dirty="0">
              <a:solidFill>
                <a:schemeClr val="accent2"/>
              </a:solidFill>
              <a:ea typeface="SimHei" panose="02010609060101010101" pitchFamily="49" charset="-122"/>
            </a:endParaRPr>
          </a:p>
          <a:p>
            <a:pPr algn="ctr"/>
            <a:r>
              <a:rPr lang="en-US" altLang="zh-TW" sz="3200" dirty="0">
                <a:solidFill>
                  <a:schemeClr val="accent2"/>
                </a:solidFill>
                <a:ea typeface="SimHei" panose="02010609060101010101" pitchFamily="49" charset="-122"/>
              </a:rPr>
              <a:t>Action</a:t>
            </a:r>
          </a:p>
        </p:txBody>
      </p:sp>
      <p:sp>
        <p:nvSpPr>
          <p:cNvPr id="14" name="Rectangle 22" descr="Recycled paper"/>
          <p:cNvSpPr>
            <a:spLocks noChangeArrowheads="1"/>
          </p:cNvSpPr>
          <p:nvPr/>
        </p:nvSpPr>
        <p:spPr bwMode="auto">
          <a:xfrm>
            <a:off x="498764" y="2788913"/>
            <a:ext cx="2691822" cy="103494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ea typeface="SimHei" panose="02010609060101010101" pitchFamily="49" charset="-122"/>
              </a:rPr>
              <a:t>收集</a:t>
            </a:r>
            <a:r>
              <a:rPr lang="zh-TW" altLang="en-US" sz="3200" dirty="0">
                <a:ea typeface="SimHei" panose="02010609060101010101" pitchFamily="49" charset="-122"/>
              </a:rPr>
              <a:t>資訊</a:t>
            </a:r>
          </a:p>
          <a:p>
            <a:pPr algn="ctr"/>
            <a:r>
              <a:rPr lang="en-US" altLang="zh-TW" sz="3200" dirty="0">
                <a:solidFill>
                  <a:schemeClr val="accent2"/>
                </a:solidFill>
                <a:ea typeface="SimHei" panose="02010609060101010101" pitchFamily="49" charset="-122"/>
              </a:rPr>
              <a:t>Information</a:t>
            </a:r>
          </a:p>
        </p:txBody>
      </p:sp>
      <p:sp>
        <p:nvSpPr>
          <p:cNvPr id="15" name="Rectangle 23" descr="Recycled paper"/>
          <p:cNvSpPr>
            <a:spLocks noChangeArrowheads="1"/>
          </p:cNvSpPr>
          <p:nvPr/>
        </p:nvSpPr>
        <p:spPr bwMode="auto">
          <a:xfrm>
            <a:off x="3273425" y="2788913"/>
            <a:ext cx="2739448" cy="103494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ea typeface="SimHei" panose="02010609060101010101" pitchFamily="49" charset="-122"/>
              </a:rPr>
              <a:t>找出</a:t>
            </a:r>
            <a:r>
              <a:rPr lang="zh-TW" altLang="en-US" sz="3200" dirty="0">
                <a:ea typeface="SimHei" panose="02010609060101010101" pitchFamily="49" charset="-122"/>
              </a:rPr>
              <a:t>原則</a:t>
            </a:r>
          </a:p>
          <a:p>
            <a:pPr algn="ctr"/>
            <a:r>
              <a:rPr lang="en-US" altLang="zh-TW" sz="3200" dirty="0">
                <a:solidFill>
                  <a:schemeClr val="accent2"/>
                </a:solidFill>
                <a:ea typeface="SimHei" panose="02010609060101010101" pitchFamily="49" charset="-122"/>
              </a:rPr>
              <a:t>Principles</a:t>
            </a:r>
          </a:p>
        </p:txBody>
      </p:sp>
      <p:sp>
        <p:nvSpPr>
          <p:cNvPr id="16" name="Rectangle 24" descr="Recycled paper"/>
          <p:cNvSpPr>
            <a:spLocks noChangeArrowheads="1"/>
          </p:cNvSpPr>
          <p:nvPr/>
        </p:nvSpPr>
        <p:spPr bwMode="auto">
          <a:xfrm>
            <a:off x="6146222" y="2788913"/>
            <a:ext cx="2803813" cy="103494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ea typeface="SimHei" panose="02010609060101010101" pitchFamily="49" charset="-122"/>
              </a:rPr>
              <a:t>選擇</a:t>
            </a:r>
            <a:r>
              <a:rPr lang="zh-TW" altLang="en-US" sz="3200" dirty="0">
                <a:ea typeface="SimHei" panose="02010609060101010101" pitchFamily="49" charset="-122"/>
              </a:rPr>
              <a:t>應用</a:t>
            </a:r>
          </a:p>
          <a:p>
            <a:pPr algn="ctr"/>
            <a:r>
              <a:rPr lang="en-US" altLang="zh-TW" sz="3200" dirty="0">
                <a:solidFill>
                  <a:schemeClr val="accent2"/>
                </a:solidFill>
                <a:ea typeface="SimHei" panose="02010609060101010101" pitchFamily="49" charset="-122"/>
              </a:rPr>
              <a:t>Application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504793" y="3898341"/>
            <a:ext cx="588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聰明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do things right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04793" y="4401117"/>
            <a:ext cx="588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智慧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do the right things 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90945" y="4999749"/>
            <a:ext cx="921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不是人的智慧，乃是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屬靈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的智慧，特別去輔導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64327" y="5608714"/>
            <a:ext cx="8866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敬畏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耶和華是智慧的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開端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，認識至聖者便是</a:t>
            </a: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聰明」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箴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9:10)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730680" y="6101157"/>
            <a:ext cx="560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敬畏神就會約束自我的智慧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wolf_and_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GOAT &amp; LEOP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b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70350" y="63500"/>
            <a:ext cx="3647152" cy="553998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000" dirty="0">
                <a:solidFill>
                  <a:schemeClr val="bg1"/>
                </a:solidFill>
                <a:ea typeface="SimHei" panose="02010609060101010101" pitchFamily="49" charset="-122"/>
              </a:rPr>
              <a:t>豺狼必與綿羊羔同居</a:t>
            </a:r>
            <a:endParaRPr lang="en-US" altLang="en-US" sz="30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287109" y="2843355"/>
            <a:ext cx="3262432" cy="553998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000" dirty="0">
                <a:solidFill>
                  <a:schemeClr val="bg1"/>
                </a:solidFill>
                <a:ea typeface="SimHei" panose="02010609060101010101" pitchFamily="49" charset="-122"/>
              </a:rPr>
              <a:t>豹子與山羊羔同臥</a:t>
            </a:r>
            <a:endParaRPr lang="en-US" altLang="en-US" sz="30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771" y="3474315"/>
            <a:ext cx="4493538" cy="52322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ea typeface="SimHei" panose="02010609060101010101" pitchFamily="49" charset="-122"/>
              </a:rPr>
              <a:t>少壯獅子與牛犢並肥畜同群</a:t>
            </a:r>
            <a:endParaRPr lang="en-US" altLang="en-US" sz="28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202972" y="6257778"/>
            <a:ext cx="3262432" cy="553998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000" dirty="0">
                <a:solidFill>
                  <a:schemeClr val="bg1"/>
                </a:solidFill>
                <a:ea typeface="SimHei" panose="02010609060101010101" pitchFamily="49" charset="-122"/>
              </a:rPr>
              <a:t>小孩子要牽引他們</a:t>
            </a:r>
            <a:endParaRPr lang="en-US" altLang="en-US" sz="30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6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236" r="2470" b="1759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5616575"/>
            <a:ext cx="9144000" cy="1241425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5572703"/>
            <a:ext cx="92548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豺狼必與綿羊羔同居，豹子與山羊羔同臥；少壯獅子與牛犢並肥畜同群；小孩子要牽引他</a:t>
            </a:r>
            <a:r>
              <a:rPr lang="zh-TW" altLang="en-US" sz="32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</a:t>
            </a:r>
            <a:r>
              <a:rPr lang="en-US" altLang="zh-TW" sz="32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en-US" altLang="zh-TW" sz="2800" dirty="0" smtClean="0">
                <a:solidFill>
                  <a:schemeClr val="bg1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賽</a:t>
            </a:r>
            <a:r>
              <a:rPr lang="en-US" altLang="zh-TW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11:6</a:t>
            </a:r>
            <a:r>
              <a:rPr lang="en-US" altLang="zh-TW" sz="2800" dirty="0">
                <a:solidFill>
                  <a:schemeClr val="bg1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endParaRPr lang="zh-TW" altLang="en-US" sz="2800" dirty="0">
              <a:solidFill>
                <a:schemeClr val="bg1"/>
              </a:solidFill>
              <a:latin typeface="SimHei" panose="02010609060101010101" pitchFamily="49" charset="-122"/>
              <a:ea typeface="新細明體" panose="02020500000000000000" pitchFamily="18" charset="-12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350860" y="142875"/>
            <a:ext cx="16209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巴比倫</a:t>
            </a:r>
          </a:p>
          <a:p>
            <a:pPr algn="ctr"/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大城傾倒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9049" y="136525"/>
            <a:ext cx="19800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撒但被綑綁</a:t>
            </a:r>
          </a:p>
          <a:p>
            <a:pPr algn="ctr"/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扔進無底坑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704137" y="1090632"/>
            <a:ext cx="414627" cy="4195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1607126" y="1090632"/>
            <a:ext cx="207819" cy="59962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AutoShape 12" descr="Bouquet"/>
          <p:cNvSpPr>
            <a:spLocks noChangeArrowheads="1"/>
          </p:cNvSpPr>
          <p:nvPr/>
        </p:nvSpPr>
        <p:spPr bwMode="auto">
          <a:xfrm>
            <a:off x="7278688" y="4270375"/>
            <a:ext cx="1646237" cy="1206500"/>
          </a:xfrm>
          <a:prstGeom prst="star32">
            <a:avLst>
              <a:gd name="adj" fmla="val 37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0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千禧年</a:t>
            </a:r>
            <a:endParaRPr lang="en-US" alt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27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 animBg="1"/>
      <p:bldP spid="25610" grpId="0" animBg="1"/>
      <p:bldP spid="256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Pink tissue paper"/>
          <p:cNvSpPr txBox="1">
            <a:spLocks noChangeArrowheads="1"/>
          </p:cNvSpPr>
          <p:nvPr/>
        </p:nvSpPr>
        <p:spPr bwMode="auto">
          <a:xfrm>
            <a:off x="322984" y="241877"/>
            <a:ext cx="2236510" cy="5847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3200" dirty="0">
                <a:solidFill>
                  <a:srgbClr val="C00000"/>
                </a:solidFill>
                <a:ea typeface="SimHei" panose="02010609060101010101" pitchFamily="49" charset="-122"/>
              </a:rPr>
              <a:t>前</a:t>
            </a:r>
            <a:r>
              <a:rPr kumimoji="1" lang="zh-TW" altLang="en-US" sz="3200" dirty="0">
                <a:ea typeface="SimHei" panose="02010609060101010101" pitchFamily="49" charset="-122"/>
              </a:rPr>
              <a:t>千禧年派</a:t>
            </a:r>
          </a:p>
        </p:txBody>
      </p:sp>
      <p:sp>
        <p:nvSpPr>
          <p:cNvPr id="3" name="Rectangle 2" descr="Green marble"/>
          <p:cNvSpPr>
            <a:spLocks noChangeArrowheads="1"/>
          </p:cNvSpPr>
          <p:nvPr/>
        </p:nvSpPr>
        <p:spPr bwMode="auto">
          <a:xfrm>
            <a:off x="5363355" y="993488"/>
            <a:ext cx="1752451" cy="7318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solidFill>
                  <a:schemeClr val="bg1"/>
                </a:solidFill>
                <a:ea typeface="SimHei" panose="02010609060101010101" pitchFamily="49" charset="-122"/>
              </a:rPr>
              <a:t>千禧年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84218" y="1725326"/>
            <a:ext cx="60806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041514" y="1260188"/>
            <a:ext cx="430426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55018" y="1009363"/>
            <a:ext cx="0" cy="7159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Rectangle 10" descr="Bouquet"/>
          <p:cNvSpPr>
            <a:spLocks noChangeArrowheads="1"/>
          </p:cNvSpPr>
          <p:nvPr/>
        </p:nvSpPr>
        <p:spPr bwMode="auto">
          <a:xfrm>
            <a:off x="7113622" y="993488"/>
            <a:ext cx="1878846" cy="7318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ea typeface="SimHei" panose="02010609060101010101" pitchFamily="49" charset="-122"/>
              </a:rPr>
              <a:t>新天新地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76594" y="1263801"/>
            <a:ext cx="15099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2400" dirty="0">
                <a:ea typeface="SimHei" panose="02010609060101010101" pitchFamily="49" charset="-122"/>
              </a:rPr>
              <a:t>教會時代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9891" y="993488"/>
            <a:ext cx="1733464" cy="7275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七年災難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 Box 3" descr="Pink tissue paper"/>
          <p:cNvSpPr txBox="1">
            <a:spLocks noChangeArrowheads="1"/>
          </p:cNvSpPr>
          <p:nvPr/>
        </p:nvSpPr>
        <p:spPr bwMode="auto">
          <a:xfrm>
            <a:off x="322984" y="2327287"/>
            <a:ext cx="2236510" cy="5847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3200" dirty="0" smtClean="0">
                <a:solidFill>
                  <a:srgbClr val="C00000"/>
                </a:solidFill>
                <a:ea typeface="SimHei" panose="02010609060101010101" pitchFamily="49" charset="-122"/>
              </a:rPr>
              <a:t>後</a:t>
            </a:r>
            <a:r>
              <a:rPr kumimoji="1" lang="zh-TW" altLang="en-US" sz="3200" dirty="0" smtClean="0">
                <a:ea typeface="SimHei" panose="02010609060101010101" pitchFamily="49" charset="-122"/>
              </a:rPr>
              <a:t>千</a:t>
            </a:r>
            <a:r>
              <a:rPr kumimoji="1" lang="zh-TW" altLang="en-US" sz="3200" dirty="0">
                <a:ea typeface="SimHei" panose="02010609060101010101" pitchFamily="49" charset="-122"/>
              </a:rPr>
              <a:t>禧年派</a:t>
            </a:r>
          </a:p>
        </p:txBody>
      </p:sp>
      <p:sp>
        <p:nvSpPr>
          <p:cNvPr id="14" name="Rectangle 13" descr="Green marble"/>
          <p:cNvSpPr>
            <a:spLocks noChangeArrowheads="1"/>
          </p:cNvSpPr>
          <p:nvPr/>
        </p:nvSpPr>
        <p:spPr bwMode="auto">
          <a:xfrm>
            <a:off x="5363355" y="3264784"/>
            <a:ext cx="1752451" cy="7318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solidFill>
                  <a:schemeClr val="bg1"/>
                </a:solidFill>
                <a:ea typeface="SimHei" panose="02010609060101010101" pitchFamily="49" charset="-122"/>
              </a:rPr>
              <a:t>千禧年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884218" y="3996622"/>
            <a:ext cx="60806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2041514" y="3531484"/>
            <a:ext cx="430426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2255018" y="3280659"/>
            <a:ext cx="0" cy="7159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Rectangle 10" descr="Bouquet"/>
          <p:cNvSpPr>
            <a:spLocks noChangeArrowheads="1"/>
          </p:cNvSpPr>
          <p:nvPr/>
        </p:nvSpPr>
        <p:spPr bwMode="auto">
          <a:xfrm>
            <a:off x="7113622" y="3264784"/>
            <a:ext cx="1878846" cy="7318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ea typeface="SimHei" panose="02010609060101010101" pitchFamily="49" charset="-122"/>
              </a:rPr>
              <a:t>新天新地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276594" y="3535097"/>
            <a:ext cx="15099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2400" dirty="0">
                <a:ea typeface="SimHei" panose="02010609060101010101" pitchFamily="49" charset="-122"/>
              </a:rPr>
              <a:t>教會時代</a:t>
            </a:r>
          </a:p>
        </p:txBody>
      </p:sp>
      <p:sp>
        <p:nvSpPr>
          <p:cNvPr id="22" name="Text Box 3" descr="Pink tissue paper"/>
          <p:cNvSpPr txBox="1">
            <a:spLocks noChangeArrowheads="1"/>
          </p:cNvSpPr>
          <p:nvPr/>
        </p:nvSpPr>
        <p:spPr bwMode="auto">
          <a:xfrm>
            <a:off x="322984" y="4615332"/>
            <a:ext cx="2236510" cy="5847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3200" dirty="0" smtClean="0">
                <a:solidFill>
                  <a:srgbClr val="C00000"/>
                </a:solidFill>
                <a:ea typeface="SimHei" panose="02010609060101010101" pitchFamily="49" charset="-122"/>
              </a:rPr>
              <a:t>無</a:t>
            </a:r>
            <a:r>
              <a:rPr kumimoji="1" lang="zh-TW" altLang="en-US" sz="3200" dirty="0" smtClean="0">
                <a:ea typeface="SimHei" panose="02010609060101010101" pitchFamily="49" charset="-122"/>
              </a:rPr>
              <a:t>千</a:t>
            </a:r>
            <a:r>
              <a:rPr kumimoji="1" lang="zh-TW" altLang="en-US" sz="3200" dirty="0">
                <a:ea typeface="SimHei" panose="02010609060101010101" pitchFamily="49" charset="-122"/>
              </a:rPr>
              <a:t>禧年派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884218" y="6284667"/>
            <a:ext cx="60806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2041514" y="5819529"/>
            <a:ext cx="430426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255018" y="5568704"/>
            <a:ext cx="0" cy="7159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6730759" y="5222737"/>
            <a:ext cx="232294" cy="965200"/>
          </a:xfrm>
          <a:prstGeom prst="downArrow">
            <a:avLst>
              <a:gd name="adj1" fmla="val 50000"/>
              <a:gd name="adj2" fmla="val 11176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29" name="Rectangle 10" descr="Bouquet"/>
          <p:cNvSpPr>
            <a:spLocks noChangeArrowheads="1"/>
          </p:cNvSpPr>
          <p:nvPr/>
        </p:nvSpPr>
        <p:spPr bwMode="auto">
          <a:xfrm>
            <a:off x="7113622" y="5552829"/>
            <a:ext cx="1878846" cy="7318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ea typeface="SimHei" panose="02010609060101010101" pitchFamily="49" charset="-122"/>
              </a:rPr>
              <a:t>新天新地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742064" y="5254230"/>
            <a:ext cx="35253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3200" dirty="0">
                <a:ea typeface="SimHei" panose="02010609060101010101" pitchFamily="49" charset="-122"/>
              </a:rPr>
              <a:t>教</a:t>
            </a:r>
            <a:r>
              <a:rPr kumimoji="1" lang="zh-TW" altLang="en-US" sz="3200" dirty="0" smtClean="0">
                <a:ea typeface="SimHei" panose="02010609060101010101" pitchFamily="49" charset="-122"/>
              </a:rPr>
              <a:t>會受逼 </a:t>
            </a:r>
            <a:r>
              <a:rPr kumimoji="1" lang="en-US" altLang="zh-TW" sz="3200" dirty="0" smtClean="0">
                <a:ea typeface="SimHei" panose="02010609060101010101" pitchFamily="49" charset="-122"/>
              </a:rPr>
              <a:t>= </a:t>
            </a:r>
            <a:r>
              <a:rPr kumimoji="1" lang="zh-TW" altLang="en-US" sz="3200" dirty="0" smtClean="0">
                <a:solidFill>
                  <a:srgbClr val="002060"/>
                </a:solidFill>
                <a:ea typeface="SimHei" panose="02010609060101010101" pitchFamily="49" charset="-122"/>
              </a:rPr>
              <a:t>大災難</a:t>
            </a:r>
            <a:endParaRPr kumimoji="1" lang="en-US" altLang="zh-TW" sz="3200" dirty="0" smtClean="0">
              <a:solidFill>
                <a:srgbClr val="002060"/>
              </a:solidFill>
              <a:ea typeface="SimHei" panose="02010609060101010101" pitchFamily="49" charset="-122"/>
            </a:endParaRPr>
          </a:p>
          <a:p>
            <a:r>
              <a:rPr kumimoji="1" lang="zh-TW" altLang="en-US" sz="3200" dirty="0" smtClean="0">
                <a:ea typeface="SimHei" panose="02010609060101010101" pitchFamily="49" charset="-122"/>
              </a:rPr>
              <a:t>教會復興 </a:t>
            </a:r>
            <a:r>
              <a:rPr kumimoji="1" lang="en-US" altLang="zh-TW" sz="3200" dirty="0" smtClean="0">
                <a:ea typeface="SimHei" panose="02010609060101010101" pitchFamily="49" charset="-122"/>
              </a:rPr>
              <a:t>= </a:t>
            </a:r>
            <a:r>
              <a:rPr kumimoji="1" lang="zh-TW" altLang="en-US" sz="3200" dirty="0" smtClean="0">
                <a:solidFill>
                  <a:srgbClr val="C00000"/>
                </a:solidFill>
                <a:ea typeface="SimHei" panose="02010609060101010101" pitchFamily="49" charset="-122"/>
              </a:rPr>
              <a:t>千禧年</a:t>
            </a:r>
            <a:endParaRPr kumimoji="1" lang="zh-TW" altLang="en-US" sz="3200" dirty="0">
              <a:solidFill>
                <a:srgbClr val="C00000"/>
              </a:solidFill>
              <a:ea typeface="SimHei" panose="02010609060101010101" pitchFamily="49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274288" y="640766"/>
            <a:ext cx="232294" cy="965200"/>
          </a:xfrm>
          <a:prstGeom prst="downArrow">
            <a:avLst>
              <a:gd name="adj1" fmla="val 50000"/>
              <a:gd name="adj2" fmla="val 11176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997475" y="2858177"/>
            <a:ext cx="232294" cy="965200"/>
          </a:xfrm>
          <a:prstGeom prst="downArrow">
            <a:avLst>
              <a:gd name="adj1" fmla="val 50000"/>
              <a:gd name="adj2" fmla="val 11176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 flipH="1">
            <a:off x="2625819" y="4619984"/>
            <a:ext cx="221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靈意解經</a:t>
            </a:r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51516" y="118463"/>
            <a:ext cx="2175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基督降臨地上</a:t>
            </a:r>
            <a:endParaRPr lang="en-US" sz="2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2186" y="2321087"/>
            <a:ext cx="2175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基督降臨地上</a:t>
            </a:r>
            <a:endParaRPr lang="en-US" sz="2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7880" y="4681929"/>
            <a:ext cx="2175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基督降臨地上</a:t>
            </a:r>
            <a:endParaRPr lang="en-US" sz="2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625819" y="2292016"/>
            <a:ext cx="221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樂觀主義</a:t>
            </a:r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8326" y="2982933"/>
            <a:ext cx="2834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福音廣傳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社會進步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5249392" y="3490490"/>
            <a:ext cx="471055" cy="45221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601059" y="251764"/>
            <a:ext cx="221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字面解經</a:t>
            </a:r>
            <a:r>
              <a:rPr lang="en-US" altLang="zh-TW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10800000">
            <a:off x="3546760" y="826652"/>
            <a:ext cx="198177" cy="910216"/>
          </a:xfrm>
          <a:prstGeom prst="downArrow">
            <a:avLst>
              <a:gd name="adj1" fmla="val 50000"/>
              <a:gd name="adj2" fmla="val 11176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2917703" y="1689121"/>
            <a:ext cx="2175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教會被提</a:t>
            </a:r>
            <a:endParaRPr lang="en-US" sz="26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044" y="907626"/>
            <a:ext cx="1415772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時代論</a:t>
            </a:r>
            <a:endParaRPr lang="en-US" sz="32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0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P spid="18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ion_lamb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8903"/>
            <a:ext cx="9234855" cy="6926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808" y="99426"/>
            <a:ext cx="8645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dirty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吃奶的孩子必玩耍在虺蛇的洞口；斷奶的嬰兒必按手在毒蛇的穴上。在我聖山的遍處，這一切都不傷人，不害物； </a:t>
            </a:r>
            <a:r>
              <a:rPr kumimoji="1"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kumimoji="1" lang="zh-TW" altLang="en-US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kumimoji="1" lang="en-US" altLang="zh-TW" sz="3200" dirty="0" smtClean="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11:8-9)</a:t>
            </a:r>
            <a:endParaRPr kumimoji="1" lang="zh-TW" altLang="en-US" sz="3200" dirty="0">
              <a:solidFill>
                <a:schemeClr val="bg1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0928" y="5655096"/>
            <a:ext cx="6189116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kumimoji="1"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世界大同、和諧共處、安逸快樂、</a:t>
            </a:r>
            <a:endParaRPr kumimoji="1"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kumimoji="1"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無懼無慮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連動物的本性也都改變</a:t>
            </a:r>
            <a:endParaRPr kumimoji="1" lang="zh-TW" alt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7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ssyrian empi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3373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791075" y="2222500"/>
            <a:ext cx="695325" cy="693738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1573213" y="4051300"/>
            <a:ext cx="695325" cy="693738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埃及</a:t>
            </a: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828800" y="5586413"/>
            <a:ext cx="877888" cy="693737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巴忒羅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1096963" y="6099175"/>
            <a:ext cx="695325" cy="693738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古實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6327775" y="3429000"/>
            <a:ext cx="695325" cy="693738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以攔</a:t>
            </a: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5121275" y="3282950"/>
            <a:ext cx="695325" cy="693738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示拿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3328988" y="2479675"/>
            <a:ext cx="695325" cy="693738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哈馬</a:t>
            </a: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800100" y="2562225"/>
            <a:ext cx="877888" cy="693738"/>
          </a:xfrm>
          <a:prstGeom prst="ellipse">
            <a:avLst/>
          </a:prstGeom>
          <a:solidFill>
            <a:srgbClr val="A5002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 smtClean="0">
                <a:solidFill>
                  <a:srgbClr val="FFFFF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眾海島</a:t>
            </a: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3057525" y="38735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3492500" y="3929063"/>
            <a:ext cx="1467427" cy="469900"/>
          </a:xfrm>
          <a:prstGeom prst="wedgeRectCallout">
            <a:avLst>
              <a:gd name="adj1" fmla="val -75477"/>
              <a:gd name="adj2" fmla="val -42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 smtClean="0">
                <a:solidFill>
                  <a:srgbClr val="000000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1760538" y="6584950"/>
            <a:ext cx="538162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25" y="137538"/>
            <a:ext cx="420803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F.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餘民歸回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(11:10-16)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Rectangle 9" descr="Pink tissue paper"/>
          <p:cNvSpPr>
            <a:spLocks noChangeArrowheads="1"/>
          </p:cNvSpPr>
          <p:nvPr/>
        </p:nvSpPr>
        <p:spPr bwMode="auto">
          <a:xfrm>
            <a:off x="1430770" y="765175"/>
            <a:ext cx="4734502" cy="9556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第一次歸回：古列王年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間</a:t>
            </a:r>
            <a:endParaRPr lang="zh-TW" alt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buFontTx/>
              <a:buAutoNum type="arabicPeriod"/>
            </a:pP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第二次歸回：以色列復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國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1883" y="154279"/>
            <a:ext cx="1169551" cy="5837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當那日主必二次伸手救回自己的</a:t>
            </a:r>
            <a:endParaRPr lang="en-US" altLang="zh-TW" sz="32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百姓中所剩餘的，就是在亞述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8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819" y="155047"/>
            <a:ext cx="73290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3200" u="sng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救恩之歌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(12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A.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對神的讚美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祂必管教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祂賜安慰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祂是力量、詩歌、拯救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4.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祂是救恩的泉源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5.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祂行美好的事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1621" y="182757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以賽亞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(=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耶和華是救贖者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912" y="3694477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「管教」為讚美之首！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457" y="427925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學會了這最難的一步，其他就不難了！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6148" name="Picture 4" descr="Image result for fountain clipar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68" y="1014096"/>
            <a:ext cx="3044391" cy="30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1010" y="4955862"/>
            <a:ext cx="8622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因為我的百姓作了兩件惡事，就是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離棄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我這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活水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的泉源，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為自己鑿出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池子，是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破裂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不能存水的池子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2:13) 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2469" y="1195680"/>
            <a:ext cx="990223" cy="48071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7234" y="2670548"/>
            <a:ext cx="990223" cy="48071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80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向神回應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稱謝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倚靠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傳揚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3151" y="232503"/>
            <a:ext cx="6461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真正的感恩是有行動來回應的！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626896" y="730479"/>
            <a:ext cx="1464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對神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對己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35382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結論：</a:t>
            </a:r>
            <a:endParaRPr lang="en-US" sz="32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1599"/>
            <a:ext cx="8742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以賽亞的兒子分別代表信徒在世的兩個見證：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審判與救贖</a:t>
            </a:r>
            <a:endParaRPr lang="en-US" sz="3200" dirty="0">
              <a:solidFill>
                <a:srgbClr val="FF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29" y="4312072"/>
            <a:ext cx="8742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瑪黑爾沙拉勒哈施罷施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擄掠速臨、搶奪快到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施雅亞述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餘民歸回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5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1"/>
          <a:stretch/>
        </p:blipFill>
        <p:spPr bwMode="auto">
          <a:xfrm flipH="1">
            <a:off x="1165226" y="887369"/>
            <a:ext cx="2256848" cy="20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41618" y="997527"/>
            <a:ext cx="1801090" cy="184510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難題</a:t>
            </a:r>
            <a:endParaRPr lang="en-US" sz="4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584873" y="27709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57455" y="1551707"/>
            <a:ext cx="692727" cy="6927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81744" y="731157"/>
            <a:ext cx="3075711" cy="652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32362" y="2447023"/>
            <a:ext cx="3325093" cy="617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Image result for cross clipar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284087"/>
            <a:ext cx="260061" cy="4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1"/>
          <a:stretch/>
        </p:blipFill>
        <p:spPr bwMode="auto">
          <a:xfrm flipH="1">
            <a:off x="1165226" y="4049675"/>
            <a:ext cx="2256848" cy="20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3941618" y="4159833"/>
            <a:ext cx="1801090" cy="1845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endParaRPr lang="en-US" sz="4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57455" y="4714013"/>
            <a:ext cx="692727" cy="69272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81744" y="3893463"/>
            <a:ext cx="3075711" cy="652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32362" y="5609329"/>
            <a:ext cx="3325093" cy="617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Image result for cross clipar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6" y="3390765"/>
            <a:ext cx="665016" cy="1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06919" y="4641282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難題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079675" y="1551707"/>
            <a:ext cx="1884215" cy="67710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</a:rPr>
              <a:t> </a:t>
            </a:r>
            <a:r>
              <a:rPr lang="en-US" altLang="zh-TW" sz="3800" dirty="0" smtClean="0">
                <a:solidFill>
                  <a:srgbClr val="002060"/>
                </a:solidFill>
              </a:rPr>
              <a:t>= </a:t>
            </a:r>
            <a:r>
              <a:rPr lang="zh-TW" altLang="en-US" sz="3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恐懼</a:t>
            </a:r>
            <a:endParaRPr lang="en-US" sz="3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7079674" y="4641282"/>
            <a:ext cx="1884215" cy="67710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</a:rPr>
              <a:t> </a:t>
            </a:r>
            <a:r>
              <a:rPr lang="en-US" altLang="zh-TW" sz="3800" dirty="0" smtClean="0">
                <a:solidFill>
                  <a:srgbClr val="002060"/>
                </a:solidFill>
              </a:rPr>
              <a:t>= </a:t>
            </a:r>
            <a:r>
              <a:rPr lang="zh-TW" altLang="en-US" sz="3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把握</a:t>
            </a:r>
            <a:endParaRPr lang="en-US" sz="3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3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nking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4216400"/>
            <a:ext cx="223043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9675" y="5331619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200" dirty="0" smtClean="0">
                <a:solidFill>
                  <a:srgbClr val="002060"/>
                </a:solidFill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思考問題</a:t>
            </a:r>
            <a:endParaRPr lang="en-US" sz="4200" dirty="0">
              <a:solidFill>
                <a:srgbClr val="002060"/>
              </a:solidFill>
              <a:latin typeface="華康布丁體 Std W12" panose="040B0C00000000000000" pitchFamily="82" charset="-120"/>
              <a:ea typeface="華康布丁體 Std W12" panose="040B0C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37" y="292100"/>
            <a:ext cx="89899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為何蒙召的記載不放在書卷的開端，而在第六章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才出現？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" y="1536700"/>
            <a:ext cx="827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ym typeface="Wingdings" panose="05000000000000000000" pitchFamily="2" charset="2"/>
              </a:rPr>
              <a:t>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Vocation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使命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)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與 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Career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職業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)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有何分別？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94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050" y="63924"/>
            <a:ext cx="72771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3200" kern="100" dirty="0" smtClean="0">
                <a:solidFill>
                  <a:srgbClr val="002060"/>
                </a:solidFill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sz="3200" kern="100" dirty="0" smtClean="0">
                <a:solidFill>
                  <a:srgbClr val="002060"/>
                </a:solidFill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sz="3200" u="sng" kern="100" dirty="0" smtClean="0">
                <a:solidFill>
                  <a:srgbClr val="002060"/>
                </a:solidFill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蒙召的經歷</a:t>
            </a:r>
            <a:endParaRPr lang="en-US" sz="3200" kern="100" dirty="0" smtClean="0">
              <a:solidFill>
                <a:srgbClr val="002060"/>
              </a:solidFill>
              <a:effectLst/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indent="3048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上帝的顯現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(vv. 1-4)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1.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真正的君王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2.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「撒拉弗」的稱頌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pPr>
              <a:lnSpc>
                <a:spcPts val="2000"/>
              </a:lnSpc>
            </a:pP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2000"/>
              </a:lnSpc>
            </a:pP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2000"/>
              </a:lnSpc>
            </a:pP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3.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耶和華的榮光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010" y="2496291"/>
            <a:ext cx="6771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i="1" dirty="0" smtClean="0">
                <a:solidFill>
                  <a:srgbClr val="002060"/>
                </a:solidFill>
              </a:rPr>
              <a:t>When the outlook is bleak, try the </a:t>
            </a:r>
            <a:r>
              <a:rPr lang="en-US" altLang="zh-TW" sz="3000" b="1" i="1" dirty="0" err="1" smtClean="0">
                <a:solidFill>
                  <a:srgbClr val="002060"/>
                </a:solidFill>
              </a:rPr>
              <a:t>uplook</a:t>
            </a:r>
            <a:endParaRPr lang="en-US" sz="3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610" y="1515077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上帝仍坐在寶座上掌管一切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010" y="199298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世事萬變，上帝不變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396" y="3517509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希伯來名意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「燃燒」、守衛天使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010" y="4053935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呼喊三次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「聖哉、聖哉、聖哉」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610" y="4596143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與當時社會的罪行和不道德成強烈對比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(1:4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3:8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4:3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5:16)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era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8" y="306388"/>
            <a:ext cx="3123931" cy="4164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 descr="Pink tissue paper"/>
          <p:cNvSpPr>
            <a:spLocks noChangeArrowheads="1"/>
          </p:cNvSpPr>
          <p:nvPr/>
        </p:nvSpPr>
        <p:spPr bwMode="auto">
          <a:xfrm>
            <a:off x="3438525" y="1308100"/>
            <a:ext cx="1682750" cy="12430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兩個翅膀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遮臉</a:t>
            </a:r>
            <a:endParaRPr lang="en-US" altLang="en-US" sz="24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0" name="Rectangle 8" descr="Pink tissue paper"/>
          <p:cNvSpPr>
            <a:spLocks noChangeArrowheads="1"/>
          </p:cNvSpPr>
          <p:nvPr/>
        </p:nvSpPr>
        <p:spPr bwMode="auto">
          <a:xfrm>
            <a:off x="5192713" y="1308100"/>
            <a:ext cx="1682750" cy="12430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兩個翅膀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遮腳</a:t>
            </a:r>
            <a:endParaRPr lang="en-US" altLang="en-US" sz="24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1" name="Rectangle 9" descr="Pink tissue paper"/>
          <p:cNvSpPr>
            <a:spLocks noChangeArrowheads="1"/>
          </p:cNvSpPr>
          <p:nvPr/>
        </p:nvSpPr>
        <p:spPr bwMode="auto">
          <a:xfrm>
            <a:off x="6948488" y="1308100"/>
            <a:ext cx="1682750" cy="12430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兩個翅膀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飛翔</a:t>
            </a:r>
            <a:endParaRPr lang="en-US" altLang="en-US" sz="24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2" name="Rectangle 10" descr="Bouquet"/>
          <p:cNvSpPr>
            <a:spLocks noChangeArrowheads="1"/>
          </p:cNvSpPr>
          <p:nvPr/>
        </p:nvSpPr>
        <p:spPr bwMode="auto">
          <a:xfrm>
            <a:off x="3438525" y="2624138"/>
            <a:ext cx="1682750" cy="9509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敬畏</a:t>
            </a:r>
            <a:r>
              <a:rPr lang="zh-TW" altLang="en-US" sz="24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endParaRPr lang="en-US" altLang="zh-TW" sz="2400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不敢看神</a:t>
            </a:r>
            <a:endParaRPr lang="en-US" altLang="en-US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3" name="Rectangle 11" descr="Bouquet"/>
          <p:cNvSpPr>
            <a:spLocks noChangeArrowheads="1"/>
          </p:cNvSpPr>
          <p:nvPr/>
        </p:nvSpPr>
        <p:spPr bwMode="auto">
          <a:xfrm>
            <a:off x="5192713" y="2624138"/>
            <a:ext cx="1682750" cy="9509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隱藏自</a:t>
            </a:r>
            <a:r>
              <a:rPr lang="zh-TW" altLang="en-US" sz="24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己</a:t>
            </a:r>
            <a:endParaRPr lang="en-US" altLang="zh-TW" sz="2400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承認卑微</a:t>
            </a:r>
            <a:endParaRPr lang="en-US" altLang="en-US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4" name="Rectangle 12" descr="Bouquet"/>
          <p:cNvSpPr>
            <a:spLocks noChangeArrowheads="1"/>
          </p:cNvSpPr>
          <p:nvPr/>
        </p:nvSpPr>
        <p:spPr bwMode="auto">
          <a:xfrm>
            <a:off x="6948488" y="2624138"/>
            <a:ext cx="1682750" cy="9509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</a:t>
            </a:r>
            <a:r>
              <a:rPr lang="zh-TW" altLang="en-US" sz="24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動</a:t>
            </a:r>
            <a:endParaRPr lang="en-US" altLang="zh-TW" sz="2400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服侍待命</a:t>
            </a:r>
            <a:endParaRPr lang="en-US" altLang="en-US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5" name="Rectangle 13" descr="red-marble"/>
          <p:cNvSpPr>
            <a:spLocks noChangeArrowheads="1"/>
          </p:cNvSpPr>
          <p:nvPr/>
        </p:nvSpPr>
        <p:spPr bwMode="auto">
          <a:xfrm>
            <a:off x="3438525" y="649288"/>
            <a:ext cx="5192713" cy="5857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撒拉弗</a:t>
            </a:r>
            <a:r>
              <a:rPr lang="en-US" altLang="zh-TW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意為燃燒</a:t>
            </a:r>
            <a:r>
              <a:rPr lang="en-US" altLang="zh-TW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en-US" sz="24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6" name="Rectangle 14" descr="Recycled paper"/>
          <p:cNvSpPr>
            <a:spLocks noChangeArrowheads="1"/>
          </p:cNvSpPr>
          <p:nvPr/>
        </p:nvSpPr>
        <p:spPr bwMode="auto">
          <a:xfrm>
            <a:off x="3438525" y="4306888"/>
            <a:ext cx="1682750" cy="124301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看見神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的榮耀</a:t>
            </a:r>
            <a:endParaRPr lang="en-US" altLang="zh-TW" sz="24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7" name="Rectangle 15" descr="Recycled paper"/>
          <p:cNvSpPr>
            <a:spLocks noChangeArrowheads="1"/>
          </p:cNvSpPr>
          <p:nvPr/>
        </p:nvSpPr>
        <p:spPr bwMode="auto">
          <a:xfrm>
            <a:off x="5192713" y="4306888"/>
            <a:ext cx="1682750" cy="124301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看見己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的污穢</a:t>
            </a:r>
            <a:endParaRPr lang="en-US" altLang="zh-TW" sz="24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48" name="Rectangle 16" descr="Recycled paper"/>
          <p:cNvSpPr>
            <a:spLocks noChangeArrowheads="1"/>
          </p:cNvSpPr>
          <p:nvPr/>
        </p:nvSpPr>
        <p:spPr bwMode="auto">
          <a:xfrm>
            <a:off x="6948488" y="4306888"/>
            <a:ext cx="1682750" cy="124301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奉差遣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傳道</a:t>
            </a:r>
          </a:p>
        </p:txBody>
      </p:sp>
      <p:sp>
        <p:nvSpPr>
          <p:cNvPr id="18449" name="Rectangle 17" descr="Brown marble"/>
          <p:cNvSpPr>
            <a:spLocks noChangeArrowheads="1"/>
          </p:cNvSpPr>
          <p:nvPr/>
        </p:nvSpPr>
        <p:spPr bwMode="auto">
          <a:xfrm>
            <a:off x="3438525" y="3648075"/>
            <a:ext cx="5192713" cy="58578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</a:t>
            </a:r>
            <a:endParaRPr lang="en-US" altLang="zh-TW" sz="24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450" name="Rectangle 18" descr="Newsprint"/>
          <p:cNvSpPr>
            <a:spLocks noChangeArrowheads="1"/>
          </p:cNvSpPr>
          <p:nvPr/>
        </p:nvSpPr>
        <p:spPr bwMode="auto">
          <a:xfrm>
            <a:off x="3438525" y="5624513"/>
            <a:ext cx="1682750" cy="6572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賽</a:t>
            </a:r>
            <a:r>
              <a:rPr lang="en-US" altLang="zh-TW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6:1-4</a:t>
            </a:r>
          </a:p>
        </p:txBody>
      </p:sp>
      <p:sp>
        <p:nvSpPr>
          <p:cNvPr id="18451" name="Rectangle 19" descr="Newsprint"/>
          <p:cNvSpPr>
            <a:spLocks noChangeArrowheads="1"/>
          </p:cNvSpPr>
          <p:nvPr/>
        </p:nvSpPr>
        <p:spPr bwMode="auto">
          <a:xfrm>
            <a:off x="5192713" y="5624513"/>
            <a:ext cx="1682750" cy="6572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賽</a:t>
            </a:r>
            <a:r>
              <a:rPr lang="en-US" altLang="zh-TW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6:5-7</a:t>
            </a:r>
          </a:p>
        </p:txBody>
      </p:sp>
      <p:sp>
        <p:nvSpPr>
          <p:cNvPr id="18452" name="Rectangle 20" descr="Newsprint"/>
          <p:cNvSpPr>
            <a:spLocks noChangeArrowheads="1"/>
          </p:cNvSpPr>
          <p:nvPr/>
        </p:nvSpPr>
        <p:spPr bwMode="auto">
          <a:xfrm>
            <a:off x="6948488" y="5624513"/>
            <a:ext cx="1682750" cy="6572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賽</a:t>
            </a:r>
            <a:r>
              <a:rPr lang="en-US" altLang="zh-TW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6:8-13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68" y="4551699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以賽亞因為看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見祂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榮耀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，就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著祂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說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話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12:41)</a:t>
            </a:r>
          </a:p>
          <a:p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指主耶穌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0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75736"/>
            <a:ext cx="85725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先知的自省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(vv. 5-7)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</a:p>
          <a:p>
            <a:r>
              <a:rPr lang="en-US" sz="3200" kern="100" dirty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1.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嘴唇不潔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12:34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37)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壇上的火炭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參民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16:46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，炭火 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贖罪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73100"/>
            <a:ext cx="6628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rgbClr val="C00000"/>
                </a:solidFill>
              </a:rPr>
              <a:t>Vision of God brings true vision of self</a:t>
            </a:r>
            <a:endParaRPr lang="en-US" sz="30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25835"/>
            <a:ext cx="7863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比上不足，比下有餘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只有親近神才自慚形穢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125" y="2623588"/>
            <a:ext cx="2669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話語反映心態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125" y="3110146"/>
            <a:ext cx="651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先知為上帝的代言人，奉祂的名說話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125" y="4149454"/>
            <a:ext cx="4977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人不能自救，需要神的潔淨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4125" y="4716276"/>
            <a:ext cx="7670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作工在別人身上前，需要先讓神作工在己身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8628" y="5212700"/>
            <a:ext cx="6784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rgbClr val="C00000"/>
                </a:solidFill>
              </a:rPr>
              <a:t>Conviction      Confession     Cleansing</a:t>
            </a:r>
            <a:endParaRPr lang="en-US" sz="3000" i="1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40100" y="5365983"/>
            <a:ext cx="356647" cy="3279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67023" y="5347816"/>
            <a:ext cx="356647" cy="3279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263" y="5727583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現代人只極力強調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神是愛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，而摒棄了神其他的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屬性如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公義、聖潔等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9516" y="2124983"/>
            <a:ext cx="55547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為何不說思想、眼睛、手腳</a:t>
            </a:r>
            <a:r>
              <a:rPr lang="en-US" altLang="zh-TW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6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900" y="251936"/>
            <a:ext cx="8902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呼籲與回應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(v. 8)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1.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國家的需要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</a:t>
            </a:r>
            <a:endParaRPr lang="en-US" sz="3000" kern="100" dirty="0" smtClean="0">
              <a:solidFill>
                <a:srgbClr val="00206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</a:p>
          <a:p>
            <a:r>
              <a:rPr lang="en-US" sz="3200" kern="100" dirty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2.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人的責任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100" y="72390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誰肯為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全真楷書" panose="02010609000101010101" pitchFamily="49" charset="-120"/>
              </a:rPr>
              <a:t>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全真楷書" panose="02010609000101010101" pitchFamily="49" charset="-120"/>
              </a:rPr>
              <a:t>」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去呢？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901399" y="205804"/>
            <a:ext cx="1866900" cy="518096"/>
          </a:xfrm>
          <a:prstGeom prst="wedgeRectCallout">
            <a:avLst>
              <a:gd name="adj1" fmla="val -80729"/>
              <a:gd name="adj2" fmla="val 744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三位一體？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1261457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宣教不是單靠熱心，全職事奉要有「呼召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全真楷書" panose="02010609000101010101" pitchFamily="49" charset="-120"/>
              </a:rPr>
              <a:t>」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全真楷書" panose="02010609000101010101" pitchFamily="49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有些特別的事奉是要受神「差遣」的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300" y="3181191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神的顯現往往帶來責任及使命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443" y="3752368"/>
            <a:ext cx="77059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0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在這裡，請差遣</a:t>
            </a:r>
            <a:r>
              <a:rPr lang="zh-TW" altLang="en-US" sz="30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！」</a:t>
            </a:r>
            <a:r>
              <a:rPr lang="en-US" altLang="zh-TW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0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不是他、她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2560" y="4310529"/>
            <a:ext cx="5570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以賽亞立刻回應，沒有半點推辭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359" y="4877543"/>
            <a:ext cx="74943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問：神究竟要用「</a:t>
            </a:r>
            <a:r>
              <a:rPr lang="zh-TW" altLang="en-US" sz="30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徵兵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」還是「</a:t>
            </a:r>
            <a:r>
              <a:rPr lang="zh-TW" altLang="en-US" sz="30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自願兵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」？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630" y="2364544"/>
            <a:ext cx="8153220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今天有不少全時間神學生</a:t>
            </a:r>
            <a:r>
              <a:rPr lang="en-US" altLang="zh-TW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傳道人不清楚呼召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43944" y="5557028"/>
            <a:ext cx="8207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馬太福音第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章主教導門徒要求莊稼的主，到</a:t>
            </a:r>
            <a:endParaRPr lang="en-US" altLang="zh-TW" sz="32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章門徒就被差去醫病趕鬼傳道了。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92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" y="-5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0650" y="143639"/>
            <a:ext cx="942975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差遣與預告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(vv. 9-13)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1.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困難的使命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-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sz="3200" kern="10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聽不明白、看不曉得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13:13-15, 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4:12</a:t>
            </a:r>
            <a:endParaRPr lang="en-US" altLang="zh-TW" sz="28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8:10, 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12:40, 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徒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28:25-28, </a:t>
            </a:r>
            <a:r>
              <a:rPr lang="zh-TW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sz="28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11:8)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</a:p>
          <a:p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必有餘種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60400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Impossible</a:t>
            </a:r>
            <a:endParaRPr lang="en-US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145213"/>
            <a:ext cx="7650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TW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ecruit Technique – make the job sounds easy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52640"/>
            <a:ext cx="6397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明知結果，神仍要給人機會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慈愛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3032844"/>
            <a:ext cx="6410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明知困難，以賽亞仍願意去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忠心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98" y="3513048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神不故意使人心硬，但人越抗拒，就使自己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心更硬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036268"/>
            <a:ext cx="6330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「得時不得時，務要傳道</a:t>
            </a:r>
            <a:r>
              <a:rPr 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提後</a:t>
            </a:r>
            <a:r>
              <a:rPr lang="en-US" altLang="zh-TW" sz="30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4:2)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8" y="5515640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世人的成功離不開成就及結果，</a:t>
            </a:r>
            <a:endParaRPr lang="en-US" altLang="zh-TW" sz="32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信徒的成功在乎成就神的旨意。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92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4220</TotalTime>
  <Words>4912</Words>
  <Application>Microsoft Office PowerPoint</Application>
  <PresentationFormat>On-screen Show (4:3)</PresentationFormat>
  <Paragraphs>607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39</vt:i4>
      </vt:variant>
    </vt:vector>
  </HeadingPairs>
  <TitlesOfParts>
    <vt:vector size="63" baseType="lpstr">
      <vt:lpstr>華康雅藝體 Std W6</vt:lpstr>
      <vt:lpstr>Arial Narrow</vt:lpstr>
      <vt:lpstr>新細明體</vt:lpstr>
      <vt:lpstr>華康黑體 Std W9</vt:lpstr>
      <vt:lpstr>華康黑體 Std W7</vt:lpstr>
      <vt:lpstr>華康龍門石碑 Std W9</vt:lpstr>
      <vt:lpstr>SimHei</vt:lpstr>
      <vt:lpstr>Calibri Light</vt:lpstr>
      <vt:lpstr>Calibri</vt:lpstr>
      <vt:lpstr>Wingdings</vt:lpstr>
      <vt:lpstr>Wingdings 3</vt:lpstr>
      <vt:lpstr>Arial</vt:lpstr>
      <vt:lpstr>全真楷書</vt:lpstr>
      <vt:lpstr>華康布丁體 Std W12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HP</cp:lastModifiedBy>
  <cp:revision>109</cp:revision>
  <dcterms:created xsi:type="dcterms:W3CDTF">2018-01-17T21:46:53Z</dcterms:created>
  <dcterms:modified xsi:type="dcterms:W3CDTF">2018-03-18T05:54:38Z</dcterms:modified>
</cp:coreProperties>
</file>