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notesMasterIdLst>
    <p:notesMasterId r:id="rId38"/>
  </p:notesMasterIdLst>
  <p:sldIdLst>
    <p:sldId id="257" r:id="rId4"/>
    <p:sldId id="291" r:id="rId5"/>
    <p:sldId id="256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72" r:id="rId16"/>
    <p:sldId id="273" r:id="rId17"/>
    <p:sldId id="274" r:id="rId18"/>
    <p:sldId id="275" r:id="rId19"/>
    <p:sldId id="294" r:id="rId20"/>
    <p:sldId id="277" r:id="rId21"/>
    <p:sldId id="278" r:id="rId22"/>
    <p:sldId id="276" r:id="rId23"/>
    <p:sldId id="295" r:id="rId24"/>
    <p:sldId id="279" r:id="rId25"/>
    <p:sldId id="280" r:id="rId26"/>
    <p:sldId id="282" r:id="rId27"/>
    <p:sldId id="283" r:id="rId28"/>
    <p:sldId id="281" r:id="rId29"/>
    <p:sldId id="284" r:id="rId30"/>
    <p:sldId id="285" r:id="rId31"/>
    <p:sldId id="287" r:id="rId32"/>
    <p:sldId id="296" r:id="rId33"/>
    <p:sldId id="286" r:id="rId34"/>
    <p:sldId id="288" r:id="rId35"/>
    <p:sldId id="289" r:id="rId36"/>
    <p:sldId id="290" r:id="rId37"/>
  </p:sldIdLst>
  <p:sldSz cx="9144000" cy="6858000" type="screen4x3"/>
  <p:notesSz cx="6858000" cy="9144000"/>
  <p:embeddedFontLst>
    <p:embeddedFont>
      <p:font typeface="SimHei" panose="02010609060101010101" pitchFamily="49" charset="-122"/>
      <p:regular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Webdings" panose="05030102010509060703" pitchFamily="18" charset="2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3300"/>
    <a:srgbClr val="FFFF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D9E74-E1C9-484A-BD36-9DF3AFDD1E9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A5C3-CAA3-453E-A815-039B4856F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A5C3-CAA3-453E-A815-039B4856F3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9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8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8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D902B-4510-46D7-A53F-017A053270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216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BA510-C82A-42FD-B941-41A4251B97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0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CEDD6-43DA-4F18-9A2F-79025BA305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01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6DD13-8DD4-42F7-8172-C88367C2F0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59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FEB5-D3E8-4546-B822-DF776AD925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9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4E89-4CB3-47F6-8C07-42E5CA609B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77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CDB65-9BCB-4522-AF4C-1888AF0913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98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432DF-FF16-4566-997E-451BDD2834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7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3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4B8B6-4B4C-4664-91AC-400BD6FF7A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1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265E9-621F-44F0-A3FD-C5C47CB1AD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5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6E8D8-4DB9-48BE-8D1F-72AC52CBE7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25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15D66-2E6A-4575-BBAB-E2498AA5CD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44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89CC3-4A56-4069-A9F1-AB3B19A0DE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97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51AC6-13E4-4E37-93BB-32E5F33FB71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43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0DCE8-DB23-47EA-BFA1-4B9F52A23F7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8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5C152-16CC-4D75-8C5B-C54E6E78DD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18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E0535-C766-4837-A971-C16D0560D2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03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CA3C2-5ED4-4990-BD4D-470BCFFAC9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07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7964A-E429-4566-BB58-B099E65967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44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8357B-8C6D-4E17-9FB5-FE6A43DE48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5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16BE7-F664-458C-8389-32C97457D7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5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317A4-5C55-49D2-896B-F50F90C560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7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45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1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0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FE5E-715A-44B9-8CEB-E59BFC8EF94A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C245-3EA7-446C-B2C8-83A85B03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9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86D89-80A7-48EB-9954-4AEBD82F14D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2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188DBA-ADB4-4A96-9BF7-35BC52D1AEA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7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eg"/><Relationship Id="rId5" Type="http://schemas.openxmlformats.org/officeDocument/2006/relationships/image" Target="../media/image37.png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book of isai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-1"/>
            <a:ext cx="9253977" cy="52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4617" y="5203064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600" dirty="0" smtClean="0">
                <a:solidFill>
                  <a:prstClr val="white"/>
                </a:solidFill>
                <a:effectLst>
                  <a:glow rad="139700">
                    <a:srgbClr val="4472C4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「審判猶大」</a:t>
            </a:r>
            <a:endParaRPr lang="en-US" sz="5600" dirty="0">
              <a:solidFill>
                <a:prstClr val="white"/>
              </a:solidFill>
              <a:effectLst>
                <a:glow rad="139700">
                  <a:srgbClr val="4472C4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313" y="4404575"/>
            <a:ext cx="5054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3/11/2018     </a:t>
            </a: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第二課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9566" y="6028834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一至五章</a:t>
            </a:r>
            <a:r>
              <a:rPr lang="en-US" altLang="zh-TW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62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36" y="166283"/>
            <a:ext cx="2101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終局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286" y="738179"/>
            <a:ext cx="84669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聽從之福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赦罪保證、必享美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物、公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義復還</a:t>
            </a:r>
          </a:p>
          <a:p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"/>
          <a:stretch/>
        </p:blipFill>
        <p:spPr bwMode="auto">
          <a:xfrm>
            <a:off x="490025" y="3563279"/>
            <a:ext cx="3162762" cy="309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0025" y="1322954"/>
            <a:ext cx="841634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華說：你們來，我們彼此辯論。你們的罪雖像</a:t>
            </a:r>
            <a:r>
              <a:rPr lang="zh-TW" altLang="en-US" sz="30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硃紅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，必變成</a:t>
            </a:r>
            <a:r>
              <a:rPr lang="zh-TW" altLang="en-US" sz="3000" dirty="0">
                <a:solidFill>
                  <a:schemeClr val="bg1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雪白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；雖紅如</a:t>
            </a:r>
            <a:r>
              <a:rPr lang="zh-TW" altLang="en-US" sz="30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丹顏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，必白如</a:t>
            </a:r>
            <a:r>
              <a:rPr lang="zh-TW" altLang="en-US" sz="3000" dirty="0">
                <a:solidFill>
                  <a:schemeClr val="bg1"/>
                </a:solidFill>
                <a:effectLst>
                  <a:glow rad="635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羊毛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</a:p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們若甘心聽從，必喫地上的美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物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我必復還你的審判官，像起初一樣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錫安必因公平得蒙救贖         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                    (1:18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26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27)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2976" y="359928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人的罪雖深重，但神的恩典</a:t>
            </a:r>
            <a:endParaRPr lang="en-US" altLang="zh-TW" sz="30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0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更重，大過我們一切過犯。</a:t>
            </a:r>
            <a:endParaRPr lang="en-US" altLang="zh-TW" sz="30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2976" y="4624231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神有赦罪之恩，更有改變的</a:t>
            </a:r>
            <a:endParaRPr lang="en-US" altLang="zh-TW" sz="30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0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能力！</a:t>
            </a:r>
            <a:endParaRPr lang="en-US" altLang="zh-TW" sz="30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2975" y="5639894"/>
            <a:ext cx="5157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但人有自由，或聽從，或</a:t>
            </a:r>
            <a:r>
              <a:rPr lang="zh-TW" altLang="en-US" sz="30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悖逆</a:t>
            </a:r>
            <a:endParaRPr lang="en-US" altLang="zh-TW" sz="30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0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，抉擇在乎人，神絕不勉強</a:t>
            </a:r>
            <a:endParaRPr lang="en-US" altLang="zh-TW" sz="30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06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274" y="171695"/>
            <a:ext cx="2811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不聽之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禍 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308" y="756470"/>
            <a:ext cx="6724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若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不聽從，反倒悖逆，必被刀劍吞滅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是耶和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華親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口說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(20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308" y="1802910"/>
            <a:ext cx="4031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上帝審判罪惡的形容：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944" y="2349123"/>
            <a:ext cx="48397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煉盡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渣滓、</a:t>
            </a:r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除淨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雜質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(25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290" y="2874597"/>
            <a:ext cx="56477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消滅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(28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、焚毀、撲滅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(31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944" y="3459372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神的審判是為了挽回多於毀滅</a:t>
            </a:r>
            <a:endParaRPr lang="en-US" sz="32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87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546" y="180304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末後的景況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8887" y="206062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經歷審判後的祝福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162" y="826635"/>
            <a:ext cx="4645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耶和華殿的山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(2:1-5)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5602" y="1324943"/>
            <a:ext cx="2880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彌迦書 </a:t>
            </a:r>
            <a:r>
              <a:rPr lang="en-US" altLang="zh-TW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4:1-3</a:t>
            </a:r>
            <a:endParaRPr lang="en-US" sz="32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4205" y="82649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萬國的中心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5085596" y="902468"/>
            <a:ext cx="555999" cy="43310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9788" y="13959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萬民流歸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唯一宗教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和平公義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2566" y="1436691"/>
            <a:ext cx="64363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福音廣傳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訓誨出於錫安 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只有一種救贖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2997103" y="1880414"/>
            <a:ext cx="555999" cy="43310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isaiah 2:4 in UN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953" y="4110494"/>
            <a:ext cx="3087165" cy="263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isaiah 2:4 in UN bui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952" y="3950600"/>
            <a:ext cx="2256639" cy="286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1" y="3429000"/>
            <a:ext cx="2502387" cy="333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07595" y="5534409"/>
            <a:ext cx="149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聯合國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602" y="6149962"/>
            <a:ext cx="149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以色列</a:t>
            </a:r>
            <a:endParaRPr lang="en-US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989843" y="2431910"/>
            <a:ext cx="62529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他必在列國中施行審判，為許多國民斷定是非。他們要將刀打成犁頭，把槍打成鐮刀。這國不舉刀攻擊那國；他們也不再學習戰事</a:t>
            </a:r>
            <a:r>
              <a:rPr lang="zh-TW" altLang="en-US" sz="26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26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(2:4)</a:t>
            </a:r>
            <a:endParaRPr lang="en-US" sz="26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112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 animBg="1"/>
      <p:bldP spid="12" grpId="0"/>
      <p:bldP spid="1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file-of-Jordan-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588"/>
            <a:ext cx="9144000" cy="30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1654175" y="3130550"/>
            <a:ext cx="0" cy="944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43038" y="1892300"/>
            <a:ext cx="43815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solidFill>
                  <a:srgbClr val="FF0000"/>
                </a:solidFill>
                <a:ea typeface="SimHei" panose="02010609060101010101" pitchFamily="49" charset="-122"/>
              </a:rPr>
              <a:t>耶</a:t>
            </a:r>
          </a:p>
          <a:p>
            <a:pPr algn="ctr"/>
            <a:r>
              <a:rPr lang="zh-TW" altLang="en-US" sz="2000">
                <a:solidFill>
                  <a:srgbClr val="FF0000"/>
                </a:solidFill>
                <a:ea typeface="SimHei" panose="02010609060101010101" pitchFamily="49" charset="-122"/>
              </a:rPr>
              <a:t>路</a:t>
            </a:r>
          </a:p>
          <a:p>
            <a:pPr algn="ctr"/>
            <a:r>
              <a:rPr lang="zh-TW" altLang="en-US" sz="2000">
                <a:solidFill>
                  <a:srgbClr val="FF0000"/>
                </a:solidFill>
                <a:ea typeface="SimHei" panose="02010609060101010101" pitchFamily="49" charset="-122"/>
              </a:rPr>
              <a:t>撒</a:t>
            </a:r>
          </a:p>
          <a:p>
            <a:pPr algn="ctr"/>
            <a:r>
              <a:rPr lang="zh-TW" altLang="en-US" sz="2000">
                <a:solidFill>
                  <a:srgbClr val="FF0000"/>
                </a:solidFill>
                <a:ea typeface="SimHei" panose="02010609060101010101" pitchFamily="49" charset="-122"/>
              </a:rPr>
              <a:t>冷</a:t>
            </a:r>
            <a:endParaRPr lang="en-US" altLang="zh-TW" sz="2000">
              <a:solidFill>
                <a:srgbClr val="FF0000"/>
              </a:solidFill>
              <a:ea typeface="SimHei" panose="02010609060101010101" pitchFamily="49" charset="-122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682625" y="2973388"/>
            <a:ext cx="0" cy="944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71488" y="2116138"/>
            <a:ext cx="4381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希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伯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崙</a:t>
            </a:r>
            <a:endParaRPr lang="en-US" altLang="zh-TW" sz="2000">
              <a:solidFill>
                <a:schemeClr val="bg2"/>
              </a:solidFill>
              <a:ea typeface="SimHei" panose="02010609060101010101" pitchFamily="49" charset="-122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362075" y="3184525"/>
            <a:ext cx="0" cy="833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25538" y="2114550"/>
            <a:ext cx="43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伯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利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恆</a:t>
            </a:r>
            <a:endParaRPr lang="en-US" altLang="zh-TW" sz="2000">
              <a:solidFill>
                <a:schemeClr val="bg2"/>
              </a:solidFill>
              <a:ea typeface="SimHei" panose="02010609060101010101" pitchFamily="49" charset="-122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462338" y="2998788"/>
            <a:ext cx="0" cy="944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51200" y="1760538"/>
            <a:ext cx="43815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基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利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心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山</a:t>
            </a:r>
            <a:endParaRPr lang="en-US" altLang="zh-TW" sz="2000">
              <a:solidFill>
                <a:schemeClr val="bg2"/>
              </a:solidFill>
              <a:ea typeface="SimHei" panose="02010609060101010101" pitchFamily="49" charset="-122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3821113" y="3000375"/>
            <a:ext cx="0" cy="944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609975" y="1762125"/>
            <a:ext cx="43815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以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巴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路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山</a:t>
            </a:r>
            <a:endParaRPr lang="en-US" altLang="zh-TW" sz="2000">
              <a:solidFill>
                <a:schemeClr val="bg2"/>
              </a:solidFill>
              <a:ea typeface="SimHei" panose="02010609060101010101" pitchFamily="49" charset="-122"/>
            </a:endParaRP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4603750" y="3311525"/>
            <a:ext cx="0" cy="944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392613" y="2073275"/>
            <a:ext cx="438150" cy="1311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基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利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波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山</a:t>
            </a:r>
            <a:endParaRPr lang="en-US" altLang="zh-TW" sz="2000">
              <a:solidFill>
                <a:schemeClr val="bg2"/>
              </a:solidFill>
              <a:ea typeface="SimHei" panose="02010609060101010101" pitchFamily="49" charset="-122"/>
            </a:endParaRP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516563" y="3251200"/>
            <a:ext cx="0" cy="944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5305425" y="2368550"/>
            <a:ext cx="4381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他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泊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山</a:t>
            </a:r>
            <a:endParaRPr lang="en-US" altLang="zh-TW" sz="2000">
              <a:solidFill>
                <a:schemeClr val="bg2"/>
              </a:solidFill>
              <a:ea typeface="SimHei" panose="02010609060101010101" pitchFamily="49" charset="-122"/>
            </a:endParaRP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8683625" y="1476375"/>
            <a:ext cx="0" cy="944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8475663" y="466725"/>
            <a:ext cx="43815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黑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門</a:t>
            </a:r>
          </a:p>
          <a:p>
            <a:pPr algn="ctr"/>
            <a:r>
              <a:rPr lang="zh-TW" altLang="en-US" sz="2000">
                <a:ea typeface="SimHei" panose="02010609060101010101" pitchFamily="49" charset="-122"/>
              </a:rPr>
              <a:t>山</a:t>
            </a:r>
            <a:endParaRPr lang="en-US" altLang="zh-TW" sz="2000">
              <a:solidFill>
                <a:schemeClr val="bg2"/>
              </a:solidFill>
              <a:ea typeface="SimHei" panose="02010609060101010101" pitchFamily="49" charset="-122"/>
            </a:endParaRPr>
          </a:p>
        </p:txBody>
      </p:sp>
      <p:sp>
        <p:nvSpPr>
          <p:cNvPr id="5139" name="AutoShape 19"/>
          <p:cNvSpPr>
            <a:spLocks/>
          </p:cNvSpPr>
          <p:nvPr/>
        </p:nvSpPr>
        <p:spPr bwMode="auto">
          <a:xfrm rot="16200000">
            <a:off x="5884863" y="5153025"/>
            <a:ext cx="228600" cy="908050"/>
          </a:xfrm>
          <a:prstGeom prst="leftBrace">
            <a:avLst>
              <a:gd name="adj1" fmla="val 331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5411788" y="5745163"/>
            <a:ext cx="120015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>
                <a:ea typeface="SimHei" panose="02010609060101010101" pitchFamily="49" charset="-122"/>
              </a:rPr>
              <a:t>加利利海</a:t>
            </a:r>
          </a:p>
          <a:p>
            <a:pPr algn="ctr">
              <a:lnSpc>
                <a:spcPct val="120000"/>
              </a:lnSpc>
            </a:pPr>
            <a:r>
              <a:rPr lang="en-US" altLang="zh-TW">
                <a:solidFill>
                  <a:schemeClr val="bg2"/>
                </a:solidFill>
                <a:ea typeface="SimHei" panose="02010609060101010101" pitchFamily="49" charset="-122"/>
              </a:rPr>
              <a:t>(-209m)</a:t>
            </a:r>
          </a:p>
        </p:txBody>
      </p:sp>
      <p:sp>
        <p:nvSpPr>
          <p:cNvPr id="5141" name="AutoShape 21"/>
          <p:cNvSpPr>
            <a:spLocks/>
          </p:cNvSpPr>
          <p:nvPr/>
        </p:nvSpPr>
        <p:spPr bwMode="auto">
          <a:xfrm rot="16200000">
            <a:off x="728663" y="4822825"/>
            <a:ext cx="228600" cy="1568450"/>
          </a:xfrm>
          <a:prstGeom prst="leftBrace">
            <a:avLst>
              <a:gd name="adj1" fmla="val 5717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61950" y="5745163"/>
            <a:ext cx="98425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000">
                <a:ea typeface="SimHei" panose="02010609060101010101" pitchFamily="49" charset="-122"/>
              </a:rPr>
              <a:t>死海</a:t>
            </a:r>
            <a:endParaRPr lang="zh-TW" altLang="en-US" sz="2000">
              <a:solidFill>
                <a:schemeClr val="bg2"/>
              </a:solidFill>
              <a:ea typeface="SimHei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TW">
                <a:solidFill>
                  <a:schemeClr val="bg2"/>
                </a:solidFill>
                <a:ea typeface="SimHei" panose="02010609060101010101" pitchFamily="49" charset="-122"/>
              </a:rPr>
              <a:t>(-422m)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2862263" y="4940300"/>
            <a:ext cx="170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約但河縱剖面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85738" y="136525"/>
            <a:ext cx="231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>
                <a:ea typeface="SimHei" panose="02010609060101010101" pitchFamily="49" charset="-122"/>
              </a:rPr>
              <a:t>聖地南北縱剖面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4763" y="4335463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a typeface="SimHei" panose="02010609060101010101" pitchFamily="49" charset="-122"/>
              </a:rPr>
              <a:t>海平面</a:t>
            </a:r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7640638" y="19812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zh-TW">
                <a:solidFill>
                  <a:schemeClr val="bg2"/>
                </a:solidFill>
                <a:ea typeface="新細明體" panose="02020500000000000000" pitchFamily="18" charset="-120"/>
              </a:rPr>
              <a:t>(2814m)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5147" name="Freeform 27"/>
          <p:cNvSpPr>
            <a:spLocks/>
          </p:cNvSpPr>
          <p:nvPr/>
        </p:nvSpPr>
        <p:spPr bwMode="auto">
          <a:xfrm>
            <a:off x="5521325" y="4905375"/>
            <a:ext cx="866775" cy="77788"/>
          </a:xfrm>
          <a:custGeom>
            <a:avLst/>
            <a:gdLst>
              <a:gd name="T0" fmla="*/ 0 w 546"/>
              <a:gd name="T1" fmla="*/ 0 h 49"/>
              <a:gd name="T2" fmla="*/ 546 w 546"/>
              <a:gd name="T3" fmla="*/ 0 h 49"/>
              <a:gd name="T4" fmla="*/ 506 w 546"/>
              <a:gd name="T5" fmla="*/ 21 h 49"/>
              <a:gd name="T6" fmla="*/ 445 w 546"/>
              <a:gd name="T7" fmla="*/ 38 h 49"/>
              <a:gd name="T8" fmla="*/ 396 w 546"/>
              <a:gd name="T9" fmla="*/ 48 h 49"/>
              <a:gd name="T10" fmla="*/ 304 w 546"/>
              <a:gd name="T11" fmla="*/ 49 h 49"/>
              <a:gd name="T12" fmla="*/ 212 w 546"/>
              <a:gd name="T13" fmla="*/ 49 h 49"/>
              <a:gd name="T14" fmla="*/ 116 w 546"/>
              <a:gd name="T15" fmla="*/ 35 h 49"/>
              <a:gd name="T16" fmla="*/ 42 w 546"/>
              <a:gd name="T17" fmla="*/ 21 h 49"/>
              <a:gd name="T18" fmla="*/ 12 w 546"/>
              <a:gd name="T19" fmla="*/ 16 h 49"/>
              <a:gd name="T20" fmla="*/ 0 w 546"/>
              <a:gd name="T2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46" h="49">
                <a:moveTo>
                  <a:pt x="0" y="0"/>
                </a:moveTo>
                <a:lnTo>
                  <a:pt x="546" y="0"/>
                </a:lnTo>
                <a:lnTo>
                  <a:pt x="506" y="21"/>
                </a:lnTo>
                <a:lnTo>
                  <a:pt x="445" y="38"/>
                </a:lnTo>
                <a:lnTo>
                  <a:pt x="396" y="48"/>
                </a:lnTo>
                <a:lnTo>
                  <a:pt x="304" y="49"/>
                </a:lnTo>
                <a:lnTo>
                  <a:pt x="212" y="49"/>
                </a:lnTo>
                <a:lnTo>
                  <a:pt x="116" y="35"/>
                </a:lnTo>
                <a:lnTo>
                  <a:pt x="42" y="21"/>
                </a:lnTo>
                <a:lnTo>
                  <a:pt x="12" y="16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Freeform 28"/>
          <p:cNvSpPr>
            <a:spLocks/>
          </p:cNvSpPr>
          <p:nvPr/>
        </p:nvSpPr>
        <p:spPr bwMode="auto">
          <a:xfrm>
            <a:off x="-4763" y="5113338"/>
            <a:ext cx="1620838" cy="211137"/>
          </a:xfrm>
          <a:custGeom>
            <a:avLst/>
            <a:gdLst>
              <a:gd name="T0" fmla="*/ 3 w 1021"/>
              <a:gd name="T1" fmla="*/ 0 h 133"/>
              <a:gd name="T2" fmla="*/ 1021 w 1021"/>
              <a:gd name="T3" fmla="*/ 0 h 133"/>
              <a:gd name="T4" fmla="*/ 982 w 1021"/>
              <a:gd name="T5" fmla="*/ 26 h 133"/>
              <a:gd name="T6" fmla="*/ 934 w 1021"/>
              <a:gd name="T7" fmla="*/ 56 h 133"/>
              <a:gd name="T8" fmla="*/ 873 w 1021"/>
              <a:gd name="T9" fmla="*/ 78 h 133"/>
              <a:gd name="T10" fmla="*/ 718 w 1021"/>
              <a:gd name="T11" fmla="*/ 82 h 133"/>
              <a:gd name="T12" fmla="*/ 651 w 1021"/>
              <a:gd name="T13" fmla="*/ 82 h 133"/>
              <a:gd name="T14" fmla="*/ 595 w 1021"/>
              <a:gd name="T15" fmla="*/ 82 h 133"/>
              <a:gd name="T16" fmla="*/ 553 w 1021"/>
              <a:gd name="T17" fmla="*/ 93 h 133"/>
              <a:gd name="T18" fmla="*/ 485 w 1021"/>
              <a:gd name="T19" fmla="*/ 120 h 133"/>
              <a:gd name="T20" fmla="*/ 405 w 1021"/>
              <a:gd name="T21" fmla="*/ 133 h 133"/>
              <a:gd name="T22" fmla="*/ 249 w 1021"/>
              <a:gd name="T23" fmla="*/ 133 h 133"/>
              <a:gd name="T24" fmla="*/ 147 w 1021"/>
              <a:gd name="T25" fmla="*/ 128 h 133"/>
              <a:gd name="T26" fmla="*/ 61 w 1021"/>
              <a:gd name="T27" fmla="*/ 109 h 133"/>
              <a:gd name="T28" fmla="*/ 0 w 1021"/>
              <a:gd name="T29" fmla="*/ 93 h 133"/>
              <a:gd name="T30" fmla="*/ 3 w 1021"/>
              <a:gd name="T3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21" h="133">
                <a:moveTo>
                  <a:pt x="3" y="0"/>
                </a:moveTo>
                <a:lnTo>
                  <a:pt x="1021" y="0"/>
                </a:lnTo>
                <a:lnTo>
                  <a:pt x="982" y="26"/>
                </a:lnTo>
                <a:lnTo>
                  <a:pt x="934" y="56"/>
                </a:lnTo>
                <a:lnTo>
                  <a:pt x="873" y="78"/>
                </a:lnTo>
                <a:lnTo>
                  <a:pt x="718" y="82"/>
                </a:lnTo>
                <a:lnTo>
                  <a:pt x="651" y="82"/>
                </a:lnTo>
                <a:lnTo>
                  <a:pt x="595" y="82"/>
                </a:lnTo>
                <a:lnTo>
                  <a:pt x="553" y="93"/>
                </a:lnTo>
                <a:lnTo>
                  <a:pt x="485" y="120"/>
                </a:lnTo>
                <a:lnTo>
                  <a:pt x="405" y="133"/>
                </a:lnTo>
                <a:lnTo>
                  <a:pt x="249" y="133"/>
                </a:lnTo>
                <a:lnTo>
                  <a:pt x="147" y="128"/>
                </a:lnTo>
                <a:lnTo>
                  <a:pt x="61" y="109"/>
                </a:lnTo>
                <a:lnTo>
                  <a:pt x="0" y="93"/>
                </a:lnTo>
                <a:lnTo>
                  <a:pt x="3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7094538" y="4718050"/>
            <a:ext cx="155575" cy="28575"/>
          </a:xfrm>
          <a:custGeom>
            <a:avLst/>
            <a:gdLst>
              <a:gd name="T0" fmla="*/ 0 w 98"/>
              <a:gd name="T1" fmla="*/ 0 h 18"/>
              <a:gd name="T2" fmla="*/ 98 w 98"/>
              <a:gd name="T3" fmla="*/ 0 h 18"/>
              <a:gd name="T4" fmla="*/ 68 w 98"/>
              <a:gd name="T5" fmla="*/ 12 h 18"/>
              <a:gd name="T6" fmla="*/ 50 w 98"/>
              <a:gd name="T7" fmla="*/ 18 h 18"/>
              <a:gd name="T8" fmla="*/ 26 w 98"/>
              <a:gd name="T9" fmla="*/ 18 h 18"/>
              <a:gd name="T10" fmla="*/ 0 w 98"/>
              <a:gd name="T1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" h="18">
                <a:moveTo>
                  <a:pt x="0" y="0"/>
                </a:moveTo>
                <a:lnTo>
                  <a:pt x="98" y="0"/>
                </a:lnTo>
                <a:lnTo>
                  <a:pt x="68" y="12"/>
                </a:lnTo>
                <a:lnTo>
                  <a:pt x="50" y="18"/>
                </a:lnTo>
                <a:lnTo>
                  <a:pt x="26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0"/>
          <p:cNvSpPr>
            <a:spLocks noChangeShapeType="1"/>
          </p:cNvSpPr>
          <p:nvPr/>
        </p:nvSpPr>
        <p:spPr bwMode="auto">
          <a:xfrm flipV="1">
            <a:off x="0" y="4648200"/>
            <a:ext cx="7377113" cy="42863"/>
          </a:xfrm>
          <a:prstGeom prst="line">
            <a:avLst/>
          </a:prstGeom>
          <a:noFill/>
          <a:ln w="9525">
            <a:solidFill>
              <a:srgbClr val="0033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6170" y="606842"/>
            <a:ext cx="7659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末後的日子，</a:t>
            </a:r>
            <a:r>
              <a:rPr lang="zh-TW" altLang="en-US" sz="28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耶和華殿的山</a:t>
            </a:r>
            <a:r>
              <a:rPr lang="zh-TW" altLang="en-US" sz="28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必堅立，超乎諸山，高舉過於萬嶺；萬民都要流歸這山</a:t>
            </a:r>
            <a:r>
              <a:rPr lang="zh-TW" altLang="en-US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28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(2:2)</a:t>
            </a:r>
            <a:endParaRPr lang="en-US" sz="28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04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ountains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6" b="99812" l="0" r="99336">
                        <a14:foregroundMark x1="93363" y1="34398" x2="93363" y2="34398"/>
                        <a14:foregroundMark x1="97345" y1="23120" x2="97345" y2="23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75"/>
            <a:ext cx="91440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848350" y="4668771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錫安山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95449" y="357505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ea typeface="SimHei" panose="02010609060101010101" pitchFamily="49" charset="-122"/>
              </a:rPr>
              <a:t>西珥山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685639" y="3631441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ea typeface="SimHei" panose="02010609060101010101" pitchFamily="49" charset="-122"/>
              </a:rPr>
              <a:t>基利心山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61229" y="312272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ea typeface="SimHei" panose="02010609060101010101" pitchFamily="49" charset="-122"/>
              </a:rPr>
              <a:t>迦密山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8045450" y="2611357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ea typeface="SimHei" panose="02010609060101010101" pitchFamily="49" charset="-122"/>
              </a:rPr>
              <a:t>黑門山</a:t>
            </a:r>
          </a:p>
        </p:txBody>
      </p:sp>
      <p:sp>
        <p:nvSpPr>
          <p:cNvPr id="6155" name="Rectangle 11" descr="Medium wood"/>
          <p:cNvSpPr>
            <a:spLocks noChangeArrowheads="1"/>
          </p:cNvSpPr>
          <p:nvPr/>
        </p:nvSpPr>
        <p:spPr bwMode="auto">
          <a:xfrm>
            <a:off x="214336" y="231775"/>
            <a:ext cx="1281113" cy="58578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字義上</a:t>
            </a:r>
          </a:p>
        </p:txBody>
      </p:sp>
      <p:sp>
        <p:nvSpPr>
          <p:cNvPr id="11" name="Rectangle 9" descr="Medium wood"/>
          <p:cNvSpPr>
            <a:spLocks noChangeArrowheads="1"/>
          </p:cNvSpPr>
          <p:nvPr/>
        </p:nvSpPr>
        <p:spPr bwMode="auto">
          <a:xfrm>
            <a:off x="1751103" y="227320"/>
            <a:ext cx="1281113" cy="5857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靈義上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495449" y="51562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99FF"/>
                </a:solidFill>
                <a:ea typeface="SimHei" panose="02010609060101010101" pitchFamily="49" charset="-122"/>
              </a:rPr>
              <a:t>無神論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384595" y="4191984"/>
            <a:ext cx="1415772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zh-TW" altLang="en-US" sz="2400" dirty="0">
                <a:solidFill>
                  <a:srgbClr val="FFFF00"/>
                </a:solidFill>
                <a:ea typeface="SimHei" panose="02010609060101010101" pitchFamily="49" charset="-122"/>
              </a:rPr>
              <a:t>希臘羅馬</a:t>
            </a:r>
          </a:p>
          <a:p>
            <a:pPr algn="ctr">
              <a:spcAft>
                <a:spcPct val="20000"/>
              </a:spcAft>
            </a:pPr>
            <a:r>
              <a:rPr lang="zh-TW" altLang="en-US" sz="2400" dirty="0">
                <a:solidFill>
                  <a:srgbClr val="FFFF00"/>
                </a:solidFill>
                <a:ea typeface="SimHei" panose="02010609060101010101" pitchFamily="49" charset="-122"/>
              </a:rPr>
              <a:t>宗教文化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687763" y="414923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  <a:ea typeface="SimHei" panose="02010609060101010101" pitchFamily="49" charset="-122"/>
              </a:rPr>
              <a:t>埃及宗教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758221" y="3469046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  <a:ea typeface="SimHei" panose="02010609060101010101" pitchFamily="49" charset="-122"/>
              </a:rPr>
              <a:t>迦南宗教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903945" y="3090152"/>
            <a:ext cx="13345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  <a:ea typeface="SimHei" panose="02010609060101010101" pitchFamily="49" charset="-122"/>
              </a:rPr>
              <a:t>巴比倫</a:t>
            </a:r>
          </a:p>
          <a:p>
            <a:pPr algn="ctr"/>
            <a:r>
              <a:rPr lang="zh-TW" altLang="en-US" sz="2400" dirty="0">
                <a:solidFill>
                  <a:srgbClr val="FFFF00"/>
                </a:solidFill>
                <a:ea typeface="SimHei" panose="02010609060101010101" pitchFamily="49" charset="-122"/>
              </a:rPr>
              <a:t>宗教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406340" y="5096847"/>
            <a:ext cx="20555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耶和</a:t>
            </a:r>
            <a:r>
              <a:rPr lang="zh-TW" altLang="en-US" sz="2400" dirty="0" smtClean="0">
                <a:ea typeface="SimHei" panose="02010609060101010101" pitchFamily="49" charset="-122"/>
              </a:rPr>
              <a:t>華信</a:t>
            </a:r>
            <a:r>
              <a:rPr lang="zh-TW" altLang="en-US" sz="2400" dirty="0">
                <a:ea typeface="SimHei" panose="02010609060101010101" pitchFamily="49" charset="-122"/>
              </a:rPr>
              <a:t>仰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751965" y="859441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663300"/>
                </a:solidFill>
                <a:ea typeface="SimHei" panose="02010609060101010101" pitchFamily="49" charset="-122"/>
              </a:rPr>
              <a:t>聖經時代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760591" y="1253141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663300"/>
                </a:solidFill>
                <a:ea typeface="SimHei" panose="02010609060101010101" pitchFamily="49" charset="-122"/>
              </a:rPr>
              <a:t>教會時代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663154" y="4606435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99FF"/>
                </a:solidFill>
                <a:ea typeface="SimHei" panose="02010609060101010101" pitchFamily="49" charset="-122"/>
              </a:rPr>
              <a:t>伊斯蘭教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012887" y="382589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99FF"/>
                </a:solidFill>
                <a:ea typeface="SimHei" panose="02010609060101010101" pitchFamily="49" charset="-122"/>
              </a:rPr>
              <a:t>佛教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999513" y="3802961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99FF"/>
                </a:solidFill>
                <a:ea typeface="SimHei" panose="02010609060101010101" pitchFamily="49" charset="-122"/>
              </a:rPr>
              <a:t>印度教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5732462" y="5486964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ea typeface="SimHei" panose="02010609060101010101" pitchFamily="49" charset="-122"/>
              </a:rPr>
              <a:t>基督教會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58267" y="17688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先知預言的性質：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15204" y="779696"/>
            <a:ext cx="1612200" cy="1523556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02154" y="1158140"/>
            <a:ext cx="660726" cy="6779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30411" y="1482109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2216" y="2254553"/>
            <a:ext cx="3262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不同時代串連一起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43171" y="1575154"/>
            <a:ext cx="549874" cy="7717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68943" y="1316641"/>
            <a:ext cx="857054" cy="1443164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226912" y="1629429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68943" y="747114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分段性應驗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63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5" grpId="0"/>
      <p:bldP spid="26" grpId="0" animBg="1"/>
      <p:bldP spid="27" grpId="0" animBg="1"/>
      <p:bldP spid="28" grpId="0"/>
      <p:bldP spid="2" grpId="0"/>
      <p:bldP spid="29" grpId="0" animBg="1"/>
      <p:bldP spid="30" grpId="0" animBg="1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mountains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6" b="100000" l="0" r="100000">
                        <a14:foregroundMark x1="10951" y1="90977" x2="10951" y2="9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75"/>
            <a:ext cx="914400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667125" y="3910013"/>
            <a:ext cx="1809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3200">
                <a:ea typeface="SimHei" panose="02010609060101010101" pitchFamily="49" charset="-122"/>
              </a:rPr>
              <a:t>基督教會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82563" y="609917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無神論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962275" y="5916613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伊斯蘭教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607050" y="60261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佛教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643813" y="5989638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印度教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47461" y="243402"/>
            <a:ext cx="86677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必有許多國的民前往，說：</a:t>
            </a:r>
            <a:r>
              <a:rPr lang="zh-TW" altLang="en-US" sz="28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來吧，我們登耶和華的山，奔雅各神的殿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。主必將他的道教訓我們；我們也要行他的路。因為訓誨必出於錫安；耶和華的言語必出於耶路撒冷。</a:t>
            </a:r>
            <a:r>
              <a:rPr lang="en-US" altLang="zh-TW" sz="28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28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2:3)</a:t>
            </a:r>
            <a:endParaRPr lang="zh-TW" altLang="en-US" sz="28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47461" y="247541"/>
            <a:ext cx="8667750" cy="2091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他必在列國中施行審判，為許多國民斷定是非。他們要將刀打成犁頭，把槍打成鐮刀。這國不舉刀攻擊那國；他們也不再學習戰事。</a:t>
            </a:r>
            <a:r>
              <a:rPr lang="en-US" altLang="zh-TW" sz="28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28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2:4</a:t>
            </a:r>
            <a:r>
              <a:rPr lang="en-US" altLang="zh-TW" sz="2800" dirty="0" smtClean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>
              <a:lnSpc>
                <a:spcPct val="120000"/>
              </a:lnSpc>
            </a:pPr>
            <a:endParaRPr lang="zh-TW" altLang="en-US" sz="28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" name="AutoShape 9" descr="Parchment"/>
          <p:cNvSpPr>
            <a:spLocks noChangeArrowheads="1"/>
          </p:cNvSpPr>
          <p:nvPr/>
        </p:nvSpPr>
        <p:spPr bwMode="auto">
          <a:xfrm>
            <a:off x="5254580" y="1864045"/>
            <a:ext cx="3760631" cy="622300"/>
          </a:xfrm>
          <a:prstGeom prst="wedgeRectCallout">
            <a:avLst>
              <a:gd name="adj1" fmla="val -16093"/>
              <a:gd name="adj2" fmla="val -142636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800" dirty="0" smtClean="0">
                <a:ea typeface="SimHei" panose="02010609060101010101" pitchFamily="49" charset="-122"/>
              </a:rPr>
              <a:t>藉聖</a:t>
            </a:r>
            <a:r>
              <a:rPr lang="zh-TW" altLang="en-US" sz="2800" dirty="0">
                <a:ea typeface="SimHei" panose="02010609060101010101" pitchFamily="49" charset="-122"/>
              </a:rPr>
              <a:t>靈從裡面改變人心</a:t>
            </a:r>
          </a:p>
        </p:txBody>
      </p:sp>
      <p:sp>
        <p:nvSpPr>
          <p:cNvPr id="3" name="Rectangle 2"/>
          <p:cNvSpPr/>
          <p:nvPr/>
        </p:nvSpPr>
        <p:spPr>
          <a:xfrm>
            <a:off x="5811456" y="280645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千禧年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才應驗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904" y="2175195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神的大能就是能將</a:t>
            </a:r>
            <a:endParaRPr lang="en-US" altLang="zh-TW" sz="3000" dirty="0" smtClean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人生命中破壞性、</a:t>
            </a:r>
            <a:endParaRPr lang="en-US" altLang="zh-TW" sz="3000" dirty="0" smtClean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攻擊性的武器扭轉</a:t>
            </a:r>
            <a:endParaRPr lang="en-US" altLang="zh-TW" sz="3000" dirty="0" smtClean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成建設性的工具</a:t>
            </a:r>
            <a:endParaRPr lang="en-US" sz="30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8304" y="4568430"/>
            <a:ext cx="1766064" cy="553998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末世時代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9530" y="6506741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*來自「聖經簡報站」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rophet isaiah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546" y="180304"/>
            <a:ext cx="321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二</a:t>
            </a:r>
            <a:r>
              <a:rPr lang="en-US" altLang="zh-TW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末後的景況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736" y="826635"/>
            <a:ext cx="4533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猶大遭審判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(2: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4:1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968" y="1361982"/>
            <a:ext cx="88635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國家景況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7112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a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滿了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異教之風、財富、馬匹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、車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輛、偶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像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 indent="5334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驕傲狂妄、敬拜偶像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9816" y="234686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什麼都有，除了上帝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287" y="3451600"/>
            <a:ext cx="8969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你們休要倚靠世人。他鼻孔裡不過有氣息；他在一切事上可算甚麼呢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 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(2:22)</a:t>
            </a:r>
            <a:endParaRPr lang="en-US" sz="30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46" y="4443654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我們今天又倚靠誰？倚靠什麼？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5630" y="134438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為何遭審判？</a:t>
            </a:r>
            <a:endParaRPr lang="en-US" sz="3200" dirty="0">
              <a:solidFill>
                <a:srgbClr val="00B05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594" y="5008212"/>
            <a:ext cx="677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(2:10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21) 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進入岩穴，藏在土中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308" y="5528105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躲避耶和華的驚嚇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和祂威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嚴的榮光。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021" y="6083709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末日的情況 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啟 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6:12-17)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6014" y="6085795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先知預言的雙重性質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6652" y="4226812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不久應驗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1719" y="4233372"/>
            <a:ext cx="615553" cy="15286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末日發生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412915" y="5641770"/>
            <a:ext cx="408005" cy="63533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23571" y="204571"/>
            <a:ext cx="8683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除掉各種領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袖和仗賴的勢力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365" y="3429000"/>
            <a:ext cx="853310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換句話，神卻要除掉人所倚靠的一切，包括糧食</a:t>
            </a:r>
            <a:endParaRPr lang="en-US" altLang="zh-TW" sz="31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水、財力、軍力、宗教勢力、有才幹者、偶像</a:t>
            </a:r>
            <a:r>
              <a:rPr lang="en-US" altLang="zh-TW" sz="3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1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365" y="797787"/>
            <a:ext cx="84366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主萬軍之耶和華從耶路撒冷和猶大，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除掉眾人所倚靠的，所仗賴的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，就是所倚靠的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糧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，所仗賴的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水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；除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掉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勇士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戰士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審判官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先知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占卜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長老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五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十夫長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尊貴人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謀士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和有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巧藝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的，以及妙</a:t>
            </a:r>
            <a:r>
              <a:rPr lang="zh-TW" altLang="en-US" sz="3200" dirty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行法術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(3:1-3)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817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ezekiah's tunnel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114300" y="2655277"/>
            <a:ext cx="1512277" cy="573332"/>
          </a:xfrm>
          <a:prstGeom prst="wedgeRectCallout">
            <a:avLst>
              <a:gd name="adj1" fmla="val 39356"/>
              <a:gd name="adj2" fmla="val 194662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2600" dirty="0">
                <a:solidFill>
                  <a:schemeClr val="bg1"/>
                </a:solidFill>
                <a:ea typeface="SimHei" panose="02010609060101010101" pitchFamily="49" charset="-122"/>
              </a:rPr>
              <a:t>西羅亞池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7635631" y="835880"/>
            <a:ext cx="1217857" cy="507146"/>
          </a:xfrm>
          <a:prstGeom prst="wedgeRectCallout">
            <a:avLst>
              <a:gd name="adj1" fmla="val 17491"/>
              <a:gd name="adj2" fmla="val 229444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 sz="2600" dirty="0">
                <a:solidFill>
                  <a:schemeClr val="bg1"/>
                </a:solidFill>
                <a:ea typeface="SimHei" panose="02010609060101010101" pitchFamily="49" charset="-122"/>
              </a:rPr>
              <a:t>基訓泉</a:t>
            </a: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870200" y="835879"/>
            <a:ext cx="1895231" cy="1457325"/>
          </a:xfrm>
          <a:prstGeom prst="wedgeRectCallout">
            <a:avLst>
              <a:gd name="adj1" fmla="val 9463"/>
              <a:gd name="adj2" fmla="val 11820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TW" altLang="en-US" sz="2600" dirty="0">
                <a:ea typeface="SimHei" panose="02010609060101010101" pitchFamily="49" charset="-122"/>
              </a:rPr>
              <a:t>全長</a:t>
            </a:r>
            <a:r>
              <a:rPr lang="en-US" altLang="zh-TW" sz="2600" dirty="0">
                <a:ea typeface="SimHei" panose="02010609060101010101" pitchFamily="49" charset="-122"/>
              </a:rPr>
              <a:t>533m</a:t>
            </a:r>
          </a:p>
          <a:p>
            <a:pPr algn="ctr">
              <a:lnSpc>
                <a:spcPct val="120000"/>
              </a:lnSpc>
            </a:pPr>
            <a:r>
              <a:rPr lang="zh-TW" altLang="en-US" sz="2600" dirty="0">
                <a:ea typeface="SimHei" panose="02010609060101010101" pitchFamily="49" charset="-122"/>
              </a:rPr>
              <a:t>兩端高低</a:t>
            </a:r>
          </a:p>
          <a:p>
            <a:pPr algn="ctr">
              <a:lnSpc>
                <a:spcPct val="120000"/>
              </a:lnSpc>
            </a:pPr>
            <a:r>
              <a:rPr lang="zh-TW" altLang="en-US" sz="2600" dirty="0">
                <a:ea typeface="SimHei" panose="02010609060101010101" pitchFamily="49" charset="-122"/>
              </a:rPr>
              <a:t>落差</a:t>
            </a:r>
            <a:r>
              <a:rPr lang="en-US" altLang="zh-TW" sz="2600" dirty="0">
                <a:ea typeface="SimHei" panose="02010609060101010101" pitchFamily="49" charset="-122"/>
              </a:rPr>
              <a:t>30cm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4300" y="9402"/>
            <a:ext cx="1916113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600" dirty="0">
                <a:ea typeface="SimHei" panose="02010609060101010101" pitchFamily="49" charset="-122"/>
              </a:rPr>
              <a:t>希西家隧道</a:t>
            </a:r>
            <a:endParaRPr lang="en-US" altLang="zh-TW" sz="2600" dirty="0">
              <a:ea typeface="SimHei" panose="02010609060101010101" pitchFamily="49" charset="-122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3798277" y="5307867"/>
            <a:ext cx="5213473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希西家其餘的事和他的勇力，他怎樣挖池、挖溝、引水入城，都寫在猶大列王記上。</a:t>
            </a:r>
            <a:r>
              <a:rPr lang="en-US" altLang="zh-TW" sz="28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王下</a:t>
            </a:r>
            <a:r>
              <a:rPr lang="en-US" altLang="zh-TW" sz="28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20:20</a:t>
            </a:r>
            <a:r>
              <a:rPr lang="en-US" altLang="zh-TW" sz="2800" dirty="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)</a:t>
            </a:r>
            <a:endParaRPr lang="zh-TW" altLang="en-US" sz="28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254151" y="1802921"/>
            <a:ext cx="1086928" cy="560717"/>
          </a:xfrm>
          <a:prstGeom prst="wedgeRectCallout">
            <a:avLst>
              <a:gd name="adj1" fmla="val -66865"/>
              <a:gd name="adj2" fmla="val 48654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舊城牆</a:t>
            </a:r>
            <a:endParaRPr lang="en-US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635631" y="2655277"/>
            <a:ext cx="1086928" cy="560717"/>
          </a:xfrm>
          <a:prstGeom prst="wedgeRectCallout">
            <a:avLst>
              <a:gd name="adj1" fmla="val -66865"/>
              <a:gd name="adj2" fmla="val 3173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新城牆</a:t>
            </a:r>
            <a:endParaRPr lang="en-US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4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  <p:bldP spid="35845" grpId="0" animBg="1"/>
      <p:bldP spid="358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ezekiahsT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0"/>
            <a:ext cx="3771900" cy="489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xsiloa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/>
          <a:stretch>
            <a:fillRect/>
          </a:stretch>
        </p:blipFill>
        <p:spPr bwMode="auto">
          <a:xfrm>
            <a:off x="0" y="0"/>
            <a:ext cx="5416550" cy="685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69568" y="173038"/>
            <a:ext cx="2518639" cy="49244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今日的西羅亞池</a:t>
            </a:r>
            <a:endParaRPr lang="en-US" altLang="zh-TW" sz="26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338506" y="4895483"/>
            <a:ext cx="1851789" cy="5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6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希西家隧道</a:t>
            </a:r>
          </a:p>
        </p:txBody>
      </p:sp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5381378" y="5539272"/>
            <a:ext cx="3771900" cy="1060450"/>
          </a:xfrm>
          <a:prstGeom prst="wedgeRectCallout">
            <a:avLst>
              <a:gd name="adj1" fmla="val -6782"/>
              <a:gd name="adj2" fmla="val 853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西羅亞</a:t>
            </a:r>
            <a:r>
              <a:rPr lang="en-US" altLang="zh-TW" sz="28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(Sent </a:t>
            </a:r>
            <a:r>
              <a:rPr lang="zh-TW" altLang="en-US" sz="28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奉差遣</a:t>
            </a:r>
            <a:r>
              <a:rPr lang="en-US" altLang="zh-TW" sz="2800" dirty="0">
                <a:solidFill>
                  <a:schemeClr val="accent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：意為池水是從城外被差送至此處</a:t>
            </a:r>
            <a:endParaRPr lang="en-US" altLang="zh-TW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46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47873" y="4061936"/>
            <a:ext cx="1535113" cy="839788"/>
          </a:xfrm>
          <a:prstGeom prst="rect">
            <a:avLst/>
          </a:prstGeom>
          <a:solidFill>
            <a:srgbClr val="FFCCCC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</a:t>
            </a: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論猶大</a:t>
            </a:r>
            <a:endParaRPr lang="en-US" altLang="zh-TW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365125" y="5513388"/>
            <a:ext cx="1535113" cy="914400"/>
          </a:xfrm>
          <a:prstGeom prst="rect">
            <a:avLst/>
          </a:prstGeom>
          <a:solidFill>
            <a:srgbClr val="FF9966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7-12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論以色列</a:t>
            </a:r>
            <a:endParaRPr lang="en-US" altLang="zh-TW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365125" y="4929188"/>
            <a:ext cx="1535113" cy="584200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 </a:t>
            </a: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以賽亞蒙召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65125" y="344309"/>
            <a:ext cx="4987925" cy="1096962"/>
          </a:xfrm>
          <a:prstGeom prst="rect">
            <a:avLst/>
          </a:prstGeom>
          <a:solidFill>
            <a:srgbClr val="FFCC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舊約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5588" y="344309"/>
            <a:ext cx="3478212" cy="10969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新約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65125" y="2846388"/>
            <a:ext cx="1531938" cy="1096962"/>
          </a:xfrm>
          <a:prstGeom prst="rect">
            <a:avLst/>
          </a:prstGeom>
          <a:solidFill>
            <a:srgbClr val="FFCC66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1-12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猶大和以色列</a:t>
            </a:r>
            <a:endParaRPr lang="en-US" altLang="zh-TW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受審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897063" y="2846388"/>
            <a:ext cx="1406525" cy="1096962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13-23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列國受審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65125" y="1601788"/>
            <a:ext cx="4481513" cy="1096962"/>
          </a:xfrm>
          <a:prstGeom prst="rect">
            <a:avLst/>
          </a:prstGeom>
          <a:solidFill>
            <a:srgbClr val="FFE0C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8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第一部：審判之書</a:t>
            </a:r>
            <a:endParaRPr lang="zh-TW" altLang="en-US" sz="28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837113" y="1601788"/>
            <a:ext cx="508000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歷史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335588" y="1601788"/>
            <a:ext cx="3478212" cy="1096962"/>
          </a:xfrm>
          <a:prstGeom prst="rect">
            <a:avLst/>
          </a:prstGeom>
          <a:solidFill>
            <a:schemeClr val="folHlink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28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第二部：安慰之書</a:t>
            </a:r>
            <a:endParaRPr lang="zh-TW" altLang="en-US" sz="28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335588" y="2846388"/>
            <a:ext cx="1158875" cy="1096962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40-48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耶和華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歸回</a:t>
            </a: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306763" y="2846388"/>
            <a:ext cx="1530350" cy="1096962"/>
          </a:xfrm>
          <a:prstGeom prst="rect">
            <a:avLst/>
          </a:prstGeom>
          <a:solidFill>
            <a:srgbClr val="FFFF99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全地受審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494463" y="2846388"/>
            <a:ext cx="1160462" cy="1096962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49-57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神僕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重建</a:t>
            </a: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7654925" y="2846388"/>
            <a:ext cx="1158875" cy="1096962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58-66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</a:t>
            </a:r>
            <a:r>
              <a:rPr lang="zh-TW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新時代</a:t>
            </a:r>
            <a:endParaRPr lang="en-US" altLang="zh-TW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榮耀</a:t>
            </a:r>
            <a:r>
              <a:rPr lang="en-US" altLang="zh-TW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4829175" y="2846388"/>
            <a:ext cx="506413" cy="1096962"/>
          </a:xfrm>
          <a:prstGeom prst="rect">
            <a:avLst/>
          </a:prstGeom>
          <a:solidFill>
            <a:srgbClr val="CC99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歷史</a:t>
            </a:r>
            <a:endParaRPr lang="en-US" altLang="en-US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1897063" y="4087813"/>
            <a:ext cx="1406525" cy="233997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13-23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論巴比倫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亞述、非利士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摩押、大馬色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古實、埃及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以東、亞拉伯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耶京、推羅</a:t>
            </a:r>
            <a:endParaRPr lang="zh-TW" altLang="en-US" sz="1600">
              <a:solidFill>
                <a:srgbClr val="333399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3306763" y="4087813"/>
            <a:ext cx="1517650" cy="768350"/>
          </a:xfrm>
          <a:prstGeom prst="rect">
            <a:avLst/>
          </a:prstGeom>
          <a:solidFill>
            <a:srgbClr val="F3BD81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24-27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論末世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829175" y="4087813"/>
            <a:ext cx="506413" cy="1169987"/>
          </a:xfrm>
          <a:prstGeom prst="rect">
            <a:avLst/>
          </a:prstGeom>
          <a:solidFill>
            <a:srgbClr val="CB9763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36-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被困</a:t>
            </a:r>
            <a:endParaRPr lang="en-US" altLang="zh-TW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827588" y="5257800"/>
            <a:ext cx="506412" cy="1169988"/>
          </a:xfrm>
          <a:prstGeom prst="rect">
            <a:avLst/>
          </a:prstGeom>
          <a:solidFill>
            <a:srgbClr val="CC6600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38-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患病</a:t>
            </a:r>
            <a:endParaRPr lang="en-US" altLang="zh-TW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3306763" y="4856163"/>
            <a:ext cx="1517650" cy="803275"/>
          </a:xfrm>
          <a:prstGeom prst="rect">
            <a:avLst/>
          </a:prstGeom>
          <a:solidFill>
            <a:srgbClr val="FFB7B7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28-33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六禍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306763" y="5661025"/>
            <a:ext cx="1517650" cy="768350"/>
          </a:xfrm>
          <a:prstGeom prst="rect">
            <a:avLst/>
          </a:prstGeom>
          <a:solidFill>
            <a:srgbClr val="FFFF66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34-35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刑罰與復興</a:t>
            </a: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5340350" y="4087813"/>
            <a:ext cx="1158875" cy="2339975"/>
          </a:xfrm>
          <a:prstGeom prst="rect">
            <a:avLst/>
          </a:prstGeom>
          <a:solidFill>
            <a:srgbClr val="99FF99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40-48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福音書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與行傳</a:t>
            </a: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6499225" y="4087813"/>
            <a:ext cx="1160463" cy="2339975"/>
          </a:xfrm>
          <a:prstGeom prst="rect">
            <a:avLst/>
          </a:prstGeom>
          <a:solidFill>
            <a:srgbClr val="CC99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49-57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書信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endParaRPr lang="zh-TW" altLang="en-US" sz="90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中心為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基督和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十字架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(53</a:t>
            </a:r>
            <a:r>
              <a:rPr lang="zh-TW" altLang="en-US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章</a:t>
            </a:r>
            <a:r>
              <a:rPr lang="en-US" altLang="zh-TW" sz="160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7659688" y="4087813"/>
            <a:ext cx="1158875" cy="2339975"/>
          </a:xfrm>
          <a:prstGeom prst="rect">
            <a:avLst/>
          </a:prstGeom>
          <a:solidFill>
            <a:srgbClr val="99CCFF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en-US" altLang="zh-TW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58-66</a:t>
            </a:r>
          </a:p>
          <a:p>
            <a:pPr algn="ctr" fontAlgn="base">
              <a:spcBef>
                <a:spcPct val="0"/>
              </a:spcBef>
              <a:spcAft>
                <a:spcPct val="20000"/>
              </a:spcAft>
            </a:pPr>
            <a:r>
              <a:rPr lang="zh-TW" altLang="en-US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啟示錄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3834" y="648866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*來自「聖經簡報站」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23571" y="204571"/>
            <a:ext cx="8683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除掉各種領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袖和仗賴的勢力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            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112" y="767595"/>
            <a:ext cx="90282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主說：我必使孩童作他們的首領，使嬰孩轄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管</a:t>
            </a:r>
            <a:endParaRPr lang="en-US" altLang="zh-TW" sz="3200" dirty="0" smtClean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他們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(3:4)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112" y="1865348"/>
            <a:ext cx="8810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兩個解釋：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457200" indent="-457200">
              <a:buFontTx/>
              <a:buChar char="-"/>
            </a:pP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指國亡被擄後無政府狀態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457200" indent="-457200">
              <a:buFontTx/>
              <a:buChar char="-"/>
            </a:pP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希西家死後，年僅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歲的兒子瑪拿西作王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112" y="3455543"/>
            <a:ext cx="787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所以第二、三章形容可能指瑪拿西時代的景況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4069286"/>
            <a:ext cx="9712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1670" marR="0" indent="48260">
              <a:spcBef>
                <a:spcPts val="0"/>
              </a:spcBef>
              <a:spcAft>
                <a:spcPts val="0"/>
              </a:spcAft>
            </a:pP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e. </a:t>
            </a:r>
            <a:r>
              <a:rPr lang="en-US" altLang="zh-TW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他們的罪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行：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(3:5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13-15)</a:t>
            </a:r>
            <a:endParaRPr lang="zh-TW" alt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marL="661670" marR="0" indent="48260">
              <a:spcBef>
                <a:spcPts val="0"/>
              </a:spcBef>
              <a:spcAft>
                <a:spcPts val="0"/>
              </a:spcAft>
            </a:pPr>
            <a:r>
              <a:rPr lang="en-US" altLang="zh-TW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- 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吃盡、奪取、壓制、搓</a:t>
            </a:r>
            <a:r>
              <a:rPr lang="zh-TW" alt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磨</a:t>
            </a:r>
            <a:endParaRPr lang="zh-TW" alt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924" y="5119989"/>
            <a:ext cx="8430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百姓要彼此欺壓；各人受鄰舍的欺壓。少年人必侮慢老年人；卑賤人必侮慢尊貴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(3:5)</a:t>
            </a:r>
            <a:endParaRPr lang="en-US" sz="30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013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文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88" y="189781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2"/>
          <a:stretch/>
        </p:blipFill>
        <p:spPr bwMode="auto">
          <a:xfrm>
            <a:off x="388488" y="3409691"/>
            <a:ext cx="4373293" cy="260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94" y="714093"/>
            <a:ext cx="3916093" cy="2202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文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33" y="3409691"/>
            <a:ext cx="4037013" cy="3027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35945" y="162567"/>
            <a:ext cx="875713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 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錫安女子遭難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 indent="7112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a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罪行：狂傲、淫漡、奢華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sz="36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endParaRPr lang="en-US" sz="36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sz="36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sz="36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sz="36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6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</a:t>
            </a:r>
          </a:p>
          <a:p>
            <a:pPr>
              <a:lnSpc>
                <a:spcPts val="2400"/>
              </a:lnSpc>
            </a:pPr>
            <a:endParaRPr lang="en-US" sz="36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6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收場：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8890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(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1)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貧困蒙羞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8890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(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2)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戰敗人亡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8890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(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3)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無人繼後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074" y="1955149"/>
            <a:ext cx="867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因為錫安的女子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狂傲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，行走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挺項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賣弄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眼目，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俏步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徐行，腳下玎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璫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主必除掉他們華美的腳釧、髮網、月牙圈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、耳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環、手鐲、蒙臉的帕子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、華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冠、足鍊、華帶、香盒、符囊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、戒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指、鼻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環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(3:16-23)</a:t>
            </a:r>
            <a:endParaRPr lang="en-US" sz="30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074" y="1321709"/>
            <a:ext cx="882492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1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以婦女的打扮，裝飾，衣著等反映社會道德狀況</a:t>
            </a:r>
            <a:endParaRPr lang="en-US" altLang="zh-TW" sz="31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88" y="3894141"/>
            <a:ext cx="2676149" cy="2938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2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6862" y="283422"/>
            <a:ext cx="71041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聖城將來的榮耀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(4:2-6)</a:t>
            </a: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耶和華的苗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pPr indent="533400"/>
            <a:endParaRPr lang="en-US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公義的靈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 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</a:t>
            </a:r>
            <a:endParaRPr lang="en-US" sz="3200" kern="1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kern="1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3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耶和華的工作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4170" y="773723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預言：基督將出現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2873" y="2218094"/>
            <a:ext cx="4150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預言：基督贖罪赦免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9931" y="3662465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預言：上帝的同在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970" y="1262609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大地改變，地產茂盛</a:t>
            </a:r>
            <a:endParaRPr lang="en-US" sz="32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3540" y="2821182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除掉污穢，成為聖潔</a:t>
            </a:r>
            <a:endParaRPr lang="en-US" sz="32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3540" y="4306329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白日煙雲，黑夜火光、保護遮蓋</a:t>
            </a:r>
            <a:endParaRPr lang="en-US" sz="32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1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inot Noir Vineyar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86727" y="215168"/>
            <a:ext cx="30604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30000"/>
              </a:spcAft>
            </a:pPr>
            <a:r>
              <a:rPr lang="zh-TW" altLang="en-US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三</a:t>
            </a:r>
            <a:r>
              <a:rPr lang="en-US" altLang="zh-TW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</a:t>
            </a:r>
            <a:r>
              <a:rPr lang="zh-TW" altLang="en-US" sz="36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葡萄園之歌</a:t>
            </a:r>
            <a:endParaRPr lang="en-US" altLang="en-US" sz="36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176" y="996931"/>
            <a:ext cx="3470822" cy="1569660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第</a:t>
            </a:r>
            <a:r>
              <a:rPr lang="en-US" altLang="zh-TW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2</a:t>
            </a:r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章    社會的罪</a:t>
            </a:r>
            <a:endParaRPr lang="en-US" altLang="zh-TW" sz="32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en-US" altLang="zh-TW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3-</a:t>
            </a:r>
            <a:r>
              <a:rPr lang="en-US" altLang="zh-TW" sz="3200" dirty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4</a:t>
            </a:r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章    領袖的罪</a:t>
            </a:r>
            <a:endParaRPr lang="en-US" altLang="zh-TW" sz="32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第</a:t>
            </a:r>
            <a:r>
              <a:rPr lang="en-US" altLang="zh-TW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5</a:t>
            </a:r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章    全國的罪</a:t>
            </a:r>
            <a:endParaRPr lang="en-US" sz="32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12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ine 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5501" y="2161930"/>
            <a:ext cx="18261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3200" dirty="0">
                <a:solidFill>
                  <a:srgbClr val="660066"/>
                </a:solidFill>
                <a:ea typeface="SimHei" panose="02010609060101010101" pitchFamily="49" charset="-122"/>
              </a:rPr>
              <a:t>葡萄汁</a:t>
            </a:r>
          </a:p>
          <a:p>
            <a:pPr algn="ctr"/>
            <a:r>
              <a:rPr lang="zh-TW" altLang="en-US" sz="3200" dirty="0">
                <a:solidFill>
                  <a:srgbClr val="660066"/>
                </a:solidFill>
                <a:ea typeface="SimHei" panose="02010609060101010101" pitchFamily="49" charset="-122"/>
              </a:rPr>
              <a:t>從此流出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652953" y="3239148"/>
            <a:ext cx="1083043" cy="1809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193646" y="5122863"/>
            <a:ext cx="3877985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zh-TW" altLang="en-US" sz="3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壓酒池</a:t>
            </a:r>
          </a:p>
          <a:p>
            <a:pPr algn="ctr">
              <a:spcAft>
                <a:spcPct val="30000"/>
              </a:spcAft>
            </a:pPr>
            <a:r>
              <a:rPr lang="en-US" altLang="zh-TW" sz="3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3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從軟石灰岩中挖出</a:t>
            </a:r>
            <a:r>
              <a:rPr lang="en-US" altLang="zh-TW" sz="3200" dirty="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3200" dirty="0">
              <a:solidFill>
                <a:schemeClr val="tx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51" y="648866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*來自「聖經簡報站」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4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neyar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1195754"/>
            <a:ext cx="23387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守望樓</a:t>
            </a:r>
            <a:endParaRPr lang="en-US" sz="34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33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0"/>
            <a:ext cx="4114800" cy="372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 descr="Watchtower_NazVillage_fjenkins_043010_170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3"/>
          <a:stretch>
            <a:fillRect/>
          </a:stretch>
        </p:blipFill>
        <p:spPr bwMode="auto">
          <a:xfrm>
            <a:off x="4806950" y="3714750"/>
            <a:ext cx="4117975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Yad%20HaShmonah%20watchtower%20Jessie%20tr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/>
          <a:stretch>
            <a:fillRect/>
          </a:stretch>
        </p:blipFill>
        <p:spPr bwMode="auto">
          <a:xfrm>
            <a:off x="1646238" y="0"/>
            <a:ext cx="3163887" cy="3148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52694" y="278912"/>
            <a:ext cx="59503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SimHei" panose="02010609060101010101" pitchFamily="49" charset="-122"/>
              </a:rPr>
              <a:t>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SimHei" panose="02010609060101010101" pitchFamily="49" charset="-122"/>
              </a:rPr>
              <a:t>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SimHei" panose="02010609060101010101" pitchFamily="49" charset="-122"/>
              </a:rPr>
              <a:t>園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SimHei" panose="02010609060101010101" pitchFamily="49" charset="-122"/>
              </a:rPr>
              <a:t>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SimHei" panose="02010609060101010101" pitchFamily="49" charset="-122"/>
              </a:rPr>
              <a:t>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SimHei" panose="02010609060101010101" pitchFamily="49" charset="-122"/>
              </a:rPr>
              <a:t>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SimHei" panose="02010609060101010101" pitchFamily="49" charset="-122"/>
              </a:rPr>
              <a:t>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新細明體" panose="02020500000000000000" pitchFamily="18" charset="-120"/>
              </a:rPr>
              <a:t>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SimHei" panose="02010609060101010101" pitchFamily="49" charset="-122"/>
              </a:rPr>
              <a:t>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SimHei" panose="02010609060101010101" pitchFamily="49" charset="-122"/>
              </a:rPr>
              <a:t>狐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新細明體" panose="02020500000000000000" pitchFamily="18" charset="-120"/>
              </a:rPr>
              <a:t>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 smtClean="0">
                <a:solidFill>
                  <a:srgbClr val="000000"/>
                </a:solidFill>
                <a:ea typeface="SimHei" panose="02010609060101010101" pitchFamily="49" charset="-122"/>
              </a:rPr>
              <a:t>賊</a:t>
            </a:r>
          </a:p>
        </p:txBody>
      </p:sp>
      <p:pic>
        <p:nvPicPr>
          <p:cNvPr id="41990" name="Picture 6" descr="watchtower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124200"/>
            <a:ext cx="3163887" cy="373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23095" y="97256"/>
            <a:ext cx="67173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葡萄園的比喻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(vv. 1-7)</a:t>
            </a: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神的看顧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神的期望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神的失望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4756" y="596287"/>
            <a:ext cx="48013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刨挖、撿石、栽種、蓋、鑿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5510" y="1073528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指望結好葡萄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4756" y="1585023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但結了野葡萄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750" y="119046"/>
            <a:ext cx="43556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耶穌在馬太</a:t>
            </a:r>
            <a:r>
              <a:rPr lang="en-US" altLang="zh-TW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21:33-44</a:t>
            </a:r>
            <a:r>
              <a:rPr lang="zh-TW" altLang="en-US" sz="30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引用</a:t>
            </a:r>
            <a:endParaRPr lang="en-US" sz="30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3883" y="1198830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【</a:t>
            </a:r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上帝富有感情</a:t>
            </a:r>
            <a:r>
              <a:rPr lang="en-US" altLang="zh-TW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】</a:t>
            </a:r>
            <a:endParaRPr lang="en-US" sz="32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805" y="2141828"/>
            <a:ext cx="8422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萬軍之耶和華的葡萄園就是以色列家；他所喜愛的樹就是猶大人。他指望的是公平，誰知倒有暴</a:t>
            </a:r>
            <a:r>
              <a:rPr lang="zh-TW" altLang="en-US" sz="28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虐</a:t>
            </a:r>
            <a:r>
              <a:rPr lang="zh-TW" altLang="en-US" sz="28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；</a:t>
            </a:r>
            <a:r>
              <a:rPr lang="zh-TW" altLang="en-US" sz="28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指</a:t>
            </a:r>
            <a:r>
              <a:rPr lang="zh-TW" altLang="en-US" sz="28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望的是公義，誰知倒有冤</a:t>
            </a:r>
            <a:r>
              <a:rPr lang="zh-TW" altLang="en-US" sz="28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聲 </a:t>
            </a:r>
            <a:r>
              <a:rPr lang="en-US" altLang="zh-TW" sz="28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(5:7)</a:t>
            </a:r>
            <a:endParaRPr lang="en-US" sz="28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805" y="3547161"/>
            <a:ext cx="816307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信徒生命猶如葡萄園，</a:t>
            </a:r>
            <a:endParaRPr lang="en-US" altLang="zh-TW" sz="32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當上帝來收果子時，</a:t>
            </a:r>
            <a:endParaRPr lang="en-US" altLang="zh-TW" sz="3200" dirty="0" smtClean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我們有何物能獻上！</a:t>
            </a:r>
            <a:endParaRPr lang="en-US" sz="32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1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58" y="3030110"/>
            <a:ext cx="3711141" cy="374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8666" y="307121"/>
            <a:ext cx="8865333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他們在筵席上彈琴，鼓瑟，擊鼓，吹笛，飲酒，卻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不顧念耶和華的作為，也不留心他手所作的。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所以，我的百姓</a:t>
            </a:r>
            <a:r>
              <a:rPr lang="zh-TW" altLang="en-US" sz="3200" dirty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因無知就被擄去。</a:t>
            </a:r>
            <a:r>
              <a:rPr lang="en-US" altLang="zh-TW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 </a:t>
            </a:r>
            <a:r>
              <a:rPr lang="en-US" altLang="zh-TW" sz="32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2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5:12-13)</a:t>
            </a:r>
            <a:endParaRPr lang="zh-TW" altLang="en-US" sz="32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AutoShape 6" descr="Parchment"/>
          <p:cNvSpPr>
            <a:spLocks noChangeArrowheads="1"/>
          </p:cNvSpPr>
          <p:nvPr/>
        </p:nvSpPr>
        <p:spPr bwMode="auto">
          <a:xfrm>
            <a:off x="338111" y="2125893"/>
            <a:ext cx="3019181" cy="1627188"/>
          </a:xfrm>
          <a:prstGeom prst="wedgeRectCallout">
            <a:avLst>
              <a:gd name="adj1" fmla="val 69377"/>
              <a:gd name="adj2" fmla="val -9237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buFontTx/>
              <a:buAutoNum type="arabicPeriod"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聖經裡的作為</a:t>
            </a:r>
          </a:p>
          <a:p>
            <a:pPr algn="ctr">
              <a:lnSpc>
                <a:spcPct val="120000"/>
              </a:lnSpc>
              <a:buFontTx/>
              <a:buAutoNum type="arabicPeriod"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歷史上的作為</a:t>
            </a:r>
          </a:p>
          <a:p>
            <a:pPr algn="ctr">
              <a:lnSpc>
                <a:spcPct val="120000"/>
              </a:lnSpc>
              <a:buFontTx/>
              <a:buAutoNum type="arabicPeriod"/>
            </a:pPr>
            <a:r>
              <a:rPr lang="zh-TW" altLang="en-US" sz="28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生活上的作為</a:t>
            </a:r>
          </a:p>
        </p:txBody>
      </p:sp>
      <p:sp>
        <p:nvSpPr>
          <p:cNvPr id="6" name="Rectangle 5"/>
          <p:cNvSpPr/>
          <p:nvPr/>
        </p:nvSpPr>
        <p:spPr>
          <a:xfrm>
            <a:off x="456246" y="3813493"/>
            <a:ext cx="8231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祂使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摩西知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道祂的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法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則</a:t>
            </a:r>
            <a:endParaRPr lang="en-US" altLang="zh-TW" sz="32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叫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以色列人曉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得祂的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</a:t>
            </a:r>
            <a:endParaRPr lang="en-US" altLang="zh-TW" sz="3200" dirty="0" smtClean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詩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103:7</a:t>
            </a:r>
            <a:r>
              <a:rPr lang="en-US" altLang="zh-TW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3457" y="3628009"/>
            <a:ext cx="166263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i="1" dirty="0" smtClean="0"/>
              <a:t>(</a:t>
            </a:r>
            <a:r>
              <a:rPr lang="en-US" sz="3400" i="1" dirty="0" smtClean="0"/>
              <a:t>ways</a:t>
            </a:r>
            <a:r>
              <a:rPr lang="en-US" altLang="zh-TW" sz="3400" i="1" dirty="0" smtClean="0"/>
              <a:t>)</a:t>
            </a:r>
            <a:endParaRPr lang="en-US" sz="3400" i="1" dirty="0" smtClean="0"/>
          </a:p>
          <a:p>
            <a:r>
              <a:rPr lang="en-US" altLang="zh-TW" sz="3400" i="1" dirty="0" smtClean="0"/>
              <a:t>(</a:t>
            </a:r>
            <a:r>
              <a:rPr lang="en-US" sz="3400" i="1" dirty="0" smtClean="0"/>
              <a:t>deeds</a:t>
            </a:r>
            <a:r>
              <a:rPr lang="en-US" altLang="zh-TW" sz="3400" i="1" dirty="0" smtClean="0"/>
              <a:t>)</a:t>
            </a:r>
            <a:endParaRPr lang="en-US" sz="3400" i="1" dirty="0"/>
          </a:p>
        </p:txBody>
      </p:sp>
      <p:sp>
        <p:nvSpPr>
          <p:cNvPr id="8" name="Right Arrow 7"/>
          <p:cNvSpPr/>
          <p:nvPr/>
        </p:nvSpPr>
        <p:spPr>
          <a:xfrm>
            <a:off x="5016257" y="4000875"/>
            <a:ext cx="457200" cy="5142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74865" y="4952266"/>
            <a:ext cx="3647152" cy="147732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知道神作了什麼事，</a:t>
            </a:r>
            <a:endParaRPr lang="en-US" altLang="zh-TW" sz="3000" dirty="0" smtClean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但是否明白祂作事的</a:t>
            </a:r>
            <a:endParaRPr lang="en-US" altLang="zh-TW" sz="3000" dirty="0" smtClean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0070C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方法和原則嗎？</a:t>
            </a:r>
            <a:endParaRPr lang="en-US" sz="30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70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546" y="180304"/>
            <a:ext cx="367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一</a:t>
            </a:r>
            <a:r>
              <a:rPr lang="en-US" altLang="zh-TW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. </a:t>
            </a:r>
            <a:r>
              <a:rPr lang="zh-TW" altLang="en-US" sz="36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宣告神的審判</a:t>
            </a:r>
            <a:endParaRPr lang="en-US" sz="36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5099" y="211081"/>
            <a:ext cx="4150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(</a:t>
            </a:r>
            <a:r>
              <a:rPr lang="zh-TW" altLang="en-US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第一章是</a:t>
            </a:r>
            <a:r>
              <a:rPr lang="zh-TW" altLang="en-US" sz="3200" dirty="0" smtClean="0">
                <a:solidFill>
                  <a:srgbClr val="0066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全書的序言</a:t>
            </a:r>
            <a:r>
              <a:rPr lang="en-US" altLang="zh-TW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)</a:t>
            </a:r>
            <a:endParaRPr lang="en-US" sz="32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492" y="826635"/>
            <a:ext cx="223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A.</a:t>
            </a:r>
            <a:r>
              <a:rPr lang="zh-TW" altLang="en-US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歷史背景</a:t>
            </a:r>
            <a:endParaRPr lang="en-US" sz="32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047" y="1503217"/>
            <a:ext cx="8648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0" i="0" dirty="0" smtClean="0">
                <a:solidFill>
                  <a:srgbClr val="0070C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當烏西雅、約坦、亞哈斯、希西家作猶大王的時候，亞摩斯的兒子以賽亞得默示，論到</a:t>
            </a:r>
            <a:r>
              <a:rPr lang="zh-TW" altLang="en-US" sz="3200" b="0" i="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猶大</a:t>
            </a:r>
            <a:r>
              <a:rPr lang="zh-TW" altLang="en-US" sz="3200" b="0" i="0" dirty="0" smtClean="0">
                <a:solidFill>
                  <a:srgbClr val="0070C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</a:t>
            </a:r>
            <a:r>
              <a:rPr lang="zh-TW" altLang="en-US" sz="3200" b="0" i="0" dirty="0" smtClean="0">
                <a:solidFill>
                  <a:srgbClr val="C0000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耶路撒冷</a:t>
            </a:r>
            <a:r>
              <a:rPr lang="zh-TW" altLang="en-US" sz="3200" b="0" i="0" dirty="0" smtClean="0">
                <a:solidFill>
                  <a:srgbClr val="0070C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200" b="0" i="0" dirty="0" smtClean="0">
                <a:solidFill>
                  <a:srgbClr val="0070C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(1:1)</a:t>
            </a:r>
            <a:endParaRPr lang="en-US" sz="3200" dirty="0">
              <a:solidFill>
                <a:srgbClr val="0070C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348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88589" y="126629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56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B.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六種禍哉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(vv. 8-24)</a:t>
            </a: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貪婪自私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飲酒作樂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譏誚神言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顛倒真理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自以聰明</a:t>
            </a:r>
            <a:endParaRPr lang="en-US" sz="3200" kern="1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受賄不義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1851" y="652415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歛財者 </a:t>
            </a:r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  <a:sym typeface="Webdings" panose="05030102010509060703" pitchFamily="18" charset="2"/>
              </a:rPr>
              <a:t>地土荒涼</a:t>
            </a:r>
            <a:endParaRPr lang="en-US" sz="32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549" y="1178201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狂歡者 </a:t>
            </a:r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  <a:sym typeface="Webdings" panose="05030102010509060703" pitchFamily="18" charset="2"/>
              </a:rPr>
              <a:t>被擄死亡</a:t>
            </a:r>
            <a:endParaRPr lang="en-US" sz="32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3049" y="2341060"/>
            <a:ext cx="52453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狂傲</a:t>
            </a:r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作惡者 </a:t>
            </a:r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  <a:sym typeface="Webdings" panose="05030102010509060703" pitchFamily="18" charset="2"/>
              </a:rPr>
              <a:t>遠方強敵侵略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  <a:sym typeface="Webdings" panose="05030102010509060703" pitchFamily="18" charset="2"/>
              </a:rPr>
              <a:t>                   </a:t>
            </a:r>
            <a:r>
              <a:rPr lang="en-US" altLang="zh-TW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  <a:sym typeface="Webdings" panose="05030102010509060703" pitchFamily="18" charset="2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  <a:sym typeface="Webdings" panose="05030102010509060703" pitchFamily="18" charset="2"/>
              </a:rPr>
              <a:t>巴比倫</a:t>
            </a:r>
            <a:r>
              <a:rPr lang="en-US" altLang="zh-TW" sz="3200" dirty="0" smtClean="0">
                <a:solidFill>
                  <a:srgbClr val="00206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  <a:sym typeface="Webdings" panose="05030102010509060703" pitchFamily="18" charset="2"/>
              </a:rPr>
              <a:t>)</a:t>
            </a:r>
            <a:endParaRPr lang="en-US" sz="3200" dirty="0">
              <a:solidFill>
                <a:srgbClr val="00206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601851" y="1798146"/>
            <a:ext cx="668221" cy="171976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091" y="3737641"/>
            <a:ext cx="82763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禍哉！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那些以房接房，以地連地，以致不留餘地的，只顧自己獨居境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內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禍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哉！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那些稱惡為善，稱善為惡，以暗為光，以光為暗，以苦為甜，以甜為苦的人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禍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哉！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那些自以為有智慧，自看為通達的人。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禍哉！</a:t>
            </a:r>
            <a:r>
              <a:rPr lang="zh-TW" altLang="en-US" sz="30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那些勇於飲酒，以能力調濃酒的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人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(8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11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18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20-22)</a:t>
            </a:r>
            <a:endParaRPr lang="en-US" sz="30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27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riental_ox_c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47" y="3024554"/>
            <a:ext cx="5887801" cy="351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22728" y="292223"/>
            <a:ext cx="7059613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禍哉！那些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以虛假之細繩牽罪孽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的人！他們又像以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套繩拉罪惡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5:18)</a:t>
            </a:r>
            <a:endParaRPr lang="zh-TW" alt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3268" y="1573854"/>
            <a:ext cx="80345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一般牛拉車是用軛，不用繩子 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為什麼？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18317" y="2189407"/>
            <a:ext cx="992038" cy="14595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5700406" y="2258407"/>
            <a:ext cx="351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牛停，車也停</a:t>
            </a:r>
            <a:endParaRPr lang="en-US" sz="32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6337301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*來自「聖經簡報站」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ilhouette_Man_Walking_Sui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3407995"/>
            <a:ext cx="1238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11"/>
          <p:cNvSpPr>
            <a:spLocks/>
          </p:cNvSpPr>
          <p:nvPr/>
        </p:nvSpPr>
        <p:spPr bwMode="auto">
          <a:xfrm>
            <a:off x="2414588" y="4728795"/>
            <a:ext cx="2595562" cy="635000"/>
          </a:xfrm>
          <a:custGeom>
            <a:avLst/>
            <a:gdLst>
              <a:gd name="T0" fmla="*/ 0 w 1635"/>
              <a:gd name="T1" fmla="*/ 0 h 400"/>
              <a:gd name="T2" fmla="*/ 691 w 1635"/>
              <a:gd name="T3" fmla="*/ 346 h 400"/>
              <a:gd name="T4" fmla="*/ 1635 w 1635"/>
              <a:gd name="T5" fmla="*/ 32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5" h="400">
                <a:moveTo>
                  <a:pt x="0" y="0"/>
                </a:moveTo>
                <a:cubicBezTo>
                  <a:pt x="209" y="146"/>
                  <a:pt x="419" y="292"/>
                  <a:pt x="691" y="346"/>
                </a:cubicBezTo>
                <a:cubicBezTo>
                  <a:pt x="963" y="400"/>
                  <a:pt x="1359" y="361"/>
                  <a:pt x="1635" y="3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436938" y="4727328"/>
            <a:ext cx="10567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rgbClr val="C00000"/>
                </a:solidFill>
                <a:ea typeface="SimHei" panose="02010609060101010101" pitchFamily="49" charset="-122"/>
              </a:rPr>
              <a:t>虛假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22728" y="292223"/>
            <a:ext cx="7059613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禍哉！那些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以虛假之細繩牽罪孽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的人！他們又像以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套繩拉罪惡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5:18)</a:t>
            </a:r>
            <a:endParaRPr lang="zh-TW" alt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 descr="Sand"/>
          <p:cNvSpPr>
            <a:spLocks noChangeArrowheads="1"/>
          </p:cNvSpPr>
          <p:nvPr/>
        </p:nvSpPr>
        <p:spPr bwMode="auto">
          <a:xfrm>
            <a:off x="0" y="6245225"/>
            <a:ext cx="9144000" cy="6127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4" descr="Brown marble"/>
          <p:cNvSpPr>
            <a:spLocks noChangeArrowheads="1"/>
          </p:cNvSpPr>
          <p:nvPr/>
        </p:nvSpPr>
        <p:spPr bwMode="auto">
          <a:xfrm>
            <a:off x="4686545" y="3393218"/>
            <a:ext cx="1755775" cy="1792287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ea typeface="SimHei" panose="02010609060101010101" pitchFamily="49" charset="-122"/>
              </a:rPr>
              <a:t>災難</a:t>
            </a:r>
          </a:p>
        </p:txBody>
      </p:sp>
      <p:pic>
        <p:nvPicPr>
          <p:cNvPr id="4" name="Picture 9" descr="grocery cart bla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4728795"/>
            <a:ext cx="1717675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44961" y="5319834"/>
            <a:ext cx="10567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rgbClr val="C00000"/>
                </a:solidFill>
                <a:ea typeface="SimHei" panose="02010609060101010101" pitchFamily="49" charset="-122"/>
              </a:rPr>
              <a:t>罪孽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88030" y="2901995"/>
            <a:ext cx="1764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掩飾、不明顯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998788" y="3899289"/>
            <a:ext cx="293942" cy="1147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6337301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*來自「聖經簡報站」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 descr="Brown marble"/>
          <p:cNvSpPr>
            <a:spLocks noChangeArrowheads="1"/>
          </p:cNvSpPr>
          <p:nvPr/>
        </p:nvSpPr>
        <p:spPr bwMode="auto">
          <a:xfrm rot="21272058">
            <a:off x="4651375" y="3516313"/>
            <a:ext cx="1755775" cy="179228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ea typeface="SimHei" panose="02010609060101010101" pitchFamily="49" charset="-122"/>
              </a:rPr>
              <a:t>災難</a:t>
            </a:r>
          </a:p>
        </p:txBody>
      </p:sp>
      <p:pic>
        <p:nvPicPr>
          <p:cNvPr id="3" name="Picture 5" descr="Silhouette_Man_Walking_Sui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058">
            <a:off x="1744663" y="3670300"/>
            <a:ext cx="1238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grocery cart bl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058">
            <a:off x="4927600" y="4665663"/>
            <a:ext cx="1717675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8"/>
          <p:cNvSpPr>
            <a:spLocks/>
          </p:cNvSpPr>
          <p:nvPr/>
        </p:nvSpPr>
        <p:spPr bwMode="auto">
          <a:xfrm rot="21272058">
            <a:off x="2411413" y="4862513"/>
            <a:ext cx="2595562" cy="635000"/>
          </a:xfrm>
          <a:custGeom>
            <a:avLst/>
            <a:gdLst>
              <a:gd name="T0" fmla="*/ 0 w 1635"/>
              <a:gd name="T1" fmla="*/ 0 h 400"/>
              <a:gd name="T2" fmla="*/ 691 w 1635"/>
              <a:gd name="T3" fmla="*/ 346 h 400"/>
              <a:gd name="T4" fmla="*/ 1635 w 1635"/>
              <a:gd name="T5" fmla="*/ 32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5" h="400">
                <a:moveTo>
                  <a:pt x="0" y="0"/>
                </a:moveTo>
                <a:cubicBezTo>
                  <a:pt x="209" y="146"/>
                  <a:pt x="419" y="292"/>
                  <a:pt x="691" y="346"/>
                </a:cubicBezTo>
                <a:cubicBezTo>
                  <a:pt x="963" y="400"/>
                  <a:pt x="1359" y="361"/>
                  <a:pt x="1635" y="3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 rot="21272058">
            <a:off x="3462812" y="5419058"/>
            <a:ext cx="10567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ea typeface="SimHei" panose="02010609060101010101" pitchFamily="49" charset="-122"/>
              </a:rPr>
              <a:t>罪孽</a:t>
            </a:r>
            <a:endParaRPr lang="zh-TW" altLang="en-US" sz="3400" dirty="0">
              <a:solidFill>
                <a:srgbClr val="C00000"/>
              </a:solidFill>
              <a:ea typeface="SimHei" panose="02010609060101010101" pitchFamily="49" charset="-12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 rot="21272058">
            <a:off x="3390495" y="4781766"/>
            <a:ext cx="10567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rgbClr val="C00000"/>
                </a:solidFill>
                <a:ea typeface="SimHei" panose="02010609060101010101" pitchFamily="49" charset="-122"/>
              </a:rPr>
              <a:t>虛假</a:t>
            </a:r>
          </a:p>
        </p:txBody>
      </p:sp>
      <p:sp>
        <p:nvSpPr>
          <p:cNvPr id="8" name="Freeform 13" descr="Sand"/>
          <p:cNvSpPr>
            <a:spLocks/>
          </p:cNvSpPr>
          <p:nvPr/>
        </p:nvSpPr>
        <p:spPr bwMode="auto">
          <a:xfrm>
            <a:off x="0" y="5807075"/>
            <a:ext cx="9144000" cy="1060450"/>
          </a:xfrm>
          <a:custGeom>
            <a:avLst/>
            <a:gdLst>
              <a:gd name="T0" fmla="*/ 0 w 5760"/>
              <a:gd name="T1" fmla="*/ 553 h 668"/>
              <a:gd name="T2" fmla="*/ 5760 w 5760"/>
              <a:gd name="T3" fmla="*/ 0 h 668"/>
              <a:gd name="T4" fmla="*/ 5760 w 5760"/>
              <a:gd name="T5" fmla="*/ 668 h 668"/>
              <a:gd name="T6" fmla="*/ 0 w 5760"/>
              <a:gd name="T7" fmla="*/ 668 h 668"/>
              <a:gd name="T8" fmla="*/ 0 w 5760"/>
              <a:gd name="T9" fmla="*/ 553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0" h="668">
                <a:moveTo>
                  <a:pt x="0" y="553"/>
                </a:moveTo>
                <a:lnTo>
                  <a:pt x="5760" y="0"/>
                </a:lnTo>
                <a:lnTo>
                  <a:pt x="5760" y="668"/>
                </a:lnTo>
                <a:lnTo>
                  <a:pt x="0" y="668"/>
                </a:lnTo>
                <a:lnTo>
                  <a:pt x="0" y="553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22728" y="292223"/>
            <a:ext cx="7059613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禍哉！那些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以虛假之細繩牽罪孽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的人！他們又像以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套繩拉罪惡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5:18)</a:t>
            </a:r>
            <a:endParaRPr lang="zh-TW" alt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22728" y="1567407"/>
            <a:ext cx="7845426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說：「任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急速行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趕快成就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的作為</a:t>
            </a:r>
            <a:endParaRPr lang="en-US" altLang="zh-TW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5:18)</a:t>
            </a:r>
            <a:endParaRPr lang="zh-TW" alt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210670" y="2929801"/>
            <a:ext cx="4997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66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罪停，災難緊跟著來</a:t>
            </a:r>
            <a:endParaRPr lang="en-US" sz="3200" dirty="0">
              <a:solidFill>
                <a:srgbClr val="0066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6337301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*來自「聖經簡報站」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prophet isaiah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74712"/>
            <a:ext cx="7262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C.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耶和華的忿怒</a:t>
            </a:r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(vv. 25-30)</a:t>
            </a:r>
          </a:p>
          <a:p>
            <a:r>
              <a:rPr 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- </a:t>
            </a:r>
            <a:r>
              <a:rPr lang="zh-TW" altLang="en-US" sz="3200" kern="1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烈火、地震、刀兵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015" y="1503550"/>
            <a:ext cx="9073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雖然如此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，祂的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怒氣還未轉消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；祂的</a:t>
            </a:r>
            <a:r>
              <a:rPr lang="zh-TW" altLang="en-US" sz="3200" dirty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手仍伸不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縮</a:t>
            </a:r>
            <a:endParaRPr lang="en-US" altLang="zh-TW" sz="3200" dirty="0" smtClean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2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5:25)</a:t>
            </a:r>
            <a:endParaRPr lang="en-US" sz="32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015" y="3828978"/>
            <a:ext cx="8792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大衛對迦得說：「我甚為難！</a:t>
            </a:r>
            <a:r>
              <a:rPr lang="zh-TW" altLang="en-US" sz="32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我願落在耶和華的手裡，因為他有豐盛的憐憫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。我不願落在人的手裡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。」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撒下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24:14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、代上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21:13)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015" y="2905770"/>
            <a:ext cx="8148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落在永生神的手裡，真是可怕的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！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來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10:31)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6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652" y="450764"/>
            <a:ext cx="2480167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烏西雅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algn="ctr"/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主前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791-740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10" y="1850964"/>
            <a:ext cx="2480167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約坦</a:t>
            </a:r>
            <a:endParaRPr lang="en-US" altLang="zh-TW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algn="ctr"/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主前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750-736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10" y="3215874"/>
            <a:ext cx="2480167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亞哈斯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algn="ctr"/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主前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736-716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11" y="4655240"/>
            <a:ext cx="2480167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34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希西家</a:t>
            </a:r>
            <a:endParaRPr lang="en-US" altLang="zh-TW" sz="3400" dirty="0" smtClean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  <a:p>
            <a:pPr algn="ctr"/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主前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716-687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764" y="373130"/>
            <a:ext cx="63660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賢明國君，征服非利士、阿拉伯、亞捫、以東等周圍小國，後因心驕氣傲，進聖殿燒香，以致長大痲瘋，直到死日。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7764" y="1755458"/>
            <a:ext cx="63660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政績不及烏西雅，但仍算好王，但宗教上妥協，一面敬拜耶和華，一面拜偶像。</a:t>
            </a:r>
            <a:endParaRPr lang="en-US" altLang="zh-TW" sz="28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執政期間，亞述崛興。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87764" y="3171638"/>
            <a:ext cx="628890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是位惡王。拜巴力，焚燒兒女。因拒絕</a:t>
            </a:r>
            <a:endParaRPr lang="en-US" altLang="zh-TW" sz="28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加入亞蘭及以色列的聯盟被攻，乃向亞</a:t>
            </a:r>
            <a:endParaRPr lang="en-US" altLang="zh-TW" sz="28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述王求援，後來成了亞述的附庸國。</a:t>
            </a:r>
            <a:endParaRPr lang="zh-TW" alt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7763" y="4616606"/>
            <a:ext cx="628890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任政時有先知彌迦、以賽亞輔佐，國道</a:t>
            </a:r>
            <a:endParaRPr lang="en-US" altLang="zh-TW" sz="28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中興，晚年病疾蒙醫治，卻因驕傲展示</a:t>
            </a:r>
            <a:endParaRPr lang="en-US" altLang="zh-TW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財勢，種下了巴比倫野心吞侵的禍根。</a:t>
            </a:r>
            <a:endParaRPr lang="zh-TW" alt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47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84693" y="4985203"/>
            <a:ext cx="7023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4.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控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訴 </a:t>
            </a:r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 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悖逆、離棄、不認識神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974" y="221328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B.</a:t>
            </a:r>
            <a:r>
              <a:rPr lang="zh-TW" altLang="en-US" sz="3200" dirty="0" smtClean="0"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法庭式的審訊</a:t>
            </a:r>
            <a:endParaRPr lang="en-US" sz="3200" dirty="0"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1026" name="Picture 2" descr="judge hammer, The Court, Hammer, Judgment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000" y="-139282"/>
            <a:ext cx="3782000" cy="25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8180" y="806103"/>
            <a:ext cx="70468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被告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以色列百姓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原告 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見證人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 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天與地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(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申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4:26, 32:1)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3482" y="3479938"/>
            <a:ext cx="787908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「我今日呼天喚地向你們作見證</a:t>
            </a:r>
            <a:r>
              <a:rPr lang="en-US" altLang="zh-TW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altLang="zh-TW" sz="3000" b="0" i="0" dirty="0" smtClean="0">
              <a:solidFill>
                <a:srgbClr val="00206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諸天哪，側耳，我要說話；願地也聽我口中</a:t>
            </a:r>
            <a:endParaRPr lang="en-US" altLang="zh-TW" sz="3000" b="0" i="0" dirty="0" smtClean="0">
              <a:solidFill>
                <a:srgbClr val="002060"/>
              </a:solidFill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zh-TW" altLang="en-US" sz="3000" b="0" i="0" dirty="0" smtClean="0">
                <a:solidFill>
                  <a:srgbClr val="002060"/>
                </a:solidFill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的言語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。」</a:t>
            </a:r>
            <a:endParaRPr lang="en-US" altLang="zh-TW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5302" y="5569978"/>
            <a:ext cx="46217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背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西乃山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出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19-20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5302" y="2403700"/>
            <a:ext cx="78630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天哪，要聽！地啊，側耳而聽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我養育兒女，</a:t>
            </a:r>
            <a:endParaRPr lang="en-US" altLang="zh-TW" sz="3000" dirty="0" smtClean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將他們養大，他們竟悖逆我 </a:t>
            </a:r>
            <a:r>
              <a:rPr lang="en-US" altLang="zh-TW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(1:2)</a:t>
            </a:r>
            <a:endParaRPr lang="en-US" sz="30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831" y="6122630"/>
            <a:ext cx="86485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 smtClean="0">
                <a:solidFill>
                  <a:srgbClr val="99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百姓都同聲回答說：凡耶和華所說的我們都要遵行</a:t>
            </a:r>
            <a:endParaRPr lang="en-US" sz="3000" dirty="0">
              <a:solidFill>
                <a:srgbClr val="9933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40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9685" y="1183827"/>
            <a:ext cx="8871284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牛認識</a:t>
            </a:r>
            <a:r>
              <a:rPr lang="zh-TW" altLang="en-US" sz="3200" u="sng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主人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，驢認識</a:t>
            </a:r>
            <a:r>
              <a:rPr lang="zh-TW" altLang="en-US" sz="3200" u="sng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主人的槽</a:t>
            </a:r>
            <a:r>
              <a:rPr lang="zh-TW" altLang="en-US" sz="32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，以色列卻不認識；我的民卻不留意</a:t>
            </a:r>
            <a:r>
              <a:rPr lang="zh-TW" alt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2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賽</a:t>
            </a:r>
            <a:r>
              <a:rPr lang="en-US" altLang="zh-TW" sz="3200" dirty="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1:3)</a:t>
            </a:r>
            <a:endParaRPr lang="zh-TW" altLang="en-US" sz="3200" dirty="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AutoShape 8" descr="Parchment"/>
          <p:cNvSpPr>
            <a:spLocks noChangeArrowheads="1"/>
          </p:cNvSpPr>
          <p:nvPr/>
        </p:nvSpPr>
        <p:spPr bwMode="auto">
          <a:xfrm>
            <a:off x="1671218" y="196912"/>
            <a:ext cx="1316037" cy="620713"/>
          </a:xfrm>
          <a:prstGeom prst="wedgeRectCallout">
            <a:avLst>
              <a:gd name="adj1" fmla="val -30338"/>
              <a:gd name="adj2" fmla="val 12212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120000"/>
              </a:lnSpc>
              <a:spcAft>
                <a:spcPct val="20000"/>
              </a:spcAft>
            </a:pPr>
            <a:r>
              <a:rPr lang="zh-TW" altLang="en-US" sz="3000" dirty="0">
                <a:ea typeface="SimHei" panose="02010609060101010101" pitchFamily="49" charset="-122"/>
              </a:rPr>
              <a:t>主自己</a:t>
            </a:r>
          </a:p>
        </p:txBody>
      </p:sp>
      <p:sp>
        <p:nvSpPr>
          <p:cNvPr id="6" name="AutoShape 9" descr="Parchment"/>
          <p:cNvSpPr>
            <a:spLocks noChangeArrowheads="1"/>
          </p:cNvSpPr>
          <p:nvPr/>
        </p:nvSpPr>
        <p:spPr bwMode="auto">
          <a:xfrm>
            <a:off x="4899943" y="222262"/>
            <a:ext cx="1578130" cy="620713"/>
          </a:xfrm>
          <a:prstGeom prst="wedgeRectCallout">
            <a:avLst>
              <a:gd name="adj1" fmla="val -31847"/>
              <a:gd name="adj2" fmla="val 122125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>
              <a:lnSpc>
                <a:spcPct val="120000"/>
              </a:lnSpc>
              <a:spcAft>
                <a:spcPct val="20000"/>
              </a:spcAft>
            </a:pPr>
            <a:r>
              <a:rPr lang="zh-TW" altLang="en-US" sz="3000" dirty="0">
                <a:ea typeface="SimHei" panose="02010609060101010101" pitchFamily="49" charset="-122"/>
              </a:rPr>
              <a:t>主的恩典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9943" y="1795166"/>
            <a:ext cx="3740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狗認主人，貓認屋</a:t>
            </a:r>
            <a:r>
              <a:rPr lang="en-US" altLang="zh-TW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685" y="2527255"/>
            <a:ext cx="880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有人在任何情況都愛神，有人卻要得到恩典才愛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685" y="3090130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有人只愛神所賜的福，卻並不愛賜福的神</a:t>
            </a:r>
            <a:endParaRPr lang="en-US" sz="32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Not Equal 9"/>
          <p:cNvSpPr/>
          <p:nvPr/>
        </p:nvSpPr>
        <p:spPr>
          <a:xfrm>
            <a:off x="3414250" y="281676"/>
            <a:ext cx="1029200" cy="620713"/>
          </a:xfrm>
          <a:prstGeom prst="mathNot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dog with ow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535" y="4237781"/>
            <a:ext cx="3699134" cy="26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t sleeping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89" y="3916256"/>
            <a:ext cx="3882285" cy="291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69961" y="140719"/>
            <a:ext cx="1287760" cy="90238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關係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81515" y="110762"/>
            <a:ext cx="1287760" cy="90238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感激</a:t>
            </a:r>
            <a:endParaRPr lang="en-US" sz="28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4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0723" y="283128"/>
            <a:ext cx="88932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罪證：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pPr indent="533400"/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a.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犯罪、行惡、道德敗壞</a:t>
            </a:r>
            <a:endParaRPr lang="en-US" sz="3200" kern="100" dirty="0" smtClean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b.</a:t>
            </a:r>
            <a:r>
              <a:rPr 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虛偽的宗教生活</a:t>
            </a:r>
            <a:r>
              <a:rPr 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3856" y="1852788"/>
            <a:ext cx="6932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不認識 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ebdings" panose="05030102010509060703" pitchFamily="18" charset="2"/>
              </a:rPr>
              <a:t> 不留意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ebdings" panose="05030102010509060703" pitchFamily="18" charset="2"/>
              </a:rPr>
              <a:t>(3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ebdings" panose="05030102010509060703" pitchFamily="18" charset="2"/>
              </a:rPr>
              <a:t>節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ebdings" panose="05030102010509060703" pitchFamily="18" charset="2"/>
              </a:rPr>
              <a:t>)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ebdings" panose="05030102010509060703" pitchFamily="18" charset="2"/>
              </a:rPr>
              <a:t> </a:t>
            </a:r>
            <a:endParaRPr lang="en-US" altLang="zh-TW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  <a:sym typeface="Webdings" panose="05030102010509060703" pitchFamily="18" charset="2"/>
            </a:endParaRPr>
          </a:p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ebdings" panose="05030102010509060703" pitchFamily="18" charset="2"/>
              </a:rPr>
              <a:t>離棄  藐視 生疏 往後退步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ebdings" panose="05030102010509060703" pitchFamily="18" charset="2"/>
              </a:rPr>
              <a:t>(4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ebdings" panose="05030102010509060703" pitchFamily="18" charset="2"/>
              </a:rPr>
              <a:t>節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ebdings" panose="05030102010509060703" pitchFamily="18" charset="2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5984" y="336597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靈性</a:t>
            </a:r>
            <a:endParaRPr lang="en-US" sz="30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856" y="2914616"/>
            <a:ext cx="76931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美國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93 %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家中有聖經，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60%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承認有宗教信仰</a:t>
            </a:r>
            <a:endParaRPr lang="en-US" altLang="zh-TW" sz="3000" dirty="0" smtClean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每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550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個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成人就有一位自稱基督徒</a:t>
            </a:r>
            <a:endParaRPr lang="en-US" sz="30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856" y="4467430"/>
            <a:ext cx="827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滿頭疼痛，全心發昏。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從腳掌到頭頂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，沒有一處完全的，盡是傷口、青腫，與新打的傷痕，都沒有收口，沒有纏裹，也沒有用膏滋潤 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(5-6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856" y="3930279"/>
            <a:ext cx="81339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空心的宗教</a:t>
            </a:r>
            <a:r>
              <a:rPr lang="en-US" altLang="zh-TW" sz="3000" dirty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(hollow religion) = 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生活信仰不相連</a:t>
            </a:r>
            <a:endParaRPr lang="en-US" sz="3000" dirty="0">
              <a:solidFill>
                <a:srgbClr val="C0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7121368" y="1343016"/>
            <a:ext cx="1663337" cy="8166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14482" y="1164300"/>
            <a:ext cx="677108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逐步</a:t>
            </a:r>
            <a:endParaRPr lang="en-US" sz="3200" dirty="0">
              <a:solidFill>
                <a:srgbClr val="FF000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17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651" y="5152446"/>
            <a:ext cx="7136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行為道德 </a:t>
            </a:r>
            <a:r>
              <a:rPr lang="en-US" altLang="zh-TW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/ </a:t>
            </a:r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宗教信仰，兩者永不能分開</a:t>
            </a:r>
            <a:endParaRPr lang="en-US" sz="32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79" y="-164382"/>
            <a:ext cx="3590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366" y="599481"/>
            <a:ext cx="56717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 smtClean="0"/>
              <a:t>Morally and Spiritually </a:t>
            </a:r>
            <a:r>
              <a:rPr lang="en-US" sz="3000" i="1" dirty="0" err="1" smtClean="0"/>
              <a:t>Sicked</a:t>
            </a:r>
            <a:r>
              <a:rPr lang="en-US" sz="3000" i="1" dirty="0" smtClean="0"/>
              <a:t>  </a:t>
            </a:r>
            <a:r>
              <a:rPr lang="en-US" sz="30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3000" i="1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651" y="3004451"/>
            <a:ext cx="86610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耶和華說：你們所獻的許多祭物與我何益呢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你們不要再獻虛浮的供物。香品是我所憎惡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的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 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作罪孽，又守嚴肅會，我也不能容忍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000" dirty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就是你們多多的祈禱，我也不聽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(11-15</a:t>
            </a:r>
            <a:r>
              <a:rPr lang="zh-TW" altLang="en-US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0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39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0723" y="283128"/>
            <a:ext cx="8893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/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6.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要求 </a:t>
            </a:r>
            <a:r>
              <a:rPr lang="en-US" altLang="zh-TW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– </a:t>
            </a:r>
            <a:r>
              <a:rPr lang="zh-TW" altLang="en-US" sz="3200" kern="100" dirty="0" smtClean="0">
                <a:effectLst/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悔改、自潔、行善</a:t>
            </a:r>
            <a:endParaRPr lang="en-US" sz="3200" kern="100" dirty="0">
              <a:effectLst/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48456" y="898680"/>
            <a:ext cx="2569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Prescription </a:t>
            </a:r>
            <a:r>
              <a:rPr lang="en-US" sz="3000" i="1" dirty="0" smtClean="0"/>
              <a:t> 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441239" y="867903"/>
            <a:ext cx="2226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 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 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2758612" y="998884"/>
            <a:ext cx="770013" cy="44883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238" y="2068028"/>
            <a:ext cx="8556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你們要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洗濯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自潔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，從我眼前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除掉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你們的惡行，要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止住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作惡，學習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行善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尋求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公平，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解救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受欺壓的；給孤兒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伸冤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，為寡婦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辨屈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(16-17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238" y="4397975"/>
            <a:ext cx="85564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耶和華豈喜悅千千的公羊，或是萬萬的油河麼？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世人哪，耶和華已指示你何為善。</a:t>
            </a:r>
            <a:r>
              <a:rPr lang="zh-TW" altLang="en-US" sz="3200" u="sng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祂向你所要的是甚麼呢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？只要你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行公義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好憐憫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存謙卑的心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，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與你的神同行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。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彌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6:7-8)</a:t>
            </a:r>
            <a:endParaRPr lang="en-US" sz="3200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238" y="1452476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華康雅藝體 Std W6" panose="040B0600000000000000" pitchFamily="82" charset="-120"/>
                <a:ea typeface="華康雅藝體 Std W6" panose="040B0600000000000000" pitchFamily="82" charset="-120"/>
              </a:rPr>
              <a:t>先知宣告審判，也同時宣告赦免</a:t>
            </a:r>
            <a:endParaRPr lang="en-US" sz="3200" dirty="0">
              <a:solidFill>
                <a:srgbClr val="C00000"/>
              </a:solidFill>
              <a:latin typeface="華康雅藝體 Std W6" panose="040B0600000000000000" pitchFamily="82" charset="-120"/>
              <a:ea typeface="華康雅藝體 Std W6" panose="040B0600000000000000" pitchFamily="82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41238" y="3752490"/>
            <a:ext cx="9358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i="1" dirty="0" smtClean="0"/>
              <a:t>Not </a:t>
            </a:r>
            <a:r>
              <a:rPr lang="en-US" altLang="zh-TW" sz="3000" i="1" dirty="0" smtClean="0">
                <a:solidFill>
                  <a:srgbClr val="006600"/>
                </a:solidFill>
              </a:rPr>
              <a:t>Regret </a:t>
            </a:r>
            <a:r>
              <a:rPr lang="en-US" altLang="zh-TW" sz="3000" i="1" dirty="0" smtClean="0"/>
              <a:t>(Feelings) but </a:t>
            </a:r>
            <a:r>
              <a:rPr lang="en-US" altLang="zh-TW" sz="3000" i="1" dirty="0" smtClean="0">
                <a:solidFill>
                  <a:srgbClr val="006600"/>
                </a:solidFill>
              </a:rPr>
              <a:t>Repent</a:t>
            </a:r>
            <a:r>
              <a:rPr lang="en-US" altLang="zh-TW" sz="3000" i="1" dirty="0" smtClean="0"/>
              <a:t> (</a:t>
            </a:r>
            <a:r>
              <a:rPr lang="en-US" altLang="zh-TW" sz="3000" i="1" u="sng" dirty="0" smtClean="0"/>
              <a:t>Actions</a:t>
            </a:r>
            <a:r>
              <a:rPr lang="en-US" altLang="zh-TW" sz="3000" i="1" dirty="0" smtClean="0"/>
              <a:t>)</a:t>
            </a: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272936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8594</TotalTime>
  <Words>3743</Words>
  <Application>Microsoft Office PowerPoint</Application>
  <PresentationFormat>On-screen Show (4:3)</PresentationFormat>
  <Paragraphs>395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華康黑體 Std W9</vt:lpstr>
      <vt:lpstr>華康雅藝體 Std W6</vt:lpstr>
      <vt:lpstr>SimHei</vt:lpstr>
      <vt:lpstr>Calibri Light</vt:lpstr>
      <vt:lpstr>Calibri</vt:lpstr>
      <vt:lpstr>Webdings</vt:lpstr>
      <vt:lpstr>新細明體</vt:lpstr>
      <vt:lpstr>華康黑體 Std W7</vt:lpstr>
      <vt:lpstr>Office Theme</vt:lpstr>
      <vt:lpstr>2_Default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HP</cp:lastModifiedBy>
  <cp:revision>97</cp:revision>
  <dcterms:created xsi:type="dcterms:W3CDTF">2018-01-12T01:42:09Z</dcterms:created>
  <dcterms:modified xsi:type="dcterms:W3CDTF">2018-03-12T19:15:56Z</dcterms:modified>
</cp:coreProperties>
</file>