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  <p:sldMasterId id="2147483924" r:id="rId2"/>
    <p:sldMasterId id="2147483936" r:id="rId3"/>
    <p:sldMasterId id="2147483948" r:id="rId4"/>
    <p:sldMasterId id="2147483972" r:id="rId5"/>
    <p:sldMasterId id="2147483996" r:id="rId6"/>
    <p:sldMasterId id="2147484008" r:id="rId7"/>
    <p:sldMasterId id="2147484032" r:id="rId8"/>
    <p:sldMasterId id="2147484044" r:id="rId9"/>
    <p:sldMasterId id="2147484056" r:id="rId10"/>
    <p:sldMasterId id="2147484080" r:id="rId11"/>
    <p:sldMasterId id="2147484092" r:id="rId12"/>
    <p:sldMasterId id="2147484104" r:id="rId13"/>
    <p:sldMasterId id="2147484116" r:id="rId14"/>
    <p:sldMasterId id="2147484128" r:id="rId15"/>
    <p:sldMasterId id="2147484152" r:id="rId16"/>
    <p:sldMasterId id="2147484164" r:id="rId17"/>
    <p:sldMasterId id="2147484176" r:id="rId18"/>
    <p:sldMasterId id="2147484188" r:id="rId19"/>
    <p:sldMasterId id="2147484212" r:id="rId20"/>
    <p:sldMasterId id="2147484224" r:id="rId21"/>
    <p:sldMasterId id="2147484236" r:id="rId22"/>
    <p:sldMasterId id="2147484248" r:id="rId23"/>
    <p:sldMasterId id="2147484260" r:id="rId24"/>
    <p:sldMasterId id="2147484272" r:id="rId25"/>
    <p:sldMasterId id="2147484284" r:id="rId26"/>
    <p:sldMasterId id="2147484296" r:id="rId27"/>
    <p:sldMasterId id="2147484308" r:id="rId28"/>
    <p:sldMasterId id="2147484320" r:id="rId29"/>
    <p:sldMasterId id="2147484332" r:id="rId30"/>
  </p:sldMasterIdLst>
  <p:handoutMasterIdLst>
    <p:handoutMasterId r:id="rId84"/>
  </p:handoutMasterIdLst>
  <p:sldIdLst>
    <p:sldId id="304" r:id="rId31"/>
    <p:sldId id="276" r:id="rId32"/>
    <p:sldId id="306" r:id="rId33"/>
    <p:sldId id="324" r:id="rId34"/>
    <p:sldId id="325" r:id="rId35"/>
    <p:sldId id="310" r:id="rId36"/>
    <p:sldId id="307" r:id="rId37"/>
    <p:sldId id="283" r:id="rId38"/>
    <p:sldId id="279" r:id="rId39"/>
    <p:sldId id="284" r:id="rId40"/>
    <p:sldId id="285" r:id="rId41"/>
    <p:sldId id="257" r:id="rId42"/>
    <p:sldId id="308" r:id="rId43"/>
    <p:sldId id="260" r:id="rId44"/>
    <p:sldId id="309" r:id="rId45"/>
    <p:sldId id="286" r:id="rId46"/>
    <p:sldId id="287" r:id="rId47"/>
    <p:sldId id="261" r:id="rId48"/>
    <p:sldId id="305" r:id="rId49"/>
    <p:sldId id="288" r:id="rId50"/>
    <p:sldId id="326" r:id="rId51"/>
    <p:sldId id="327" r:id="rId52"/>
    <p:sldId id="264" r:id="rId53"/>
    <p:sldId id="265" r:id="rId54"/>
    <p:sldId id="312" r:id="rId55"/>
    <p:sldId id="313" r:id="rId56"/>
    <p:sldId id="314" r:id="rId57"/>
    <p:sldId id="315" r:id="rId58"/>
    <p:sldId id="292" r:id="rId59"/>
    <p:sldId id="316" r:id="rId60"/>
    <p:sldId id="289" r:id="rId61"/>
    <p:sldId id="317" r:id="rId62"/>
    <p:sldId id="267" r:id="rId63"/>
    <p:sldId id="319" r:id="rId64"/>
    <p:sldId id="320" r:id="rId65"/>
    <p:sldId id="318" r:id="rId66"/>
    <p:sldId id="295" r:id="rId67"/>
    <p:sldId id="269" r:id="rId68"/>
    <p:sldId id="328" r:id="rId69"/>
    <p:sldId id="321" r:id="rId70"/>
    <p:sldId id="322" r:id="rId71"/>
    <p:sldId id="270" r:id="rId72"/>
    <p:sldId id="272" r:id="rId73"/>
    <p:sldId id="296" r:id="rId74"/>
    <p:sldId id="330" r:id="rId75"/>
    <p:sldId id="329" r:id="rId76"/>
    <p:sldId id="298" r:id="rId77"/>
    <p:sldId id="299" r:id="rId78"/>
    <p:sldId id="302" r:id="rId79"/>
    <p:sldId id="303" r:id="rId80"/>
    <p:sldId id="297" r:id="rId81"/>
    <p:sldId id="301" r:id="rId82"/>
    <p:sldId id="300" r:id="rId83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9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76" Type="http://schemas.openxmlformats.org/officeDocument/2006/relationships/slide" Target="slides/slide46.xml"/><Relationship Id="rId8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slide" Target="slides/slide36.xml"/><Relationship Id="rId74" Type="http://schemas.openxmlformats.org/officeDocument/2006/relationships/slide" Target="slides/slide44.xml"/><Relationship Id="rId79" Type="http://schemas.openxmlformats.org/officeDocument/2006/relationships/slide" Target="slides/slide49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1.xml"/><Relationship Id="rId82" Type="http://schemas.openxmlformats.org/officeDocument/2006/relationships/slide" Target="slides/slide52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77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80" Type="http://schemas.openxmlformats.org/officeDocument/2006/relationships/slide" Target="slides/slide50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slide" Target="slides/slide45.xml"/><Relationship Id="rId83" Type="http://schemas.openxmlformats.org/officeDocument/2006/relationships/slide" Target="slides/slide53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slide" Target="slides/slide43.xml"/><Relationship Id="rId78" Type="http://schemas.openxmlformats.org/officeDocument/2006/relationships/slide" Target="slides/slide48.xml"/><Relationship Id="rId81" Type="http://schemas.openxmlformats.org/officeDocument/2006/relationships/slide" Target="slides/slide51.xml"/><Relationship Id="rId8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3538F5E-BBB5-4F7B-8992-7DA954C666B1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435E5DE-2B47-4D0F-85F5-56BEBD1D0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45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0622-5D83-4348-8D06-58E9AFC31D5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0DB2-D276-40B0-890B-3E393CC3A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33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0622-5D83-4348-8D06-58E9AFC31D5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0DB2-D276-40B0-890B-3E393CC3A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142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01C093-8B08-4A68-BE83-71D475ABA08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271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7A3E64-AD16-4738-AA07-5DA5E90E942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753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FE897-4C42-48FE-BBA3-74CE3BC2FA2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530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FAAD52-468A-4ADE-9B92-4A84E2802F7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49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B7B5F6-4C0D-423B-A9EB-A4D4009D9345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540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3F6DD-F7A5-4CFD-B0B9-DA4D0F7E105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431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CE9651-1393-43E2-AAEB-5CB9447E455A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026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91C67C-4B2F-461B-A5B7-8FC9DDD6E51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488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BE2542-2BB2-4CD7-BD7F-8A7C3D679140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005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F2652-6A51-4D68-98F7-B9EE067F89C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10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0622-5D83-4348-8D06-58E9AFC31D5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0DB2-D276-40B0-890B-3E393CC3A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67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E51654-25DA-4910-B998-6C73636BA760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9632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569EFF-EFFA-44C3-89D7-201964D563C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7124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8278F0-5F6B-4AAC-861D-FD555E7021A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603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0DD4B-B7AA-4351-BC41-9B007580804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142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5E76E-D878-46E3-A32F-6544F018B72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131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C231F5-DF2D-46F3-8CC6-3BE8F9D743A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11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ECE6F0-DC37-4137-89BB-B7346C808A6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743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296E9-54F5-4A23-AA9B-B7F07BAB1A2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989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B0D26-0AD4-4717-8E56-2AB81FC928E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205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64C6FD-1F7C-4AA2-8A51-6A813172A7F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02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76BC-F6BB-4665-B287-A3281FA1993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201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88B08F-B90C-49C0-AC4F-AC3A6E4B27E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37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59937D-67E3-445E-882A-4298BB5E35E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170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01C093-8B08-4A68-BE83-71D475ABA08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187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7A3E64-AD16-4738-AA07-5DA5E90E942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102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FE897-4C42-48FE-BBA3-74CE3BC2FA2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293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FAAD52-468A-4ADE-9B92-4A84E2802F7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4896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B7B5F6-4C0D-423B-A9EB-A4D4009D9345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538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3F6DD-F7A5-4CFD-B0B9-DA4D0F7E105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9594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CE9651-1393-43E2-AAEB-5CB9447E455A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5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91C67C-4B2F-461B-A5B7-8FC9DDD6E51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21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6713-FC8F-4E64-959B-FF9EB39CEB4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165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BE2542-2BB2-4CD7-BD7F-8A7C3D679140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796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F2652-6A51-4D68-98F7-B9EE067F89C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2922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E51654-25DA-4910-B998-6C73636BA760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84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9C0BF-9AE2-4A91-8A92-A0A209C5E2F5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320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B8E-F97D-42B8-AF51-ADE4617E15C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484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FCEFC-748A-4538-93B4-FD557097761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8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8409-65CF-4A9F-9A91-9EFD7013386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873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5F461-BE63-4FD1-AB89-869F25F96A3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980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7CB-D325-4DC7-9EC2-9D8048BD739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151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0BC8-2E71-42BA-B966-4A4E4071439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5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96BCF-041B-4EC3-A336-72B019767DC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8755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50B4-3E14-4122-917E-1EB73AB8DA6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8293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BB4F-05BA-471D-839A-C8395D01192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032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B4AA1-A9AC-4A68-AFDF-ACC9A83D2AD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636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AC49-47A9-445F-BCF8-BC015AE811B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0654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286C21-D818-42D7-9630-23F92073F9A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5515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843D8E-5613-415A-A345-3A4E841EE49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6560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BFC487-E9C5-4D67-B022-AB09F5B68C3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887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FE6BE4-0C68-4308-BB56-A664A183BBB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138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830FC-9284-455D-8D48-E4BFD44FF53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6722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B7550-3369-4455-B8DB-F4CE6AE7891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277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515B-0226-4479-B7DC-3952B5DD39E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94541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8DC231-4C48-4BC5-B698-36249FAD970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6643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15BE1-099E-4512-B6F1-3A72576B733A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7845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AF835-C65F-4612-BC64-36F88D5EAFA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632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427D65-4CC1-4D28-AA49-A4F2F5974FF4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59052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7481D-5472-4827-98AB-61238BF27A54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566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9C0BF-9AE2-4A91-8A92-A0A209C5E2F5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4682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B8E-F97D-42B8-AF51-ADE4617E15C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0792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FCEFC-748A-4538-93B4-FD557097761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529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8409-65CF-4A9F-9A91-9EFD7013386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1281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5F461-BE63-4FD1-AB89-869F25F96A3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39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332D-8326-4CCB-9BE7-8ED60CDC600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60817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7CB-D325-4DC7-9EC2-9D8048BD739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4093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0BC8-2E71-42BA-B966-4A4E4071439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3590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50B4-3E14-4122-917E-1EB73AB8DA6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6315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BB4F-05BA-471D-839A-C8395D01192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88352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B4AA1-A9AC-4A68-AFDF-ACC9A83D2AD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2746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AC49-47A9-445F-BCF8-BC015AE811B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7255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7178F-DF8D-4E3C-8AAE-8466F733A80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834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A7D4-F120-479E-B62A-0E8FC62D1C4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818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59753-E14C-464F-B7B6-63900E23541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30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0921C-684D-44C8-8B78-88A667E81F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6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8291-E68D-4588-9525-68F81744F78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3523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86B0E-2CD0-4DE2-B0EC-CA42B68AC05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185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84454-7707-4E0D-9F0F-6ADEFDFACC3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884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FBF17-8D14-4873-B875-18B1B5BF31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92428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EB0C0-6AA3-4A26-AC33-B5708EDDE3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503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DAF82-9142-44C6-A90E-CCCEC6C53E9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9377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C65DF-8ECE-431E-9686-0F0A09CAA4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2573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66C99-3F46-4578-AC42-0AB05D5497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2062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7178F-DF8D-4E3C-8AAE-8466F733A80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6561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A7D4-F120-479E-B62A-0E8FC62D1C4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0105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59753-E14C-464F-B7B6-63900E23541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78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130B-6230-4C86-91F2-2248519FC08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4776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0921C-684D-44C8-8B78-88A667E81F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939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86B0E-2CD0-4DE2-B0EC-CA42B68AC05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342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84454-7707-4E0D-9F0F-6ADEFDFACC3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437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FBF17-8D14-4873-B875-18B1B5BF31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6577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EB0C0-6AA3-4A26-AC33-B5708EDDE3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836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DAF82-9142-44C6-A90E-CCCEC6C53E9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269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C65DF-8ECE-431E-9686-0F0A09CAA4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148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66C99-3F46-4578-AC42-0AB05D5497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1173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7178F-DF8D-4E3C-8AAE-8466F733A80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8229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A7D4-F120-479E-B62A-0E8FC62D1C4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53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92FF-3105-4515-9EDF-25CC6E87DAE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69743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59753-E14C-464F-B7B6-63900E23541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49491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0921C-684D-44C8-8B78-88A667E81F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9579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86B0E-2CD0-4DE2-B0EC-CA42B68AC05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3544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84454-7707-4E0D-9F0F-6ADEFDFACC3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3843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FBF17-8D14-4873-B875-18B1B5BF31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2151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EB0C0-6AA3-4A26-AC33-B5708EDDE3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9607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DAF82-9142-44C6-A90E-CCCEC6C53E9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3486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C65DF-8ECE-431E-9686-0F0A09CAA4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5407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66C99-3F46-4578-AC42-0AB05D5497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919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C2306-B1D6-4771-B832-9B737E94E0B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48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0622-5D83-4348-8D06-58E9AFC31D5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0DB2-D276-40B0-890B-3E393CC3A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12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BAAA-6D01-4640-81CE-BA59A23A094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0937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957D5-5123-43A8-BDFA-F3BF1E8EBA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0400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C06F9-D9DC-48A2-9728-5219233D177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9519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D5E7E-38A4-4438-B8EB-C554AEF6CA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4960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48A7-E09C-4EB3-9B36-EDDD9C3503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1460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CDA29-734F-4B69-B4B4-77DC0A22FF3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492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6F9AF-26CD-45CF-9715-3AB2EB4F4E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7749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752EF-FD2D-4648-A1BD-F46F6A7B780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3036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FFC1D-B14E-4D5D-89FA-49068E5EDA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9473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E8F26-2716-43C4-9A55-C31C8C380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6387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E9630-D9F7-4103-9969-866B63C92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39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C34B-3874-4F39-BA10-30B874F0EEF4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0759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C2306-B1D6-4771-B832-9B737E94E0B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6977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957D5-5123-43A8-BDFA-F3BF1E8EBA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8391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C06F9-D9DC-48A2-9728-5219233D177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4444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D5E7E-38A4-4438-B8EB-C554AEF6CA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8315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48A7-E09C-4EB3-9B36-EDDD9C3503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25717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CDA29-734F-4B69-B4B4-77DC0A22FF3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1530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6F9AF-26CD-45CF-9715-3AB2EB4F4E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2659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752EF-FD2D-4648-A1BD-F46F6A7B780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2216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FFC1D-B14E-4D5D-89FA-49068E5EDA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20057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E8F26-2716-43C4-9A55-C31C8C380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6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D3F06-B694-40F7-9382-ADF8AEA635B4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5754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E9630-D9F7-4103-9969-866B63C92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6484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C2306-B1D6-4771-B832-9B737E94E0B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7488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957D5-5123-43A8-BDFA-F3BF1E8EBA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577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C06F9-D9DC-48A2-9728-5219233D177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759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D5E7E-38A4-4438-B8EB-C554AEF6CA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1433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48A7-E09C-4EB3-9B36-EDDD9C3503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7064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CDA29-734F-4B69-B4B4-77DC0A22FF3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247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6F9AF-26CD-45CF-9715-3AB2EB4F4E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86024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752EF-FD2D-4648-A1BD-F46F6A7B780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03485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FFC1D-B14E-4D5D-89FA-49068E5EDA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30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1D131-2598-4ADF-8C4D-1350BC99493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7818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E8F26-2716-43C4-9A55-C31C8C380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5885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E9630-D9F7-4103-9969-866B63C92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993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C2306-B1D6-4771-B832-9B737E94E0B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3084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957D5-5123-43A8-BDFA-F3BF1E8EBA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5463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C06F9-D9DC-48A2-9728-5219233D177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8999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D5E7E-38A4-4438-B8EB-C554AEF6CA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8575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48A7-E09C-4EB3-9B36-EDDD9C3503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7600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CDA29-734F-4B69-B4B4-77DC0A22FF3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7735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6F9AF-26CD-45CF-9715-3AB2EB4F4E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8405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752EF-FD2D-4648-A1BD-F46F6A7B780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1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877D4-458A-4D26-AE41-4021C910C9C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783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FFC1D-B14E-4D5D-89FA-49068E5EDA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713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E8F26-2716-43C4-9A55-C31C8C380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6110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E9630-D9F7-4103-9969-866B63C92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6083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C2306-B1D6-4771-B832-9B737E94E0B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4647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957D5-5123-43A8-BDFA-F3BF1E8EBA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2868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C06F9-D9DC-48A2-9728-5219233D177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34899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D5E7E-38A4-4438-B8EB-C554AEF6CA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8248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48A7-E09C-4EB3-9B36-EDDD9C3503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1338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CDA29-734F-4B69-B4B4-77DC0A22FF3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2272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6F9AF-26CD-45CF-9715-3AB2EB4F4E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73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0C6D0-F29A-47BF-A02D-16E4C12ACEE1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6543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752EF-FD2D-4648-A1BD-F46F6A7B780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9247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FFC1D-B14E-4D5D-89FA-49068E5EDA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758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E8F26-2716-43C4-9A55-C31C8C380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4950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E9630-D9F7-4103-9969-866B63C92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93773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C2306-B1D6-4771-B832-9B737E94E0B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6079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957D5-5123-43A8-BDFA-F3BF1E8EBA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6726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C06F9-D9DC-48A2-9728-5219233D177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6941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D5E7E-38A4-4438-B8EB-C554AEF6CA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8402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48A7-E09C-4EB3-9B36-EDDD9C3503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3666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CDA29-734F-4B69-B4B4-77DC0A22FF3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37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8A5A07-C680-4E5A-A70D-3681DDC01C2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7996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6F9AF-26CD-45CF-9715-3AB2EB4F4E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9665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752EF-FD2D-4648-A1BD-F46F6A7B780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4985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FFC1D-B14E-4D5D-89FA-49068E5EDA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18876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E8F26-2716-43C4-9A55-C31C8C380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7294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E9630-D9F7-4103-9969-866B63C92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1513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C2306-B1D6-4771-B832-9B737E94E0B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1128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957D5-5123-43A8-BDFA-F3BF1E8EBA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76540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C06F9-D9DC-48A2-9728-5219233D177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8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D5E7E-38A4-4438-B8EB-C554AEF6CA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138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48A7-E09C-4EB3-9B36-EDDD9C3503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22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5E9A5A-CC6D-4020-833A-C30772C20D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7957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CDA29-734F-4B69-B4B4-77DC0A22FF3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6287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6F9AF-26CD-45CF-9715-3AB2EB4F4E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6166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752EF-FD2D-4648-A1BD-F46F6A7B780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603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FFC1D-B14E-4D5D-89FA-49068E5EDA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4825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E8F26-2716-43C4-9A55-C31C8C380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680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E9630-D9F7-4103-9969-866B63C92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9225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C2306-B1D6-4771-B832-9B737E94E0B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90085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957D5-5123-43A8-BDFA-F3BF1E8EBA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6848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C06F9-D9DC-48A2-9728-5219233D177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6207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D5E7E-38A4-4438-B8EB-C554AEF6CA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68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2430C-C283-4D3A-98C4-BA9A6FE3454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2839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48A7-E09C-4EB3-9B36-EDDD9C3503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4144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CDA29-734F-4B69-B4B4-77DC0A22FF3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9463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6F9AF-26CD-45CF-9715-3AB2EB4F4E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0304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752EF-FD2D-4648-A1BD-F46F6A7B780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937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FFC1D-B14E-4D5D-89FA-49068E5EDA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2195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E8F26-2716-43C4-9A55-C31C8C380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139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E9630-D9F7-4103-9969-866B63C92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4326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C2306-B1D6-4771-B832-9B737E94E0B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64983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957D5-5123-43A8-BDFA-F3BF1E8EBA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8347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C06F9-D9DC-48A2-9728-5219233D177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53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4FCA4-FC55-43B3-941D-FBFA9222A2E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95787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D5E7E-38A4-4438-B8EB-C554AEF6CA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8757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48A7-E09C-4EB3-9B36-EDDD9C3503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8238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CDA29-734F-4B69-B4B4-77DC0A22FF3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2930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6F9AF-26CD-45CF-9715-3AB2EB4F4E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7579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752EF-FD2D-4648-A1BD-F46F6A7B780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9383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FFC1D-B14E-4D5D-89FA-49068E5EDA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3384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E8F26-2716-43C4-9A55-C31C8C380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7760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E9630-D9F7-4103-9969-866B63C92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7714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C2306-B1D6-4771-B832-9B737E94E0B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275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957D5-5123-43A8-BDFA-F3BF1E8EBA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4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0622-5D83-4348-8D06-58E9AFC31D5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0DB2-D276-40B0-890B-3E393CC3A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55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DAC101-D054-4B2A-85D4-7935527796A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3580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C06F9-D9DC-48A2-9728-5219233D177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3184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D5E7E-38A4-4438-B8EB-C554AEF6CA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3177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48A7-E09C-4EB3-9B36-EDDD9C3503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9794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CDA29-734F-4B69-B4B4-77DC0A22FF3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4914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6F9AF-26CD-45CF-9715-3AB2EB4F4E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0466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752EF-FD2D-4648-A1BD-F46F6A7B780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3596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FFC1D-B14E-4D5D-89FA-49068E5EDA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0199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E8F26-2716-43C4-9A55-C31C8C380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5253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E9630-D9F7-4103-9969-866B63C92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3839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0CCD2-BAE1-4975-B6C7-67B260EA67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05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5A89B9-93EC-481A-976C-73E35764E041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0936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D67B0-2797-4C45-B7A9-AF430E806A8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8007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E1E49-7206-4329-B710-634422E789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3793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57BBF-CC06-4CE0-9716-6BF9FE03E96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9175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D3279-58B3-40DD-B102-DD67C765899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26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26A21-6518-489D-973C-93BB8C844B6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7460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38F6C-365C-46C6-B841-A1114D343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45302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89F55-E86F-4F34-A3C0-65975E3AB06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2046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DA921-44A5-44F3-8D4B-F6F798ACD81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54803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3C1D1-5AF3-42A6-B37C-85042E51823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3150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144E5-029E-4F2B-B70E-AE27738A654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1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A1CE7E-23D5-4745-A683-DA23F181145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2582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0CCD2-BAE1-4975-B6C7-67B260EA67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97876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D67B0-2797-4C45-B7A9-AF430E806A8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7005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E1E49-7206-4329-B710-634422E789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0805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57BBF-CC06-4CE0-9716-6BF9FE03E96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9907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D3279-58B3-40DD-B102-DD67C765899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9325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26A21-6518-489D-973C-93BB8C844B6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1134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38F6C-365C-46C6-B841-A1114D343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0917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89F55-E86F-4F34-A3C0-65975E3AB06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5110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DA921-44A5-44F3-8D4B-F6F798ACD81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4225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3C1D1-5AF3-42A6-B37C-85042E51823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63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F73A40-42FB-4C49-A130-CEB41F9B8EE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8261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144E5-029E-4F2B-B70E-AE27738A654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48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76BC-F6BB-4665-B287-A3281FA1993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03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6713-FC8F-4E64-959B-FF9EB39CEB4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140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96BCF-041B-4EC3-A336-72B019767DC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12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515B-0226-4479-B7DC-3952B5DD39E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634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332D-8326-4CCB-9BE7-8ED60CDC600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3495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8291-E68D-4588-9525-68F81744F78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0622-5D83-4348-8D06-58E9AFC31D5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0DB2-D276-40B0-890B-3E393CC3A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106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130B-6230-4C86-91F2-2248519FC08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785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92FF-3105-4515-9EDF-25CC6E87DAE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606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BAAA-6D01-4640-81CE-BA59A23A094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274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C34B-3874-4F39-BA10-30B874F0EEF4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87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D3F06-B694-40F7-9382-ADF8AEA635B4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220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76BC-F6BB-4665-B287-A3281FA1993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644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6713-FC8F-4E64-959B-FF9EB39CEB4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728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96BCF-041B-4EC3-A336-72B019767DC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8444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515B-0226-4479-B7DC-3952B5DD39E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573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332D-8326-4CCB-9BE7-8ED60CDC600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47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0622-5D83-4348-8D06-58E9AFC31D5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0DB2-D276-40B0-890B-3E393CC3A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708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8291-E68D-4588-9525-68F81744F78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913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130B-6230-4C86-91F2-2248519FC08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39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92FF-3105-4515-9EDF-25CC6E87DAE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889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BAAA-6D01-4640-81CE-BA59A23A094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191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C34B-3874-4F39-BA10-30B874F0EEF4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93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D3F06-B694-40F7-9382-ADF8AEA635B4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910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D235-B3D7-4017-AB2D-43088C509B84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84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0B24B3-431F-4EDF-8418-19DDC6B9F28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1005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B45E6-119E-4C57-B730-908550B44D2A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765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7DF284-5697-47F7-BBC3-5DA251825BD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21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0622-5D83-4348-8D06-58E9AFC31D5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0DB2-D276-40B0-890B-3E393CC3A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04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9C7425-793D-4514-B0F4-4F4602677B7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323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FB1B13-723E-456E-AB14-5F5871AA7A2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3289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5894E-BFF6-4D35-85DD-7BCC16118CA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842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EE4FE-FEC4-40E3-8935-7114CE8A12D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083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E7905A-8407-4EF5-BC95-19F178DFEEA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54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45F247-0C08-4F90-BD6D-8F4F19F0483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243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4C650-DF24-43A1-8005-D8768314479A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929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366F1-2D00-48F5-ABEA-BEE01B69BB55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228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6D9F-F875-40F1-B902-3EDE78859F92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214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CFFC-1E13-40DE-8298-B8496A646EF4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76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0622-5D83-4348-8D06-58E9AFC31D5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0DB2-D276-40B0-890B-3E393CC3A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23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9067-19EB-44D0-8E4C-F665C94A13C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72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4597-1C7D-4E78-8F51-E5D90868CC8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32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A330B-559F-4383-A082-39ECC382D474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157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0EC55-5C9D-4E93-BE9D-03DF88C8B23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1222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5A58-ACA2-4797-B6DC-155ECE5BB2D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999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00A1-FB10-428D-9A46-E9FC151BCF0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6672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97331-B22E-4E3F-B657-E33B6ACDF622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425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E55B-FADF-4206-8B06-3DDAD34CA03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7087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366F1-2D00-48F5-ABEA-BEE01B69BB55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46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6D9F-F875-40F1-B902-3EDE78859F92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07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0622-5D83-4348-8D06-58E9AFC31D5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0DB2-D276-40B0-890B-3E393CC3A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323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CFFC-1E13-40DE-8298-B8496A646EF4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290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9067-19EB-44D0-8E4C-F665C94A13C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899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4597-1C7D-4E78-8F51-E5D90868CC8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543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A330B-559F-4383-A082-39ECC382D474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1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0EC55-5C9D-4E93-BE9D-03DF88C8B23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285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5A58-ACA2-4797-B6DC-155ECE5BB2D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455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00A1-FB10-428D-9A46-E9FC151BCF0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735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97331-B22E-4E3F-B657-E33B6ACDF622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172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E55B-FADF-4206-8B06-3DDAD34CA03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096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569EFF-EFFA-44C3-89D7-201964D563C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82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0622-5D83-4348-8D06-58E9AFC31D5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0DB2-D276-40B0-890B-3E393CC3A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712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8278F0-5F6B-4AAC-861D-FD555E7021A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650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0DD4B-B7AA-4351-BC41-9B007580804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208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5E76E-D878-46E3-A32F-6544F018B72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750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C231F5-DF2D-46F3-8CC6-3BE8F9D743A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5462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ECE6F0-DC37-4137-89BB-B7346C808A6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362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296E9-54F5-4A23-AA9B-B7F07BAB1A2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209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B0D26-0AD4-4717-8E56-2AB81FC928E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263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64C6FD-1F7C-4AA2-8A51-6A813172A7F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710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88B08F-B90C-49C0-AC4F-AC3A6E4B27E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593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59937D-67E3-445E-882A-4298BB5E35E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8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B0622-5D83-4348-8D06-58E9AFC31D5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30DB2-D276-40B0-890B-3E393CC3A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9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DCDF15-0BA3-4E34-A99F-BED66969AC9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9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DCDF15-0BA3-4E34-A99F-BED66969AC9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4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DCDF15-0BA3-4E34-A99F-BED66969AC9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8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0711CC-0054-4745-BF02-C68B5FC5B6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8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0711CC-0054-4745-BF02-C68B5FC5B6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5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0711CC-0054-4745-BF02-C68B5FC5B6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5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5E9476-C4E2-4D31-B1F6-EC34AE3C7A9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5E9476-C4E2-4D31-B1F6-EC34AE3C7A9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1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5E9476-C4E2-4D31-B1F6-EC34AE3C7A9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9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1ABBF1-0190-4E75-B386-AA7B22A6DDA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1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83DD73-63C9-4524-B20A-FE339241E8E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5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1ABBF1-0190-4E75-B386-AA7B22A6DDA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4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1ABBF1-0190-4E75-B386-AA7B22A6DDA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59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1ABBF1-0190-4E75-B386-AA7B22A6DDA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2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1ABBF1-0190-4E75-B386-AA7B22A6DDA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6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1ABBF1-0190-4E75-B386-AA7B22A6DDA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1ABBF1-0190-4E75-B386-AA7B22A6DDA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1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1ABBF1-0190-4E75-B386-AA7B22A6DDA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29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1ABBF1-0190-4E75-B386-AA7B22A6DDA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7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1ABBF1-0190-4E75-B386-AA7B22A6DDA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0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F7FB20-6036-4FF6-8AAD-1B0ACE302DD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2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83DD73-63C9-4524-B20A-FE339241E8E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3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F7FB20-6036-4FF6-8AAD-1B0ACE302DD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22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83DD73-63C9-4524-B20A-FE339241E8E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8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83DD73-63C9-4524-B20A-FE339241E8E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8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92D466-94B3-4589-BF43-80AE6ED072C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2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92D466-94B3-4589-BF43-80AE6ED072C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5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92D466-94B3-4589-BF43-80AE6ED072C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0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DCDF15-0BA3-4E34-A99F-BED66969AC9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1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0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2.xml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3.jpeg"/><Relationship Id="rId4" Type="http://schemas.openxmlformats.org/officeDocument/2006/relationships/image" Target="../media/image1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33.jpeg"/><Relationship Id="rId4" Type="http://schemas.openxmlformats.org/officeDocument/2006/relationships/image" Target="../media/image1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he book of isaia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52" y="-1"/>
            <a:ext cx="9253977" cy="520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4617" y="5203064"/>
            <a:ext cx="44935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600" b="1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「審判列</a:t>
            </a:r>
            <a:r>
              <a:rPr lang="zh-TW" altLang="en-US" sz="5600" b="1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國</a:t>
            </a:r>
            <a:r>
              <a:rPr lang="zh-TW" altLang="en-US" sz="5600" b="1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」</a:t>
            </a:r>
            <a:endParaRPr lang="en-US" sz="5600" b="1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4313" y="4404575"/>
            <a:ext cx="5153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3/25/2018     </a:t>
            </a:r>
            <a:r>
              <a:rPr lang="zh-TW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第四課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2850" y="6150114"/>
            <a:ext cx="4155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十三至二十三章</a:t>
            </a:r>
            <a:r>
              <a:rPr lang="en-US" altLang="zh-TW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382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8123" y="1680083"/>
            <a:ext cx="77384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24:29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那 些 日 子 的 災 難 一 過 去 、 日 頭 就 變 黑 了 、 月 亮 也 不 放 光 、 眾 星 要 從 天 上 墜 落 、 天 勢 都 要 震 動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6257" y="869688"/>
            <a:ext cx="3631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馬太福音 </a:t>
            </a:r>
            <a:r>
              <a:rPr lang="zh-TW" altLang="en-US" sz="3200" b="1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 </a:t>
            </a:r>
            <a:r>
              <a:rPr lang="en-US" altLang="zh-TW" sz="3200" b="1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24 </a:t>
            </a:r>
            <a:r>
              <a:rPr lang="zh-TW" altLang="en-US" sz="3200" b="1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endParaRPr lang="en-US" sz="3200" b="1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657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0171" y="522089"/>
            <a:ext cx="32365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啟示錄 </a:t>
            </a:r>
            <a:r>
              <a:rPr lang="zh-TW" altLang="en-US" sz="3200" b="1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 </a:t>
            </a:r>
            <a:r>
              <a:rPr lang="en-US" altLang="zh-TW" sz="3200" b="1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 </a:t>
            </a:r>
            <a:r>
              <a:rPr lang="zh-TW" altLang="en-US" sz="3200" b="1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endParaRPr lang="en-US" sz="3200" b="1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4262" y="1462485"/>
            <a:ext cx="72433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6:12</a:t>
            </a:r>
            <a:r>
              <a:rPr lang="en-US" altLang="zh-TW" sz="3200" b="1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揭 開 第 六 印 的 時 候 、 我 又 看 見 地 大 震 動 ． 日 頭 變 黑 像 毛 布 、 滿 月 變 紅 像 血 ．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4262" y="3233880"/>
            <a:ext cx="72433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6:13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天 上 的 星 辰 墜 落 於 地 、 如 同 無 花 果 樹 被 大 風 搖 動 、 落 下 未 熟 的 果 子 一 樣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02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3" name="Picture 9" descr="Alexander_der_Grosse_Babyl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0"/>
            <a:ext cx="9144000" cy="51435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2" name="Rectangle 8" descr="Brown marble"/>
          <p:cNvSpPr>
            <a:spLocks noChangeArrowheads="1"/>
          </p:cNvSpPr>
          <p:nvPr/>
        </p:nvSpPr>
        <p:spPr bwMode="auto">
          <a:xfrm>
            <a:off x="0" y="0"/>
            <a:ext cx="9144000" cy="83185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000" dirty="0" smtClean="0">
                <a:solidFill>
                  <a:srgbClr val="FFFFFF"/>
                </a:solidFill>
                <a:ea typeface="SimHei" panose="02010609060101010101" pitchFamily="49" charset="-122"/>
              </a:rPr>
              <a:t>                                          巴比倫的榮耀</a:t>
            </a:r>
            <a:endParaRPr lang="zh-TW" altLang="en-US" sz="3000" dirty="0">
              <a:solidFill>
                <a:srgbClr val="FFFFFF"/>
              </a:solidFill>
              <a:ea typeface="SimHei" panose="02010609060101010101" pitchFamily="49" charset="-122"/>
            </a:endParaRPr>
          </a:p>
        </p:txBody>
      </p:sp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0" y="568325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</a:pPr>
            <a:r>
              <a:rPr lang="zh-TW" altLang="en-US" sz="2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尼布甲尼撒王時代，巴比倫城宏偉高大，有內外兩道城牆。外牆共長</a:t>
            </a:r>
            <a:r>
              <a:rPr lang="en-US" altLang="zh-TW" sz="2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96</a:t>
            </a:r>
            <a:r>
              <a:rPr lang="zh-TW" altLang="en-US" sz="2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公里，每邊</a:t>
            </a:r>
            <a:r>
              <a:rPr lang="en-US" altLang="zh-TW" sz="2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24</a:t>
            </a:r>
            <a:r>
              <a:rPr lang="zh-TW" altLang="en-US" sz="2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公里，高</a:t>
            </a:r>
            <a:r>
              <a:rPr lang="en-US" altLang="zh-TW" sz="2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90</a:t>
            </a:r>
            <a:r>
              <a:rPr lang="zh-TW" altLang="en-US" sz="2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公尺，厚</a:t>
            </a:r>
            <a:r>
              <a:rPr lang="en-US" altLang="zh-TW" sz="2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24</a:t>
            </a:r>
            <a:r>
              <a:rPr lang="zh-TW" altLang="en-US" sz="2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公尺，牆上足以讓兩輛四輪戰車並馳。</a:t>
            </a:r>
          </a:p>
        </p:txBody>
      </p:sp>
      <p:sp>
        <p:nvSpPr>
          <p:cNvPr id="82956" name="Line 12"/>
          <p:cNvSpPr>
            <a:spLocks noChangeShapeType="1"/>
          </p:cNvSpPr>
          <p:nvPr/>
        </p:nvSpPr>
        <p:spPr bwMode="auto">
          <a:xfrm>
            <a:off x="3540127" y="2589213"/>
            <a:ext cx="379413" cy="779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2955" name="Picture 11" descr="Ishtar_Gate_at_Berlin_Museum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3592513" cy="26939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89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Babylon,_19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31" y="953294"/>
            <a:ext cx="5875337" cy="42640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Rectangle 3" descr="Brown marble"/>
          <p:cNvSpPr>
            <a:spLocks noChangeArrowheads="1"/>
          </p:cNvSpPr>
          <p:nvPr/>
        </p:nvSpPr>
        <p:spPr bwMode="auto">
          <a:xfrm>
            <a:off x="0" y="0"/>
            <a:ext cx="9144000" cy="83185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3000" dirty="0" smtClean="0">
                <a:solidFill>
                  <a:srgbClr val="FFFFFF"/>
                </a:solidFill>
                <a:ea typeface="SimHei" panose="02010609060101010101" pitchFamily="49" charset="-122"/>
              </a:rPr>
              <a:t>巴比倫的沒落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76116" y="5168428"/>
            <a:ext cx="8878234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buFontTx/>
              <a:buNone/>
            </a:pPr>
            <a:r>
              <a:rPr lang="en-US" altLang="zh-TW" sz="2600" dirty="0" smtClean="0">
                <a:solidFill>
                  <a:srgbClr val="000000"/>
                </a:solidFill>
                <a:ea typeface="新細明體" panose="02020500000000000000" pitchFamily="18" charset="-120"/>
              </a:rPr>
              <a:t>323 BC</a:t>
            </a:r>
            <a:r>
              <a:rPr lang="zh-TW" altLang="en-US" sz="2600" dirty="0" smtClean="0">
                <a:solidFill>
                  <a:srgbClr val="000000"/>
                </a:solidFill>
                <a:ea typeface="SimHei" panose="02010609060101010101" pitchFamily="49" charset="-122"/>
              </a:rPr>
              <a:t>亞歷山大大帝死在尼布甲尼撒王的宮中，之後巴比倫陷入動盪，</a:t>
            </a:r>
            <a:r>
              <a:rPr lang="en-US" altLang="zh-TW" sz="2600" dirty="0" smtClean="0">
                <a:solidFill>
                  <a:srgbClr val="000000"/>
                </a:solidFill>
                <a:ea typeface="SimHei" panose="02010609060101010101" pitchFamily="49" charset="-122"/>
              </a:rPr>
              <a:t>275 BC</a:t>
            </a:r>
            <a:r>
              <a:rPr lang="zh-TW" altLang="en-US" sz="2600" dirty="0" smtClean="0">
                <a:solidFill>
                  <a:srgbClr val="000000"/>
                </a:solidFill>
                <a:ea typeface="SimHei" panose="02010609060101010101" pitchFamily="49" charset="-122"/>
              </a:rPr>
              <a:t>該城居民被遷至另一新都</a:t>
            </a:r>
            <a:r>
              <a:rPr lang="en-US" altLang="zh-TW" sz="2600" dirty="0" smtClean="0">
                <a:solidFill>
                  <a:srgbClr val="000000"/>
                </a:solidFill>
                <a:ea typeface="SimHei" panose="02010609060101010101" pitchFamily="49" charset="-122"/>
              </a:rPr>
              <a:t>Seleucia</a:t>
            </a:r>
            <a:r>
              <a:rPr lang="zh-TW" altLang="en-US" sz="2600" dirty="0" smtClean="0">
                <a:solidFill>
                  <a:srgbClr val="000000"/>
                </a:solidFill>
                <a:ea typeface="SimHei" panose="02010609060101010101" pitchFamily="49" charset="-122"/>
              </a:rPr>
              <a:t>。到了</a:t>
            </a:r>
            <a:r>
              <a:rPr lang="en-US" altLang="zh-TW" sz="2600" dirty="0" smtClean="0">
                <a:solidFill>
                  <a:srgbClr val="000000"/>
                </a:solidFill>
                <a:ea typeface="SimHei" panose="02010609060101010101" pitchFamily="49" charset="-122"/>
              </a:rPr>
              <a:t>141 BC</a:t>
            </a:r>
            <a:r>
              <a:rPr lang="zh-TW" altLang="en-US" sz="2600" dirty="0" smtClean="0">
                <a:solidFill>
                  <a:srgbClr val="000000"/>
                </a:solidFill>
                <a:ea typeface="SimHei" panose="02010609060101010101" pitchFamily="49" charset="-122"/>
              </a:rPr>
              <a:t>，巴比倫已完全成為廢墟。直到</a:t>
            </a:r>
            <a:r>
              <a:rPr lang="en-US" altLang="zh-TW" sz="2600" dirty="0" smtClean="0">
                <a:solidFill>
                  <a:srgbClr val="000000"/>
                </a:solidFill>
                <a:ea typeface="SimHei" panose="02010609060101010101" pitchFamily="49" charset="-122"/>
              </a:rPr>
              <a:t>19</a:t>
            </a:r>
            <a:r>
              <a:rPr lang="zh-TW" altLang="en-US" sz="2600" dirty="0" smtClean="0">
                <a:solidFill>
                  <a:srgbClr val="000000"/>
                </a:solidFill>
                <a:ea typeface="SimHei" panose="02010609060101010101" pitchFamily="49" charset="-122"/>
              </a:rPr>
              <a:t>世紀，才被考古學家挖掘出來。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7591238" y="4585544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400" dirty="0" smtClean="0">
                <a:solidFill>
                  <a:srgbClr val="00206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1932</a:t>
            </a:r>
            <a:r>
              <a:rPr lang="zh-TW" altLang="en-US" sz="2400" dirty="0" smtClean="0">
                <a:solidFill>
                  <a:srgbClr val="00206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208404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2" name="Picture 6" descr="babyl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375"/>
            <a:ext cx="9144000" cy="43894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9" name="Rectangle 3" descr="Brown marble"/>
          <p:cNvSpPr>
            <a:spLocks noChangeArrowheads="1"/>
          </p:cNvSpPr>
          <p:nvPr/>
        </p:nvSpPr>
        <p:spPr bwMode="auto">
          <a:xfrm>
            <a:off x="0" y="0"/>
            <a:ext cx="9144000" cy="83185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000" dirty="0">
                <a:solidFill>
                  <a:srgbClr val="FFFFFF"/>
                </a:solidFill>
                <a:ea typeface="SimHei" panose="02010609060101010101" pitchFamily="49" charset="-122"/>
              </a:rPr>
              <a:t>巴比倫的沒落</a:t>
            </a: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2263591" y="5168618"/>
            <a:ext cx="4529324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</a:pPr>
            <a:r>
              <a:rPr lang="zh-TW" altLang="en-US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伊拉克前總統沙達姆</a:t>
            </a:r>
            <a:r>
              <a:rPr lang="zh-TW" altLang="en-US" sz="2600" dirty="0">
                <a:solidFill>
                  <a:srgbClr val="000000"/>
                </a:solidFill>
                <a:ea typeface="新細明體" panose="02020500000000000000" pitchFamily="18" charset="-120"/>
              </a:rPr>
              <a:t>．</a:t>
            </a:r>
            <a:r>
              <a:rPr lang="zh-TW" altLang="en-US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侯賽因</a:t>
            </a:r>
            <a:r>
              <a:rPr lang="en-US" altLang="zh-TW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海珊</a:t>
            </a:r>
            <a:r>
              <a:rPr lang="en-US" altLang="zh-TW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  <a:r>
              <a:rPr lang="zh-TW" altLang="en-US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企圖重建巴比倫，後因</a:t>
            </a:r>
            <a:r>
              <a:rPr lang="en-US" altLang="zh-TW" sz="2600" dirty="0">
                <a:solidFill>
                  <a:srgbClr val="00000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2003</a:t>
            </a:r>
            <a:r>
              <a:rPr lang="zh-TW" altLang="en-US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年伊拉克戰爭爆發而停頓至今。</a:t>
            </a:r>
          </a:p>
        </p:txBody>
      </p:sp>
      <p:pic>
        <p:nvPicPr>
          <p:cNvPr id="86023" name="Picture 7" descr="$T2eC16FHJG8E9nyfmHWoBRUHlvNYNw~~60_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2" y="4568827"/>
            <a:ext cx="2189163" cy="21828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4" name="Picture 8" descr="saddam-husse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5" y="4930777"/>
            <a:ext cx="2236787" cy="1838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4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Iraq-Babylon-Ruins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31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3106" y="194717"/>
            <a:ext cx="44693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以西結書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 </a:t>
            </a:r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28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endParaRPr lang="en-US" sz="32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0829" y="779492"/>
            <a:ext cx="81509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28:13</a:t>
            </a:r>
            <a:r>
              <a:rPr lang="en-US" altLang="zh-TW" sz="3200" b="1" dirty="0"/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你 曾 在 伊 甸 　神 的 園 中 、 佩 戴 各 樣 寶 石 、 就 是 紅 寶 石 、 紅 璧 璽 、 金 鋼 石 、 水 蒼 玉 、 紅 瑪 瑙 、 碧 玉 、 藍 寶 石 、 綠 寶 石 、 紅 玉 、 和 黃 金 、 又 有 精 美 的 鼓 笛 在 你 那 裡 ． 都 是 在 你 受 造 之 日 預 備 齊 全 的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0829" y="3918891"/>
            <a:ext cx="84248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28:14</a:t>
            </a:r>
            <a:r>
              <a:rPr lang="en-US" altLang="zh-TW" sz="3200" b="1" dirty="0"/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你 是 那 受 膏 遮 掩 約 櫃 的 基 路 伯 ． 我 將 你 安 置 在 　 神 的 聖 山 上 ． 你 在 發 光 如 火 的 寶 石 中 間 往 來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6405" y="5625404"/>
            <a:ext cx="81509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28:15</a:t>
            </a:r>
            <a:r>
              <a:rPr lang="en-US" altLang="zh-TW" sz="3200" b="1" dirty="0"/>
              <a:t> 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你 從 受 造 之 日 所 行 的 都 完 全 ． 後 來 在 你 中 間 又 察 出 不 義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455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8348" y="303427"/>
            <a:ext cx="3988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路加福音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 </a:t>
            </a:r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10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endParaRPr lang="en-US" sz="32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971" y="1326463"/>
            <a:ext cx="72748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10:18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 穌 對 他 們 說 、 我 曾 看 見 撒 但 從 天 上 墜 落 、 像 閃 電 一 樣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751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228395" y="2007704"/>
            <a:ext cx="8915605" cy="442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80000"/>
              </a:spcAft>
            </a:pPr>
            <a:r>
              <a:rPr lang="zh-TW" altLang="en-US" sz="3200" dirty="0">
                <a:solidFill>
                  <a:srgbClr val="FF0000"/>
                </a:solidFill>
                <a:ea typeface="SimHei" panose="02010609060101010101" pitchFamily="49" charset="-122"/>
              </a:rPr>
              <a:t>明亮之星：</a:t>
            </a:r>
            <a:r>
              <a:rPr lang="zh-TW" altLang="en-US" sz="3200" dirty="0">
                <a:solidFill>
                  <a:srgbClr val="000000"/>
                </a:solidFill>
                <a:ea typeface="SimHei" panose="02010609060101010101" pitchFamily="49" charset="-122"/>
              </a:rPr>
              <a:t>本意為晨星</a:t>
            </a:r>
            <a:r>
              <a:rPr lang="en-US" altLang="zh-TW" sz="3200" dirty="0">
                <a:solidFill>
                  <a:srgbClr val="333399"/>
                </a:solidFill>
                <a:ea typeface="新細明體" panose="02020500000000000000" pitchFamily="18" charset="-120"/>
              </a:rPr>
              <a:t>(morning star)</a:t>
            </a:r>
            <a:r>
              <a:rPr lang="zh-TW" altLang="en-US" sz="3200" dirty="0">
                <a:solidFill>
                  <a:srgbClr val="000000"/>
                </a:solidFill>
                <a:ea typeface="SimHei" panose="02010609060101010101" pitchFamily="49" charset="-122"/>
              </a:rPr>
              <a:t>，用以形容巴比倫王，但聖經拉丁文譯本和英文欽定本都譯為路西弗</a:t>
            </a:r>
            <a:r>
              <a:rPr lang="en-US" altLang="zh-TW" sz="3200" dirty="0">
                <a:solidFill>
                  <a:srgbClr val="333399"/>
                </a:solidFill>
                <a:ea typeface="SimHei" panose="02010609060101010101" pitchFamily="49" charset="-122"/>
              </a:rPr>
              <a:t>(Lucifer)</a:t>
            </a:r>
            <a:r>
              <a:rPr lang="zh-TW" altLang="en-US" sz="3200" dirty="0">
                <a:solidFill>
                  <a:srgbClr val="000000"/>
                </a:solidFill>
                <a:ea typeface="SimHei" panose="02010609060101010101" pitchFamily="49" charset="-122"/>
              </a:rPr>
              <a:t>，遂使這字成為魔鬼的別名。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80000"/>
              </a:spcAft>
            </a:pPr>
            <a:r>
              <a:rPr lang="zh-TW" altLang="en-US" sz="32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除了本章之外，另一處提到魔鬼來歷的經文，是在以西結書</a:t>
            </a:r>
            <a:r>
              <a:rPr lang="en-US" altLang="zh-TW" sz="32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28</a:t>
            </a:r>
            <a:r>
              <a:rPr lang="zh-TW" altLang="en-US" sz="32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章論推羅王。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80000"/>
              </a:spcAft>
            </a:pPr>
            <a:r>
              <a:rPr lang="zh-TW" altLang="en-US" sz="3200" dirty="0">
                <a:solidFill>
                  <a:srgbClr val="000000"/>
                </a:solidFill>
                <a:ea typeface="SimHei" panose="02010609060101010101" pitchFamily="49" charset="-122"/>
              </a:rPr>
              <a:t>其實，真正的晨星乃是主基督。</a:t>
            </a:r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228394" y="397565"/>
            <a:ext cx="8736701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80000"/>
              </a:spcAft>
            </a:pPr>
            <a:r>
              <a:rPr lang="zh-TW" altLang="en-US" sz="3200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明亮之星</a:t>
            </a:r>
            <a:r>
              <a:rPr lang="zh-TW" altLang="en-US" sz="32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，早晨之子啊，你何竟從天墜落？你這攻敗列國的何竟被砍倒在地上？</a:t>
            </a:r>
            <a:r>
              <a:rPr lang="en-US" altLang="zh-TW" sz="3200" dirty="0">
                <a:solidFill>
                  <a:srgbClr val="80808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(</a:t>
            </a:r>
            <a:r>
              <a:rPr lang="zh-TW" altLang="en-US" sz="3200" dirty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賽</a:t>
            </a:r>
            <a:r>
              <a:rPr lang="en-US" altLang="zh-TW" sz="3200" dirty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14:12</a:t>
            </a:r>
            <a:r>
              <a:rPr lang="en-US" altLang="zh-TW" sz="3200" dirty="0">
                <a:solidFill>
                  <a:srgbClr val="80808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)</a:t>
            </a:r>
            <a:endParaRPr lang="zh-TW" altLang="en-US" sz="3200" dirty="0">
              <a:solidFill>
                <a:srgbClr val="808080"/>
              </a:solidFill>
              <a:latin typeface="SimHei" panose="02010609060101010101" pitchFamily="49" charset="-122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955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/>
      <p:bldP spid="983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67541" y="146932"/>
            <a:ext cx="8617433" cy="619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80000"/>
              </a:spcAft>
            </a:pPr>
            <a:r>
              <a:rPr lang="zh-TW" altLang="en-US" sz="32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我們並有先知更確的預言，如同燈照在暗處。你們在這預言上留意，直等到天發亮，</a:t>
            </a:r>
            <a:r>
              <a:rPr lang="zh-TW" altLang="en-US" sz="32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晨星</a:t>
            </a:r>
            <a:r>
              <a:rPr lang="zh-TW" altLang="en-US" sz="32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在你們心裏出現的時候，才是好的。</a:t>
            </a:r>
            <a:r>
              <a:rPr lang="en-US" altLang="zh-TW" sz="3200" dirty="0" smtClean="0">
                <a:solidFill>
                  <a:srgbClr val="808080"/>
                </a:solidFill>
                <a:latin typeface="SimHei" panose="02010609060101010101" pitchFamily="49" charset="-122"/>
              </a:rPr>
              <a:t>(</a:t>
            </a:r>
            <a:r>
              <a:rPr lang="zh-TW" altLang="en-US" sz="32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彼後</a:t>
            </a:r>
            <a:r>
              <a:rPr lang="en-US" altLang="zh-TW" sz="32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1:19</a:t>
            </a:r>
            <a:r>
              <a:rPr lang="en-US" altLang="zh-TW" sz="3200" dirty="0" smtClean="0">
                <a:solidFill>
                  <a:srgbClr val="808080"/>
                </a:solidFill>
                <a:latin typeface="SimHei" panose="02010609060101010101" pitchFamily="49" charset="-122"/>
              </a:rPr>
              <a:t>) </a:t>
            </a:r>
            <a:r>
              <a:rPr lang="en-US" altLang="zh-TW" sz="3200" dirty="0" smtClean="0">
                <a:solidFill>
                  <a:srgbClr val="0000FF"/>
                </a:solidFill>
                <a:latin typeface="SimHe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3200" dirty="0" smtClean="0">
                <a:solidFill>
                  <a:srgbClr val="0000FF"/>
                </a:solidFill>
                <a:latin typeface="SimHei" panose="02010609060101010101" pitchFamily="49" charset="-122"/>
                <a:ea typeface="SimHei" panose="02010609060101010101" pitchFamily="49" charset="-122"/>
                <a:sym typeface="Wingdings" panose="05000000000000000000" pitchFamily="2" charset="2"/>
              </a:rPr>
              <a:t>主同在的光輝</a:t>
            </a:r>
            <a:endParaRPr lang="zh-TW" altLang="en-US" sz="3200" dirty="0" smtClean="0">
              <a:solidFill>
                <a:srgbClr val="0000FF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80000"/>
              </a:spcAft>
            </a:pPr>
            <a:r>
              <a:rPr lang="zh-TW" altLang="en-US" sz="32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我又要把</a:t>
            </a:r>
            <a:r>
              <a:rPr lang="zh-TW" altLang="en-US" sz="32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晨星</a:t>
            </a:r>
            <a:r>
              <a:rPr lang="zh-TW" altLang="en-US" sz="32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賜給他。</a:t>
            </a:r>
            <a:r>
              <a:rPr lang="en-US" altLang="zh-TW" sz="3200" dirty="0" smtClean="0">
                <a:solidFill>
                  <a:srgbClr val="808080"/>
                </a:solidFill>
                <a:latin typeface="SimHei" panose="02010609060101010101" pitchFamily="49" charset="-122"/>
              </a:rPr>
              <a:t>(</a:t>
            </a:r>
            <a:r>
              <a:rPr lang="zh-TW" altLang="en-US" sz="32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啟</a:t>
            </a:r>
            <a:r>
              <a:rPr lang="en-US" altLang="zh-TW" sz="32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2:28</a:t>
            </a:r>
            <a:r>
              <a:rPr lang="en-US" altLang="zh-TW" sz="3200" dirty="0" smtClean="0">
                <a:solidFill>
                  <a:srgbClr val="808080"/>
                </a:solidFill>
                <a:latin typeface="SimHei" panose="02010609060101010101" pitchFamily="49" charset="-122"/>
              </a:rPr>
              <a:t>) </a:t>
            </a:r>
            <a:r>
              <a:rPr lang="en-US" altLang="zh-TW" sz="3200" dirty="0" smtClean="0">
                <a:solidFill>
                  <a:srgbClr val="0000FF"/>
                </a:solidFill>
                <a:latin typeface="SimHei" panose="02010609060101010101" pitchFamily="49" charset="-122"/>
                <a:ea typeface="SimHe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3200" dirty="0" smtClean="0">
                <a:solidFill>
                  <a:srgbClr val="0000FF"/>
                </a:solidFill>
                <a:latin typeface="SimHei" panose="02010609060101010101" pitchFamily="49" charset="-122"/>
                <a:ea typeface="SimHei" panose="02010609060101010101" pitchFamily="49" charset="-122"/>
                <a:sym typeface="Wingdings" panose="05000000000000000000" pitchFamily="2" charset="2"/>
              </a:rPr>
              <a:t>主同在的光輝</a:t>
            </a:r>
            <a:endParaRPr lang="zh-TW" altLang="en-US" sz="3200" dirty="0" smtClean="0">
              <a:solidFill>
                <a:srgbClr val="0000FF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80000"/>
              </a:spcAft>
            </a:pPr>
            <a:r>
              <a:rPr lang="zh-TW" altLang="en-US" sz="32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「我耶穌差遣我的使者為眾教會將這些事向你們證明。我是大衛的根，又是他的後裔。我是</a:t>
            </a:r>
            <a:r>
              <a:rPr lang="zh-TW" altLang="en-US" sz="32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明亮的晨星</a:t>
            </a:r>
            <a:r>
              <a:rPr lang="zh-TW" altLang="en-US" sz="32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。」</a:t>
            </a:r>
            <a:r>
              <a:rPr lang="en-US" altLang="zh-TW" sz="3200" dirty="0" smtClean="0">
                <a:solidFill>
                  <a:srgbClr val="808080"/>
                </a:solidFill>
                <a:latin typeface="SimHei" panose="02010609060101010101" pitchFamily="49" charset="-122"/>
              </a:rPr>
              <a:t>(</a:t>
            </a:r>
            <a:r>
              <a:rPr lang="zh-TW" altLang="en-US" sz="32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啟</a:t>
            </a:r>
            <a:r>
              <a:rPr lang="en-US" altLang="zh-TW" sz="32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22:16</a:t>
            </a:r>
            <a:r>
              <a:rPr lang="en-US" altLang="zh-TW" sz="3200" dirty="0" smtClean="0">
                <a:solidFill>
                  <a:srgbClr val="808080"/>
                </a:solidFill>
                <a:latin typeface="SimHei" panose="02010609060101010101" pitchFamily="49" charset="-122"/>
              </a:rPr>
              <a:t>)</a:t>
            </a:r>
            <a:r>
              <a:rPr lang="en-US" altLang="zh-TW" sz="32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en-US" altLang="zh-TW" sz="3200" dirty="0" smtClean="0">
                <a:solidFill>
                  <a:srgbClr val="0000FF"/>
                </a:solidFill>
                <a:latin typeface="SimHei" panose="02010609060101010101" pitchFamily="49" charset="-122"/>
                <a:ea typeface="SimHe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3200" dirty="0" smtClean="0">
                <a:solidFill>
                  <a:srgbClr val="0000FF"/>
                </a:solidFill>
                <a:latin typeface="SimHei" panose="02010609060101010101" pitchFamily="49" charset="-122"/>
                <a:ea typeface="SimHei" panose="02010609060101010101" pitchFamily="49" charset="-122"/>
                <a:sym typeface="Wingdings" panose="05000000000000000000" pitchFamily="2" charset="2"/>
              </a:rPr>
              <a:t>主自己</a:t>
            </a:r>
          </a:p>
        </p:txBody>
      </p:sp>
    </p:spTree>
    <p:extLst>
      <p:ext uri="{BB962C8B-B14F-4D97-AF65-F5344CB8AC3E}">
        <p14:creationId xmlns:p14="http://schemas.microsoft.com/office/powerpoint/2010/main" val="378458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42" y="666208"/>
            <a:ext cx="8332576" cy="1448888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Judah and surrounding nations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5" y="1447219"/>
            <a:ext cx="8965205" cy="54107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897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42619" y="204573"/>
            <a:ext cx="3631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使徒行傳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 </a:t>
            </a:r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12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endParaRPr lang="en-US" sz="32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7265" y="1173460"/>
            <a:ext cx="80791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12:21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希 律 在 所 定 的 日 子 、 穿 上 朝 服 、 坐 在 位 上 、 對 他 們 講 論 一 番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265" y="2536275"/>
            <a:ext cx="73135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12:22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百 姓 喊 著 說 、 這 是 　 神 的 聲 音 、 不 是 人 的 聲 音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265" y="3899090"/>
            <a:ext cx="76500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12:23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希 律 不 歸 榮 耀 給 　 神 、 所 以 主 的 使 者 立 刻 罰 他 ． 他 被 蟲 所 咬 、 氣 就 絕 了 ．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292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609" y="609355"/>
            <a:ext cx="4596782" cy="563928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593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952"/>
            <a:ext cx="9144000" cy="610209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219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Picture 3" descr="kings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4" r="30821" b="9531"/>
          <a:stretch>
            <a:fillRect/>
          </a:stretch>
        </p:blipFill>
        <p:spPr bwMode="auto">
          <a:xfrm>
            <a:off x="949327" y="722315"/>
            <a:ext cx="7935913" cy="177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38" name="Text Box 18"/>
          <p:cNvSpPr txBox="1">
            <a:spLocks noChangeArrowheads="1"/>
          </p:cNvSpPr>
          <p:nvPr/>
        </p:nvSpPr>
        <p:spPr bwMode="auto">
          <a:xfrm>
            <a:off x="236538" y="1981202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>
                <a:solidFill>
                  <a:srgbClr val="CC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猶大</a:t>
            </a:r>
          </a:p>
        </p:txBody>
      </p:sp>
      <p:sp>
        <p:nvSpPr>
          <p:cNvPr id="107539" name="Text Box 19"/>
          <p:cNvSpPr txBox="1">
            <a:spLocks noChangeArrowheads="1"/>
          </p:cNvSpPr>
          <p:nvPr/>
        </p:nvSpPr>
        <p:spPr bwMode="auto">
          <a:xfrm>
            <a:off x="236538" y="768352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>
                <a:solidFill>
                  <a:srgbClr val="CC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亞述</a:t>
            </a:r>
          </a:p>
        </p:txBody>
      </p:sp>
      <p:sp>
        <p:nvSpPr>
          <p:cNvPr id="107541" name="Text Box 21"/>
          <p:cNvSpPr txBox="1">
            <a:spLocks noChangeArrowheads="1"/>
          </p:cNvSpPr>
          <p:nvPr/>
        </p:nvSpPr>
        <p:spPr bwMode="auto">
          <a:xfrm>
            <a:off x="4764088" y="1992313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瑪拿西</a:t>
            </a:r>
          </a:p>
        </p:txBody>
      </p:sp>
      <p:sp>
        <p:nvSpPr>
          <p:cNvPr id="107543" name="Text Box 23"/>
          <p:cNvSpPr txBox="1">
            <a:spLocks noChangeArrowheads="1"/>
          </p:cNvSpPr>
          <p:nvPr/>
        </p:nvSpPr>
        <p:spPr bwMode="auto">
          <a:xfrm>
            <a:off x="7183438" y="1992313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約西亞</a:t>
            </a:r>
          </a:p>
        </p:txBody>
      </p:sp>
      <p:sp>
        <p:nvSpPr>
          <p:cNvPr id="107544" name="Text Box 24"/>
          <p:cNvSpPr txBox="1">
            <a:spLocks noChangeArrowheads="1"/>
          </p:cNvSpPr>
          <p:nvPr/>
        </p:nvSpPr>
        <p:spPr bwMode="auto">
          <a:xfrm>
            <a:off x="2913063" y="1992313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希西家</a:t>
            </a:r>
          </a:p>
        </p:txBody>
      </p:sp>
      <p:sp>
        <p:nvSpPr>
          <p:cNvPr id="107545" name="Text Box 25"/>
          <p:cNvSpPr txBox="1">
            <a:spLocks noChangeArrowheads="1"/>
          </p:cNvSpPr>
          <p:nvPr/>
        </p:nvSpPr>
        <p:spPr bwMode="auto">
          <a:xfrm>
            <a:off x="3468688" y="793750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西拿基立</a:t>
            </a:r>
          </a:p>
        </p:txBody>
      </p:sp>
      <p:sp>
        <p:nvSpPr>
          <p:cNvPr id="107546" name="Text Box 26"/>
          <p:cNvSpPr txBox="1">
            <a:spLocks noChangeArrowheads="1"/>
          </p:cNvSpPr>
          <p:nvPr/>
        </p:nvSpPr>
        <p:spPr bwMode="auto">
          <a:xfrm>
            <a:off x="5568950" y="793750"/>
            <a:ext cx="1200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ea typeface="SimHei" panose="02010609060101010101" pitchFamily="49" charset="-122"/>
              </a:rPr>
              <a:t>亞述班尼帕</a:t>
            </a:r>
          </a:p>
        </p:txBody>
      </p:sp>
      <p:sp>
        <p:nvSpPr>
          <p:cNvPr id="107547" name="Text Box 27"/>
          <p:cNvSpPr txBox="1">
            <a:spLocks noChangeArrowheads="1"/>
          </p:cNvSpPr>
          <p:nvPr/>
        </p:nvSpPr>
        <p:spPr bwMode="auto">
          <a:xfrm>
            <a:off x="4427538" y="1068388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ea typeface="SimHei" panose="02010609060101010101" pitchFamily="49" charset="-122"/>
              </a:rPr>
              <a:t>以撒哈頓</a:t>
            </a:r>
          </a:p>
        </p:txBody>
      </p:sp>
      <p:sp>
        <p:nvSpPr>
          <p:cNvPr id="107548" name="Text Box 28"/>
          <p:cNvSpPr txBox="1">
            <a:spLocks noChangeArrowheads="1"/>
          </p:cNvSpPr>
          <p:nvPr/>
        </p:nvSpPr>
        <p:spPr bwMode="auto">
          <a:xfrm>
            <a:off x="2509838" y="79375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ea typeface="SimHei" panose="02010609060101010101" pitchFamily="49" charset="-122"/>
              </a:rPr>
              <a:t>撒珥根</a:t>
            </a:r>
          </a:p>
        </p:txBody>
      </p:sp>
      <p:sp>
        <p:nvSpPr>
          <p:cNvPr id="107551" name="Text Box 31"/>
          <p:cNvSpPr txBox="1">
            <a:spLocks noChangeArrowheads="1"/>
          </p:cNvSpPr>
          <p:nvPr/>
        </p:nvSpPr>
        <p:spPr bwMode="auto">
          <a:xfrm>
            <a:off x="1979613" y="2079625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亞哈斯</a:t>
            </a:r>
          </a:p>
        </p:txBody>
      </p:sp>
      <p:sp>
        <p:nvSpPr>
          <p:cNvPr id="107554" name="Rectangle 34"/>
          <p:cNvSpPr>
            <a:spLocks noChangeArrowheads="1"/>
          </p:cNvSpPr>
          <p:nvPr/>
        </p:nvSpPr>
        <p:spPr bwMode="auto">
          <a:xfrm>
            <a:off x="1906590" y="255588"/>
            <a:ext cx="574675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56" name="Rectangle 36"/>
          <p:cNvSpPr>
            <a:spLocks noChangeArrowheads="1"/>
          </p:cNvSpPr>
          <p:nvPr/>
        </p:nvSpPr>
        <p:spPr bwMode="auto">
          <a:xfrm>
            <a:off x="995365" y="525465"/>
            <a:ext cx="2625725" cy="149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57" name="Rectangle 37"/>
          <p:cNvSpPr>
            <a:spLocks noChangeArrowheads="1"/>
          </p:cNvSpPr>
          <p:nvPr/>
        </p:nvSpPr>
        <p:spPr bwMode="auto">
          <a:xfrm>
            <a:off x="3619502" y="525465"/>
            <a:ext cx="2625725" cy="149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58" name="Rectangle 38"/>
          <p:cNvSpPr>
            <a:spLocks noChangeArrowheads="1"/>
          </p:cNvSpPr>
          <p:nvPr/>
        </p:nvSpPr>
        <p:spPr bwMode="auto">
          <a:xfrm>
            <a:off x="6245227" y="525465"/>
            <a:ext cx="2625725" cy="149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61" name="Rectangle 41"/>
          <p:cNvSpPr>
            <a:spLocks noChangeArrowheads="1"/>
          </p:cNvSpPr>
          <p:nvPr/>
        </p:nvSpPr>
        <p:spPr bwMode="auto">
          <a:xfrm>
            <a:off x="858838" y="415925"/>
            <a:ext cx="8166100" cy="17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701675" y="1952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750</a:t>
            </a:r>
          </a:p>
        </p:txBody>
      </p:sp>
      <p:sp>
        <p:nvSpPr>
          <p:cNvPr id="107533" name="Text Box 13"/>
          <p:cNvSpPr txBox="1">
            <a:spLocks noChangeArrowheads="1"/>
          </p:cNvSpPr>
          <p:nvPr/>
        </p:nvSpPr>
        <p:spPr bwMode="auto">
          <a:xfrm>
            <a:off x="3336925" y="1952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700</a:t>
            </a:r>
          </a:p>
        </p:txBody>
      </p:sp>
      <p:sp>
        <p:nvSpPr>
          <p:cNvPr id="107534" name="Text Box 14"/>
          <p:cNvSpPr txBox="1">
            <a:spLocks noChangeArrowheads="1"/>
          </p:cNvSpPr>
          <p:nvPr/>
        </p:nvSpPr>
        <p:spPr bwMode="auto">
          <a:xfrm>
            <a:off x="5962650" y="1952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650</a:t>
            </a:r>
          </a:p>
        </p:txBody>
      </p:sp>
      <p:sp>
        <p:nvSpPr>
          <p:cNvPr id="107535" name="Text Box 15"/>
          <p:cNvSpPr txBox="1">
            <a:spLocks noChangeArrowheads="1"/>
          </p:cNvSpPr>
          <p:nvPr/>
        </p:nvSpPr>
        <p:spPr bwMode="auto">
          <a:xfrm>
            <a:off x="8596313" y="1952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600</a:t>
            </a:r>
          </a:p>
        </p:txBody>
      </p:sp>
      <p:sp>
        <p:nvSpPr>
          <p:cNvPr id="107563" name="Rectangle 43"/>
          <p:cNvSpPr>
            <a:spLocks noChangeArrowheads="1"/>
          </p:cNvSpPr>
          <p:nvPr/>
        </p:nvSpPr>
        <p:spPr bwMode="auto">
          <a:xfrm>
            <a:off x="839790" y="1198565"/>
            <a:ext cx="1704975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64" name="Text Box 44"/>
          <p:cNvSpPr txBox="1">
            <a:spLocks noChangeArrowheads="1"/>
          </p:cNvSpPr>
          <p:nvPr/>
        </p:nvSpPr>
        <p:spPr bwMode="auto">
          <a:xfrm>
            <a:off x="1425575" y="2098675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400">
                <a:solidFill>
                  <a:srgbClr val="000000"/>
                </a:solidFill>
                <a:ea typeface="SimHei" panose="02010609060101010101" pitchFamily="49" charset="-122"/>
              </a:rPr>
              <a:t>約坦</a:t>
            </a:r>
          </a:p>
        </p:txBody>
      </p:sp>
      <p:sp>
        <p:nvSpPr>
          <p:cNvPr id="107567" name="Rectangle 47"/>
          <p:cNvSpPr>
            <a:spLocks noChangeArrowheads="1"/>
          </p:cNvSpPr>
          <p:nvPr/>
        </p:nvSpPr>
        <p:spPr bwMode="auto">
          <a:xfrm>
            <a:off x="619125" y="3521075"/>
            <a:ext cx="7913688" cy="266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04813" indent="-404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1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烏西雅年間，非利士受猶大管轄，幾達半個世紀。</a:t>
            </a:r>
            <a:r>
              <a:rPr lang="en-US" altLang="zh-TW" sz="2600" dirty="0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600" dirty="0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代下</a:t>
            </a:r>
            <a:r>
              <a:rPr lang="en-US" altLang="zh-TW" sz="2600" dirty="0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</a:t>
            </a:r>
            <a:r>
              <a:rPr lang="en-US" altLang="zh-TW" sz="2600" dirty="0">
                <a:solidFill>
                  <a:srgbClr val="996633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6</a:t>
            </a:r>
            <a:r>
              <a:rPr lang="en-US" altLang="zh-TW" sz="2600" dirty="0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:</a:t>
            </a:r>
            <a:r>
              <a:rPr lang="en-US" altLang="zh-TW" sz="2600" dirty="0">
                <a:solidFill>
                  <a:srgbClr val="996633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6-7</a:t>
            </a:r>
            <a:r>
              <a:rPr lang="en-US" altLang="zh-TW" sz="2600" dirty="0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  <a:endParaRPr lang="zh-TW" altLang="en-US" sz="2600" dirty="0">
              <a:solidFill>
                <a:srgbClr val="996633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亞哈斯執政時，非利士重新獨立，並且反守為攻。</a:t>
            </a:r>
            <a:r>
              <a:rPr lang="en-US" altLang="zh-TW" sz="2600" dirty="0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600" dirty="0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代下</a:t>
            </a:r>
            <a:r>
              <a:rPr lang="en-US" altLang="zh-TW" sz="2600" dirty="0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28:18)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當亞述帝國崛起，非利士與其他國家一樣飽受荼毒。</a:t>
            </a:r>
          </a:p>
        </p:txBody>
      </p:sp>
      <p:sp>
        <p:nvSpPr>
          <p:cNvPr id="107568" name="Rectangle 48" descr="Green marble"/>
          <p:cNvSpPr>
            <a:spLocks noChangeArrowheads="1"/>
          </p:cNvSpPr>
          <p:nvPr/>
        </p:nvSpPr>
        <p:spPr bwMode="auto">
          <a:xfrm>
            <a:off x="693740" y="2968627"/>
            <a:ext cx="2097087" cy="46037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600" dirty="0">
                <a:solidFill>
                  <a:srgbClr val="FFFFFF"/>
                </a:solidFill>
                <a:ea typeface="SimHei" panose="02010609060101010101" pitchFamily="49" charset="-122"/>
              </a:rPr>
              <a:t>非利士的命運</a:t>
            </a:r>
          </a:p>
        </p:txBody>
      </p:sp>
      <p:sp>
        <p:nvSpPr>
          <p:cNvPr id="107569" name="Text Box 49"/>
          <p:cNvSpPr txBox="1">
            <a:spLocks noChangeArrowheads="1"/>
          </p:cNvSpPr>
          <p:nvPr/>
        </p:nvSpPr>
        <p:spPr bwMode="auto">
          <a:xfrm>
            <a:off x="841375" y="2397125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烏西雅</a:t>
            </a:r>
          </a:p>
        </p:txBody>
      </p:sp>
      <p:sp>
        <p:nvSpPr>
          <p:cNvPr id="107570" name="Text Box 50"/>
          <p:cNvSpPr txBox="1">
            <a:spLocks noChangeArrowheads="1"/>
          </p:cNvSpPr>
          <p:nvPr/>
        </p:nvSpPr>
        <p:spPr bwMode="auto">
          <a:xfrm>
            <a:off x="1014413" y="1068388"/>
            <a:ext cx="1403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ea typeface="SimHei" panose="02010609060101010101" pitchFamily="49" charset="-122"/>
              </a:rPr>
              <a:t>提革拉毘列色</a:t>
            </a:r>
          </a:p>
        </p:txBody>
      </p:sp>
      <p:sp>
        <p:nvSpPr>
          <p:cNvPr id="107571" name="Oval 51"/>
          <p:cNvSpPr>
            <a:spLocks noChangeArrowheads="1"/>
          </p:cNvSpPr>
          <p:nvPr/>
        </p:nvSpPr>
        <p:spPr bwMode="auto">
          <a:xfrm>
            <a:off x="827090" y="2389188"/>
            <a:ext cx="808037" cy="3810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72" name="Oval 52"/>
          <p:cNvSpPr>
            <a:spLocks noChangeArrowheads="1"/>
          </p:cNvSpPr>
          <p:nvPr/>
        </p:nvSpPr>
        <p:spPr bwMode="auto">
          <a:xfrm>
            <a:off x="1966915" y="2070100"/>
            <a:ext cx="808037" cy="3810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73" name="Oval 53"/>
          <p:cNvSpPr>
            <a:spLocks noChangeArrowheads="1"/>
          </p:cNvSpPr>
          <p:nvPr/>
        </p:nvSpPr>
        <p:spPr bwMode="auto">
          <a:xfrm>
            <a:off x="989013" y="1068388"/>
            <a:ext cx="1428750" cy="3810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24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kings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4" r="30821" b="9531"/>
          <a:stretch>
            <a:fillRect/>
          </a:stretch>
        </p:blipFill>
        <p:spPr bwMode="auto">
          <a:xfrm>
            <a:off x="949327" y="722315"/>
            <a:ext cx="7935913" cy="177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236538" y="1981202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>
                <a:solidFill>
                  <a:srgbClr val="CC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猶大</a:t>
            </a:r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236538" y="768352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>
                <a:solidFill>
                  <a:srgbClr val="CC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亞述</a:t>
            </a: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4764088" y="1992313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瑪拿西</a:t>
            </a: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7183438" y="1992313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約西亞</a:t>
            </a: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2913063" y="1992313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希西家</a:t>
            </a: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3468688" y="793750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西拿基立</a:t>
            </a:r>
          </a:p>
        </p:txBody>
      </p:sp>
      <p:sp>
        <p:nvSpPr>
          <p:cNvPr id="111625" name="Text Box 9"/>
          <p:cNvSpPr txBox="1">
            <a:spLocks noChangeArrowheads="1"/>
          </p:cNvSpPr>
          <p:nvPr/>
        </p:nvSpPr>
        <p:spPr bwMode="auto">
          <a:xfrm>
            <a:off x="5568950" y="793750"/>
            <a:ext cx="1200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ea typeface="SimHei" panose="02010609060101010101" pitchFamily="49" charset="-122"/>
              </a:rPr>
              <a:t>亞述班尼帕</a:t>
            </a:r>
          </a:p>
        </p:txBody>
      </p:sp>
      <p:sp>
        <p:nvSpPr>
          <p:cNvPr id="111626" name="Text Box 10"/>
          <p:cNvSpPr txBox="1">
            <a:spLocks noChangeArrowheads="1"/>
          </p:cNvSpPr>
          <p:nvPr/>
        </p:nvSpPr>
        <p:spPr bwMode="auto">
          <a:xfrm>
            <a:off x="4427538" y="1068388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ea typeface="SimHei" panose="02010609060101010101" pitchFamily="49" charset="-122"/>
              </a:rPr>
              <a:t>以撒哈頓</a:t>
            </a: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2509838" y="79375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ea typeface="SimHei" panose="02010609060101010101" pitchFamily="49" charset="-122"/>
              </a:rPr>
              <a:t>撒珥根</a:t>
            </a:r>
          </a:p>
        </p:txBody>
      </p:sp>
      <p:sp>
        <p:nvSpPr>
          <p:cNvPr id="111628" name="Text Box 12"/>
          <p:cNvSpPr txBox="1">
            <a:spLocks noChangeArrowheads="1"/>
          </p:cNvSpPr>
          <p:nvPr/>
        </p:nvSpPr>
        <p:spPr bwMode="auto">
          <a:xfrm>
            <a:off x="1979613" y="2079625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亞哈斯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1906590" y="255588"/>
            <a:ext cx="574675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995365" y="525465"/>
            <a:ext cx="2625725" cy="149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1631" name="Rectangle 15"/>
          <p:cNvSpPr>
            <a:spLocks noChangeArrowheads="1"/>
          </p:cNvSpPr>
          <p:nvPr/>
        </p:nvSpPr>
        <p:spPr bwMode="auto">
          <a:xfrm>
            <a:off x="3619502" y="525465"/>
            <a:ext cx="2625725" cy="149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6245227" y="525465"/>
            <a:ext cx="2625725" cy="149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1633" name="Rectangle 17"/>
          <p:cNvSpPr>
            <a:spLocks noChangeArrowheads="1"/>
          </p:cNvSpPr>
          <p:nvPr/>
        </p:nvSpPr>
        <p:spPr bwMode="auto">
          <a:xfrm>
            <a:off x="858838" y="415925"/>
            <a:ext cx="8166100" cy="17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1634" name="Text Box 18"/>
          <p:cNvSpPr txBox="1">
            <a:spLocks noChangeArrowheads="1"/>
          </p:cNvSpPr>
          <p:nvPr/>
        </p:nvSpPr>
        <p:spPr bwMode="auto">
          <a:xfrm>
            <a:off x="701675" y="1952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750</a:t>
            </a:r>
          </a:p>
        </p:txBody>
      </p:sp>
      <p:sp>
        <p:nvSpPr>
          <p:cNvPr id="111635" name="Text Box 19"/>
          <p:cNvSpPr txBox="1">
            <a:spLocks noChangeArrowheads="1"/>
          </p:cNvSpPr>
          <p:nvPr/>
        </p:nvSpPr>
        <p:spPr bwMode="auto">
          <a:xfrm>
            <a:off x="3336925" y="1952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700</a:t>
            </a:r>
          </a:p>
        </p:txBody>
      </p:sp>
      <p:sp>
        <p:nvSpPr>
          <p:cNvPr id="111636" name="Text Box 20"/>
          <p:cNvSpPr txBox="1">
            <a:spLocks noChangeArrowheads="1"/>
          </p:cNvSpPr>
          <p:nvPr/>
        </p:nvSpPr>
        <p:spPr bwMode="auto">
          <a:xfrm>
            <a:off x="5962650" y="1952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650</a:t>
            </a:r>
          </a:p>
        </p:txBody>
      </p:sp>
      <p:sp>
        <p:nvSpPr>
          <p:cNvPr id="111637" name="Text Box 21"/>
          <p:cNvSpPr txBox="1">
            <a:spLocks noChangeArrowheads="1"/>
          </p:cNvSpPr>
          <p:nvPr/>
        </p:nvSpPr>
        <p:spPr bwMode="auto">
          <a:xfrm>
            <a:off x="8596313" y="1952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600</a:t>
            </a: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839790" y="1198565"/>
            <a:ext cx="1704975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1640" name="Text Box 24"/>
          <p:cNvSpPr txBox="1">
            <a:spLocks noChangeArrowheads="1"/>
          </p:cNvSpPr>
          <p:nvPr/>
        </p:nvSpPr>
        <p:spPr bwMode="auto">
          <a:xfrm>
            <a:off x="1425575" y="2098675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400">
                <a:solidFill>
                  <a:srgbClr val="000000"/>
                </a:solidFill>
                <a:ea typeface="SimHei" panose="02010609060101010101" pitchFamily="49" charset="-122"/>
              </a:rPr>
              <a:t>約坦</a:t>
            </a:r>
          </a:p>
        </p:txBody>
      </p:sp>
      <p:sp>
        <p:nvSpPr>
          <p:cNvPr id="111643" name="Rectangle 27"/>
          <p:cNvSpPr>
            <a:spLocks noChangeArrowheads="1"/>
          </p:cNvSpPr>
          <p:nvPr/>
        </p:nvSpPr>
        <p:spPr bwMode="auto">
          <a:xfrm>
            <a:off x="619125" y="3521075"/>
            <a:ext cx="7913688" cy="206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04813" indent="-404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1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非利士最後與猶大國一樣，被巴比倫王尼布甲尼撒所放逐。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到波斯時代，非利士人已經被同化，融入整個帝國的人口。 </a:t>
            </a:r>
          </a:p>
        </p:txBody>
      </p:sp>
      <p:sp>
        <p:nvSpPr>
          <p:cNvPr id="111644" name="Rectangle 28" descr="Green marble"/>
          <p:cNvSpPr>
            <a:spLocks noChangeArrowheads="1"/>
          </p:cNvSpPr>
          <p:nvPr/>
        </p:nvSpPr>
        <p:spPr bwMode="auto">
          <a:xfrm>
            <a:off x="693740" y="2968627"/>
            <a:ext cx="2097087" cy="46037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600" dirty="0">
                <a:solidFill>
                  <a:srgbClr val="FFFFFF"/>
                </a:solidFill>
                <a:ea typeface="SimHei" panose="02010609060101010101" pitchFamily="49" charset="-122"/>
              </a:rPr>
              <a:t>非利士的命運</a:t>
            </a:r>
          </a:p>
        </p:txBody>
      </p:sp>
      <p:sp>
        <p:nvSpPr>
          <p:cNvPr id="111645" name="Text Box 29"/>
          <p:cNvSpPr txBox="1">
            <a:spLocks noChangeArrowheads="1"/>
          </p:cNvSpPr>
          <p:nvPr/>
        </p:nvSpPr>
        <p:spPr bwMode="auto">
          <a:xfrm>
            <a:off x="841375" y="2397125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烏西雅</a:t>
            </a:r>
          </a:p>
        </p:txBody>
      </p:sp>
      <p:sp>
        <p:nvSpPr>
          <p:cNvPr id="111646" name="Text Box 30"/>
          <p:cNvSpPr txBox="1">
            <a:spLocks noChangeArrowheads="1"/>
          </p:cNvSpPr>
          <p:nvPr/>
        </p:nvSpPr>
        <p:spPr bwMode="auto">
          <a:xfrm>
            <a:off x="1014413" y="1068388"/>
            <a:ext cx="1403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ea typeface="SimHei" panose="02010609060101010101" pitchFamily="49" charset="-122"/>
              </a:rPr>
              <a:t>提革拉毘列色</a:t>
            </a:r>
          </a:p>
        </p:txBody>
      </p:sp>
    </p:spTree>
    <p:extLst>
      <p:ext uri="{BB962C8B-B14F-4D97-AF65-F5344CB8AC3E}">
        <p14:creationId xmlns:p14="http://schemas.microsoft.com/office/powerpoint/2010/main" val="354589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74" name="Line 18"/>
          <p:cNvSpPr>
            <a:spLocks noChangeShapeType="1"/>
          </p:cNvSpPr>
          <p:nvPr/>
        </p:nvSpPr>
        <p:spPr bwMode="auto">
          <a:xfrm>
            <a:off x="5267325" y="1892300"/>
            <a:ext cx="0" cy="351155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75" name="Text Box 19" descr="Parchment"/>
          <p:cNvSpPr txBox="1">
            <a:spLocks noChangeArrowheads="1"/>
          </p:cNvSpPr>
          <p:nvPr/>
        </p:nvSpPr>
        <p:spPr bwMode="auto">
          <a:xfrm>
            <a:off x="4900613" y="3429000"/>
            <a:ext cx="869950" cy="3667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3300"/>
                </a:solidFill>
              </a:rPr>
              <a:t>100km</a:t>
            </a:r>
          </a:p>
        </p:txBody>
      </p:sp>
      <p:pic>
        <p:nvPicPr>
          <p:cNvPr id="10244" name="Picture 2" descr="mo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4588" cy="685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Freeform 3"/>
          <p:cNvSpPr>
            <a:spLocks/>
          </p:cNvSpPr>
          <p:nvPr/>
        </p:nvSpPr>
        <p:spPr bwMode="auto">
          <a:xfrm>
            <a:off x="3090863" y="2176463"/>
            <a:ext cx="723900" cy="2792412"/>
          </a:xfrm>
          <a:custGeom>
            <a:avLst/>
            <a:gdLst>
              <a:gd name="T0" fmla="*/ 495300 w 456"/>
              <a:gd name="T1" fmla="*/ 0 h 1759"/>
              <a:gd name="T2" fmla="*/ 392113 w 456"/>
              <a:gd name="T3" fmla="*/ 98425 h 1759"/>
              <a:gd name="T4" fmla="*/ 322263 w 456"/>
              <a:gd name="T5" fmla="*/ 169862 h 1759"/>
              <a:gd name="T6" fmla="*/ 288925 w 456"/>
              <a:gd name="T7" fmla="*/ 315912 h 1759"/>
              <a:gd name="T8" fmla="*/ 257175 w 456"/>
              <a:gd name="T9" fmla="*/ 398462 h 1759"/>
              <a:gd name="T10" fmla="*/ 201613 w 456"/>
              <a:gd name="T11" fmla="*/ 523875 h 1759"/>
              <a:gd name="T12" fmla="*/ 147638 w 456"/>
              <a:gd name="T13" fmla="*/ 620712 h 1759"/>
              <a:gd name="T14" fmla="*/ 147638 w 456"/>
              <a:gd name="T15" fmla="*/ 741362 h 1759"/>
              <a:gd name="T16" fmla="*/ 147638 w 456"/>
              <a:gd name="T17" fmla="*/ 811212 h 1759"/>
              <a:gd name="T18" fmla="*/ 120650 w 456"/>
              <a:gd name="T19" fmla="*/ 909637 h 1759"/>
              <a:gd name="T20" fmla="*/ 104775 w 456"/>
              <a:gd name="T21" fmla="*/ 1127125 h 1759"/>
              <a:gd name="T22" fmla="*/ 109538 w 456"/>
              <a:gd name="T23" fmla="*/ 1203325 h 1759"/>
              <a:gd name="T24" fmla="*/ 76200 w 456"/>
              <a:gd name="T25" fmla="*/ 1339850 h 1759"/>
              <a:gd name="T26" fmla="*/ 76200 w 456"/>
              <a:gd name="T27" fmla="*/ 1382712 h 1759"/>
              <a:gd name="T28" fmla="*/ 71438 w 456"/>
              <a:gd name="T29" fmla="*/ 1568450 h 1759"/>
              <a:gd name="T30" fmla="*/ 98425 w 456"/>
              <a:gd name="T31" fmla="*/ 1633537 h 1759"/>
              <a:gd name="T32" fmla="*/ 98425 w 456"/>
              <a:gd name="T33" fmla="*/ 1743075 h 1759"/>
              <a:gd name="T34" fmla="*/ 66675 w 456"/>
              <a:gd name="T35" fmla="*/ 1938337 h 1759"/>
              <a:gd name="T36" fmla="*/ 11113 w 456"/>
              <a:gd name="T37" fmla="*/ 2106612 h 1759"/>
              <a:gd name="T38" fmla="*/ 0 w 456"/>
              <a:gd name="T39" fmla="*/ 2352675 h 1759"/>
              <a:gd name="T40" fmla="*/ 76200 w 456"/>
              <a:gd name="T41" fmla="*/ 2476500 h 1759"/>
              <a:gd name="T42" fmla="*/ 125413 w 456"/>
              <a:gd name="T43" fmla="*/ 2608262 h 1759"/>
              <a:gd name="T44" fmla="*/ 114300 w 456"/>
              <a:gd name="T45" fmla="*/ 2765425 h 1759"/>
              <a:gd name="T46" fmla="*/ 234950 w 456"/>
              <a:gd name="T47" fmla="*/ 2792412 h 1759"/>
              <a:gd name="T48" fmla="*/ 315913 w 456"/>
              <a:gd name="T49" fmla="*/ 2733675 h 1759"/>
              <a:gd name="T50" fmla="*/ 474663 w 456"/>
              <a:gd name="T51" fmla="*/ 2657475 h 1759"/>
              <a:gd name="T52" fmla="*/ 501650 w 456"/>
              <a:gd name="T53" fmla="*/ 2543175 h 1759"/>
              <a:gd name="T54" fmla="*/ 495300 w 456"/>
              <a:gd name="T55" fmla="*/ 2417762 h 1759"/>
              <a:gd name="T56" fmla="*/ 528638 w 456"/>
              <a:gd name="T57" fmla="*/ 2270125 h 1759"/>
              <a:gd name="T58" fmla="*/ 457200 w 456"/>
              <a:gd name="T59" fmla="*/ 2182812 h 1759"/>
              <a:gd name="T60" fmla="*/ 360363 w 456"/>
              <a:gd name="T61" fmla="*/ 2162175 h 1759"/>
              <a:gd name="T62" fmla="*/ 273050 w 456"/>
              <a:gd name="T63" fmla="*/ 2079625 h 1759"/>
              <a:gd name="T64" fmla="*/ 223838 w 456"/>
              <a:gd name="T65" fmla="*/ 2009775 h 1759"/>
              <a:gd name="T66" fmla="*/ 250825 w 456"/>
              <a:gd name="T67" fmla="*/ 1889125 h 1759"/>
              <a:gd name="T68" fmla="*/ 338138 w 456"/>
              <a:gd name="T69" fmla="*/ 1808162 h 1759"/>
              <a:gd name="T70" fmla="*/ 371475 w 456"/>
              <a:gd name="T71" fmla="*/ 1720850 h 1759"/>
              <a:gd name="T72" fmla="*/ 436563 w 456"/>
              <a:gd name="T73" fmla="*/ 1633537 h 1759"/>
              <a:gd name="T74" fmla="*/ 457200 w 456"/>
              <a:gd name="T75" fmla="*/ 1676400 h 1759"/>
              <a:gd name="T76" fmla="*/ 436563 w 456"/>
              <a:gd name="T77" fmla="*/ 1785937 h 1759"/>
              <a:gd name="T78" fmla="*/ 436563 w 456"/>
              <a:gd name="T79" fmla="*/ 1878012 h 1759"/>
              <a:gd name="T80" fmla="*/ 479425 w 456"/>
              <a:gd name="T81" fmla="*/ 1884362 h 1759"/>
              <a:gd name="T82" fmla="*/ 512763 w 456"/>
              <a:gd name="T83" fmla="*/ 1785937 h 1759"/>
              <a:gd name="T84" fmla="*/ 571500 w 456"/>
              <a:gd name="T85" fmla="*/ 1736725 h 1759"/>
              <a:gd name="T86" fmla="*/ 566738 w 456"/>
              <a:gd name="T87" fmla="*/ 1628775 h 1759"/>
              <a:gd name="T88" fmla="*/ 593725 w 456"/>
              <a:gd name="T89" fmla="*/ 1470025 h 1759"/>
              <a:gd name="T90" fmla="*/ 638175 w 456"/>
              <a:gd name="T91" fmla="*/ 1366837 h 1759"/>
              <a:gd name="T92" fmla="*/ 654050 w 456"/>
              <a:gd name="T93" fmla="*/ 1171575 h 1759"/>
              <a:gd name="T94" fmla="*/ 620713 w 456"/>
              <a:gd name="T95" fmla="*/ 1028700 h 1759"/>
              <a:gd name="T96" fmla="*/ 615950 w 456"/>
              <a:gd name="T97" fmla="*/ 871537 h 1759"/>
              <a:gd name="T98" fmla="*/ 647700 w 456"/>
              <a:gd name="T99" fmla="*/ 685800 h 1759"/>
              <a:gd name="T100" fmla="*/ 669925 w 456"/>
              <a:gd name="T101" fmla="*/ 479425 h 1759"/>
              <a:gd name="T102" fmla="*/ 692150 w 456"/>
              <a:gd name="T103" fmla="*/ 322262 h 1759"/>
              <a:gd name="T104" fmla="*/ 723900 w 456"/>
              <a:gd name="T105" fmla="*/ 163512 h 1759"/>
              <a:gd name="T106" fmla="*/ 696913 w 456"/>
              <a:gd name="T107" fmla="*/ 55562 h 1759"/>
              <a:gd name="T108" fmla="*/ 495300 w 456"/>
              <a:gd name="T109" fmla="*/ 0 h 175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56" h="1759">
                <a:moveTo>
                  <a:pt x="312" y="0"/>
                </a:moveTo>
                <a:lnTo>
                  <a:pt x="247" y="62"/>
                </a:lnTo>
                <a:lnTo>
                  <a:pt x="203" y="107"/>
                </a:lnTo>
                <a:lnTo>
                  <a:pt x="182" y="199"/>
                </a:lnTo>
                <a:lnTo>
                  <a:pt x="162" y="251"/>
                </a:lnTo>
                <a:lnTo>
                  <a:pt x="127" y="330"/>
                </a:lnTo>
                <a:lnTo>
                  <a:pt x="93" y="391"/>
                </a:lnTo>
                <a:lnTo>
                  <a:pt x="93" y="467"/>
                </a:lnTo>
                <a:lnTo>
                  <a:pt x="93" y="511"/>
                </a:lnTo>
                <a:lnTo>
                  <a:pt x="76" y="573"/>
                </a:lnTo>
                <a:lnTo>
                  <a:pt x="66" y="710"/>
                </a:lnTo>
                <a:lnTo>
                  <a:pt x="69" y="758"/>
                </a:lnTo>
                <a:lnTo>
                  <a:pt x="48" y="844"/>
                </a:lnTo>
                <a:lnTo>
                  <a:pt x="48" y="871"/>
                </a:lnTo>
                <a:lnTo>
                  <a:pt x="45" y="988"/>
                </a:lnTo>
                <a:lnTo>
                  <a:pt x="62" y="1029"/>
                </a:lnTo>
                <a:lnTo>
                  <a:pt x="62" y="1098"/>
                </a:lnTo>
                <a:lnTo>
                  <a:pt x="42" y="1221"/>
                </a:lnTo>
                <a:lnTo>
                  <a:pt x="7" y="1327"/>
                </a:lnTo>
                <a:lnTo>
                  <a:pt x="0" y="1482"/>
                </a:lnTo>
                <a:lnTo>
                  <a:pt x="48" y="1560"/>
                </a:lnTo>
                <a:lnTo>
                  <a:pt x="79" y="1643"/>
                </a:lnTo>
                <a:lnTo>
                  <a:pt x="72" y="1742"/>
                </a:lnTo>
                <a:lnTo>
                  <a:pt x="148" y="1759"/>
                </a:lnTo>
                <a:lnTo>
                  <a:pt x="199" y="1722"/>
                </a:lnTo>
                <a:lnTo>
                  <a:pt x="299" y="1674"/>
                </a:lnTo>
                <a:lnTo>
                  <a:pt x="316" y="1602"/>
                </a:lnTo>
                <a:lnTo>
                  <a:pt x="312" y="1523"/>
                </a:lnTo>
                <a:lnTo>
                  <a:pt x="333" y="1430"/>
                </a:lnTo>
                <a:lnTo>
                  <a:pt x="288" y="1375"/>
                </a:lnTo>
                <a:lnTo>
                  <a:pt x="227" y="1362"/>
                </a:lnTo>
                <a:lnTo>
                  <a:pt x="172" y="1310"/>
                </a:lnTo>
                <a:lnTo>
                  <a:pt x="141" y="1266"/>
                </a:lnTo>
                <a:lnTo>
                  <a:pt x="158" y="1190"/>
                </a:lnTo>
                <a:lnTo>
                  <a:pt x="213" y="1139"/>
                </a:lnTo>
                <a:lnTo>
                  <a:pt x="234" y="1084"/>
                </a:lnTo>
                <a:lnTo>
                  <a:pt x="275" y="1029"/>
                </a:lnTo>
                <a:lnTo>
                  <a:pt x="288" y="1056"/>
                </a:lnTo>
                <a:lnTo>
                  <a:pt x="275" y="1125"/>
                </a:lnTo>
                <a:lnTo>
                  <a:pt x="275" y="1183"/>
                </a:lnTo>
                <a:lnTo>
                  <a:pt x="302" y="1187"/>
                </a:lnTo>
                <a:lnTo>
                  <a:pt x="323" y="1125"/>
                </a:lnTo>
                <a:lnTo>
                  <a:pt x="360" y="1094"/>
                </a:lnTo>
                <a:lnTo>
                  <a:pt x="357" y="1026"/>
                </a:lnTo>
                <a:lnTo>
                  <a:pt x="374" y="926"/>
                </a:lnTo>
                <a:lnTo>
                  <a:pt x="402" y="861"/>
                </a:lnTo>
                <a:lnTo>
                  <a:pt x="412" y="738"/>
                </a:lnTo>
                <a:lnTo>
                  <a:pt x="391" y="648"/>
                </a:lnTo>
                <a:lnTo>
                  <a:pt x="388" y="549"/>
                </a:lnTo>
                <a:lnTo>
                  <a:pt x="408" y="432"/>
                </a:lnTo>
                <a:lnTo>
                  <a:pt x="422" y="302"/>
                </a:lnTo>
                <a:lnTo>
                  <a:pt x="436" y="203"/>
                </a:lnTo>
                <a:lnTo>
                  <a:pt x="456" y="103"/>
                </a:lnTo>
                <a:lnTo>
                  <a:pt x="439" y="35"/>
                </a:lnTo>
                <a:lnTo>
                  <a:pt x="312" y="0"/>
                </a:lnTo>
                <a:close/>
              </a:path>
            </a:pathLst>
          </a:custGeom>
          <a:solidFill>
            <a:srgbClr val="336699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60" name="Freeform 4"/>
          <p:cNvSpPr>
            <a:spLocks/>
          </p:cNvSpPr>
          <p:nvPr/>
        </p:nvSpPr>
        <p:spPr bwMode="auto">
          <a:xfrm>
            <a:off x="3316288" y="1820863"/>
            <a:ext cx="1644650" cy="3805237"/>
          </a:xfrm>
          <a:custGeom>
            <a:avLst/>
            <a:gdLst>
              <a:gd name="T0" fmla="*/ 401638 w 1036"/>
              <a:gd name="T1" fmla="*/ 392112 h 2397"/>
              <a:gd name="T2" fmla="*/ 615950 w 1036"/>
              <a:gd name="T3" fmla="*/ 206375 h 2397"/>
              <a:gd name="T4" fmla="*/ 738188 w 1036"/>
              <a:gd name="T5" fmla="*/ 152400 h 2397"/>
              <a:gd name="T6" fmla="*/ 919163 w 1036"/>
              <a:gd name="T7" fmla="*/ 120650 h 2397"/>
              <a:gd name="T8" fmla="*/ 942975 w 1036"/>
              <a:gd name="T9" fmla="*/ 134937 h 2397"/>
              <a:gd name="T10" fmla="*/ 1087438 w 1036"/>
              <a:gd name="T11" fmla="*/ 106362 h 2397"/>
              <a:gd name="T12" fmla="*/ 1273175 w 1036"/>
              <a:gd name="T13" fmla="*/ 93662 h 2397"/>
              <a:gd name="T14" fmla="*/ 1423988 w 1036"/>
              <a:gd name="T15" fmla="*/ 71437 h 2397"/>
              <a:gd name="T16" fmla="*/ 1514475 w 1036"/>
              <a:gd name="T17" fmla="*/ 38100 h 2397"/>
              <a:gd name="T18" fmla="*/ 1644650 w 1036"/>
              <a:gd name="T19" fmla="*/ 0 h 2397"/>
              <a:gd name="T20" fmla="*/ 1644650 w 1036"/>
              <a:gd name="T21" fmla="*/ 3805237 h 2397"/>
              <a:gd name="T22" fmla="*/ 1446213 w 1036"/>
              <a:gd name="T23" fmla="*/ 3759200 h 2397"/>
              <a:gd name="T24" fmla="*/ 1352550 w 1036"/>
              <a:gd name="T25" fmla="*/ 3624262 h 2397"/>
              <a:gd name="T26" fmla="*/ 1189038 w 1036"/>
              <a:gd name="T27" fmla="*/ 3554412 h 2397"/>
              <a:gd name="T28" fmla="*/ 1049338 w 1036"/>
              <a:gd name="T29" fmla="*/ 3513137 h 2397"/>
              <a:gd name="T30" fmla="*/ 714375 w 1036"/>
              <a:gd name="T31" fmla="*/ 3390900 h 2397"/>
              <a:gd name="T32" fmla="*/ 463550 w 1036"/>
              <a:gd name="T33" fmla="*/ 3360737 h 2397"/>
              <a:gd name="T34" fmla="*/ 227013 w 1036"/>
              <a:gd name="T35" fmla="*/ 3292475 h 2397"/>
              <a:gd name="T36" fmla="*/ 63500 w 1036"/>
              <a:gd name="T37" fmla="*/ 3109912 h 2397"/>
              <a:gd name="T38" fmla="*/ 257175 w 1036"/>
              <a:gd name="T39" fmla="*/ 3001962 h 2397"/>
              <a:gd name="T40" fmla="*/ 273050 w 1036"/>
              <a:gd name="T41" fmla="*/ 2857500 h 2397"/>
              <a:gd name="T42" fmla="*/ 268288 w 1036"/>
              <a:gd name="T43" fmla="*/ 2771775 h 2397"/>
              <a:gd name="T44" fmla="*/ 304800 w 1036"/>
              <a:gd name="T45" fmla="*/ 2625725 h 2397"/>
              <a:gd name="T46" fmla="*/ 233363 w 1036"/>
              <a:gd name="T47" fmla="*/ 2535237 h 2397"/>
              <a:gd name="T48" fmla="*/ 141288 w 1036"/>
              <a:gd name="T49" fmla="*/ 2514600 h 2397"/>
              <a:gd name="T50" fmla="*/ 55563 w 1036"/>
              <a:gd name="T51" fmla="*/ 2454275 h 2397"/>
              <a:gd name="T52" fmla="*/ 0 w 1036"/>
              <a:gd name="T53" fmla="*/ 2368550 h 2397"/>
              <a:gd name="T54" fmla="*/ 20638 w 1036"/>
              <a:gd name="T55" fmla="*/ 2247900 h 2397"/>
              <a:gd name="T56" fmla="*/ 104775 w 1036"/>
              <a:gd name="T57" fmla="*/ 2171700 h 2397"/>
              <a:gd name="T58" fmla="*/ 142875 w 1036"/>
              <a:gd name="T59" fmla="*/ 2073275 h 2397"/>
              <a:gd name="T60" fmla="*/ 206375 w 1036"/>
              <a:gd name="T61" fmla="*/ 1989137 h 2397"/>
              <a:gd name="T62" fmla="*/ 234950 w 1036"/>
              <a:gd name="T63" fmla="*/ 2043112 h 2397"/>
              <a:gd name="T64" fmla="*/ 204788 w 1036"/>
              <a:gd name="T65" fmla="*/ 2195512 h 2397"/>
              <a:gd name="T66" fmla="*/ 207963 w 1036"/>
              <a:gd name="T67" fmla="*/ 2235200 h 2397"/>
              <a:gd name="T68" fmla="*/ 254000 w 1036"/>
              <a:gd name="T69" fmla="*/ 2247900 h 2397"/>
              <a:gd name="T70" fmla="*/ 280988 w 1036"/>
              <a:gd name="T71" fmla="*/ 2149475 h 2397"/>
              <a:gd name="T72" fmla="*/ 347663 w 1036"/>
              <a:gd name="T73" fmla="*/ 2095500 h 2397"/>
              <a:gd name="T74" fmla="*/ 338138 w 1036"/>
              <a:gd name="T75" fmla="*/ 1962150 h 2397"/>
              <a:gd name="T76" fmla="*/ 360363 w 1036"/>
              <a:gd name="T77" fmla="*/ 1825625 h 2397"/>
              <a:gd name="T78" fmla="*/ 409575 w 1036"/>
              <a:gd name="T79" fmla="*/ 1724025 h 2397"/>
              <a:gd name="T80" fmla="*/ 425450 w 1036"/>
              <a:gd name="T81" fmla="*/ 1601787 h 2397"/>
              <a:gd name="T82" fmla="*/ 425450 w 1036"/>
              <a:gd name="T83" fmla="*/ 1525587 h 2397"/>
              <a:gd name="T84" fmla="*/ 396875 w 1036"/>
              <a:gd name="T85" fmla="*/ 1381125 h 2397"/>
              <a:gd name="T86" fmla="*/ 395288 w 1036"/>
              <a:gd name="T87" fmla="*/ 1325562 h 2397"/>
              <a:gd name="T88" fmla="*/ 395288 w 1036"/>
              <a:gd name="T89" fmla="*/ 1230312 h 2397"/>
              <a:gd name="T90" fmla="*/ 417513 w 1036"/>
              <a:gd name="T91" fmla="*/ 1044575 h 2397"/>
              <a:gd name="T92" fmla="*/ 455613 w 1036"/>
              <a:gd name="T93" fmla="*/ 709612 h 2397"/>
              <a:gd name="T94" fmla="*/ 495300 w 1036"/>
              <a:gd name="T95" fmla="*/ 515937 h 2397"/>
              <a:gd name="T96" fmla="*/ 463550 w 1036"/>
              <a:gd name="T97" fmla="*/ 404812 h 2397"/>
              <a:gd name="T98" fmla="*/ 401638 w 1036"/>
              <a:gd name="T99" fmla="*/ 392112 h 239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036" h="2397">
                <a:moveTo>
                  <a:pt x="253" y="247"/>
                </a:moveTo>
                <a:lnTo>
                  <a:pt x="388" y="130"/>
                </a:lnTo>
                <a:lnTo>
                  <a:pt x="465" y="96"/>
                </a:lnTo>
                <a:lnTo>
                  <a:pt x="579" y="76"/>
                </a:lnTo>
                <a:lnTo>
                  <a:pt x="594" y="85"/>
                </a:lnTo>
                <a:lnTo>
                  <a:pt x="685" y="67"/>
                </a:lnTo>
                <a:lnTo>
                  <a:pt x="802" y="59"/>
                </a:lnTo>
                <a:lnTo>
                  <a:pt x="897" y="45"/>
                </a:lnTo>
                <a:lnTo>
                  <a:pt x="954" y="24"/>
                </a:lnTo>
                <a:lnTo>
                  <a:pt x="1036" y="0"/>
                </a:lnTo>
                <a:lnTo>
                  <a:pt x="1036" y="2397"/>
                </a:lnTo>
                <a:lnTo>
                  <a:pt x="911" y="2368"/>
                </a:lnTo>
                <a:lnTo>
                  <a:pt x="852" y="2283"/>
                </a:lnTo>
                <a:lnTo>
                  <a:pt x="749" y="2239"/>
                </a:lnTo>
                <a:lnTo>
                  <a:pt x="661" y="2213"/>
                </a:lnTo>
                <a:lnTo>
                  <a:pt x="450" y="2136"/>
                </a:lnTo>
                <a:lnTo>
                  <a:pt x="292" y="2117"/>
                </a:lnTo>
                <a:lnTo>
                  <a:pt x="143" y="2074"/>
                </a:lnTo>
                <a:lnTo>
                  <a:pt x="40" y="1959"/>
                </a:lnTo>
                <a:lnTo>
                  <a:pt x="162" y="1891"/>
                </a:lnTo>
                <a:lnTo>
                  <a:pt x="172" y="1800"/>
                </a:lnTo>
                <a:lnTo>
                  <a:pt x="169" y="1746"/>
                </a:lnTo>
                <a:lnTo>
                  <a:pt x="192" y="1654"/>
                </a:lnTo>
                <a:lnTo>
                  <a:pt x="147" y="1597"/>
                </a:lnTo>
                <a:lnTo>
                  <a:pt x="89" y="1584"/>
                </a:lnTo>
                <a:lnTo>
                  <a:pt x="35" y="1546"/>
                </a:lnTo>
                <a:lnTo>
                  <a:pt x="0" y="1492"/>
                </a:lnTo>
                <a:lnTo>
                  <a:pt x="13" y="1416"/>
                </a:lnTo>
                <a:lnTo>
                  <a:pt x="66" y="1368"/>
                </a:lnTo>
                <a:lnTo>
                  <a:pt x="90" y="1306"/>
                </a:lnTo>
                <a:lnTo>
                  <a:pt x="130" y="1253"/>
                </a:lnTo>
                <a:lnTo>
                  <a:pt x="148" y="1287"/>
                </a:lnTo>
                <a:lnTo>
                  <a:pt x="129" y="1383"/>
                </a:lnTo>
                <a:lnTo>
                  <a:pt x="131" y="1408"/>
                </a:lnTo>
                <a:lnTo>
                  <a:pt x="160" y="1416"/>
                </a:lnTo>
                <a:lnTo>
                  <a:pt x="177" y="1354"/>
                </a:lnTo>
                <a:lnTo>
                  <a:pt x="219" y="1320"/>
                </a:lnTo>
                <a:lnTo>
                  <a:pt x="213" y="1236"/>
                </a:lnTo>
                <a:lnTo>
                  <a:pt x="227" y="1150"/>
                </a:lnTo>
                <a:lnTo>
                  <a:pt x="258" y="1086"/>
                </a:lnTo>
                <a:lnTo>
                  <a:pt x="268" y="1009"/>
                </a:lnTo>
                <a:lnTo>
                  <a:pt x="268" y="961"/>
                </a:lnTo>
                <a:lnTo>
                  <a:pt x="250" y="870"/>
                </a:lnTo>
                <a:lnTo>
                  <a:pt x="249" y="835"/>
                </a:lnTo>
                <a:lnTo>
                  <a:pt x="249" y="775"/>
                </a:lnTo>
                <a:lnTo>
                  <a:pt x="263" y="658"/>
                </a:lnTo>
                <a:lnTo>
                  <a:pt x="287" y="447"/>
                </a:lnTo>
                <a:lnTo>
                  <a:pt x="312" y="325"/>
                </a:lnTo>
                <a:lnTo>
                  <a:pt x="292" y="255"/>
                </a:lnTo>
                <a:lnTo>
                  <a:pt x="253" y="247"/>
                </a:lnTo>
                <a:close/>
              </a:path>
            </a:pathLst>
          </a:custGeom>
          <a:solidFill>
            <a:srgbClr val="99CC00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61" name="AutoShape 5"/>
          <p:cNvSpPr>
            <a:spLocks noChangeArrowheads="1"/>
          </p:cNvSpPr>
          <p:nvPr/>
        </p:nvSpPr>
        <p:spPr bwMode="auto">
          <a:xfrm>
            <a:off x="4672013" y="4114800"/>
            <a:ext cx="655637" cy="344488"/>
          </a:xfrm>
          <a:prstGeom prst="wedgeRectCallout">
            <a:avLst>
              <a:gd name="adj1" fmla="val -122639"/>
              <a:gd name="adj2" fmla="val 63366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基珥</a:t>
            </a:r>
          </a:p>
        </p:txBody>
      </p:sp>
      <p:sp>
        <p:nvSpPr>
          <p:cNvPr id="96262" name="AutoShape 6"/>
          <p:cNvSpPr>
            <a:spLocks noChangeArrowheads="1"/>
          </p:cNvSpPr>
          <p:nvPr/>
        </p:nvSpPr>
        <p:spPr bwMode="auto">
          <a:xfrm>
            <a:off x="5005388" y="3040063"/>
            <a:ext cx="655637" cy="344487"/>
          </a:xfrm>
          <a:prstGeom prst="wedgeRectCallout">
            <a:avLst>
              <a:gd name="adj1" fmla="val -131597"/>
              <a:gd name="adj2" fmla="val -9907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底本</a:t>
            </a:r>
          </a:p>
        </p:txBody>
      </p:sp>
      <p:sp>
        <p:nvSpPr>
          <p:cNvPr id="96264" name="AutoShape 8"/>
          <p:cNvSpPr>
            <a:spLocks noChangeArrowheads="1"/>
          </p:cNvSpPr>
          <p:nvPr/>
        </p:nvSpPr>
        <p:spPr bwMode="auto">
          <a:xfrm>
            <a:off x="4759325" y="2252663"/>
            <a:ext cx="900113" cy="344487"/>
          </a:xfrm>
          <a:prstGeom prst="wedgeRectCallout">
            <a:avLst>
              <a:gd name="adj1" fmla="val -79278"/>
              <a:gd name="adj2" fmla="val -10829"/>
            </a:avLst>
          </a:prstGeom>
          <a:solidFill>
            <a:srgbClr val="FF99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米底巴</a:t>
            </a:r>
          </a:p>
        </p:txBody>
      </p:sp>
      <p:sp>
        <p:nvSpPr>
          <p:cNvPr id="96272" name="AutoShape 16"/>
          <p:cNvSpPr>
            <a:spLocks noChangeArrowheads="1"/>
          </p:cNvSpPr>
          <p:nvPr/>
        </p:nvSpPr>
        <p:spPr bwMode="auto">
          <a:xfrm>
            <a:off x="4576763" y="3648075"/>
            <a:ext cx="655637" cy="344488"/>
          </a:xfrm>
          <a:prstGeom prst="wedgeRectCallout">
            <a:avLst>
              <a:gd name="adj1" fmla="val -104236"/>
              <a:gd name="adj2" fmla="val 11037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亞珥</a:t>
            </a:r>
          </a:p>
        </p:txBody>
      </p:sp>
      <p:sp>
        <p:nvSpPr>
          <p:cNvPr id="96273" name="Rectangle 17"/>
          <p:cNvSpPr>
            <a:spLocks noChangeArrowheads="1"/>
          </p:cNvSpPr>
          <p:nvPr/>
        </p:nvSpPr>
        <p:spPr bwMode="auto">
          <a:xfrm>
            <a:off x="5728538" y="82218"/>
            <a:ext cx="3325812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zh-TW" altLang="en-US" sz="2600" dirty="0" smtClean="0">
                <a:solidFill>
                  <a:srgbClr val="00206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論摩押的默示：</a:t>
            </a:r>
          </a:p>
          <a:p>
            <a:pPr fontAlgn="base">
              <a:spcBef>
                <a:spcPct val="0"/>
              </a:spcBef>
            </a:pP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一夜之間，摩押的</a:t>
            </a:r>
            <a:r>
              <a:rPr lang="zh-TW" altLang="en-US" sz="26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亞珥</a:t>
            </a: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變為荒廢，歸於無有；一夜之間，摩押的</a:t>
            </a:r>
            <a:r>
              <a:rPr lang="zh-TW" altLang="en-US" sz="26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基珥</a:t>
            </a: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變為荒廢，歸於無有。</a:t>
            </a:r>
          </a:p>
          <a:p>
            <a:pPr fontAlgn="base">
              <a:spcBef>
                <a:spcPct val="0"/>
              </a:spcBef>
            </a:pP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他們上</a:t>
            </a:r>
            <a:r>
              <a:rPr lang="zh-TW" altLang="en-US" sz="2600" dirty="0" smtClean="0">
                <a:solidFill>
                  <a:srgbClr val="333399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巴益</a:t>
            </a:r>
            <a:r>
              <a:rPr lang="en-US" altLang="zh-TW" sz="26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6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或作：神廟</a:t>
            </a:r>
            <a:r>
              <a:rPr lang="en-US" altLang="zh-TW" sz="26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，又往</a:t>
            </a:r>
            <a:r>
              <a:rPr lang="zh-TW" altLang="en-US" sz="26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底本</a:t>
            </a: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，到高處去哭泣。</a:t>
            </a:r>
          </a:p>
          <a:p>
            <a:pPr fontAlgn="base">
              <a:spcBef>
                <a:spcPct val="0"/>
              </a:spcBef>
            </a:pP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摩押人因</a:t>
            </a:r>
            <a:r>
              <a:rPr lang="zh-TW" altLang="en-US" sz="26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尼波</a:t>
            </a: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和</a:t>
            </a:r>
            <a:r>
              <a:rPr lang="zh-TW" altLang="en-US" sz="26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米底巴</a:t>
            </a: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哀號，各人頭上光禿，鬍鬚剃淨。他們在街市上都腰束麻布，在房頂上和寬闊處俱各哀號，眼淚汪汪。</a:t>
            </a:r>
            <a:r>
              <a:rPr lang="en-US" altLang="zh-TW" sz="26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6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賽</a:t>
            </a:r>
            <a:r>
              <a:rPr lang="en-US" altLang="zh-TW" sz="26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15:1-</a:t>
            </a:r>
            <a:r>
              <a:rPr lang="en-US" altLang="zh-TW" sz="2600" dirty="0" smtClean="0">
                <a:solidFill>
                  <a:srgbClr val="80808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3</a:t>
            </a:r>
            <a:r>
              <a:rPr lang="en-US" altLang="zh-TW" sz="26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  <a:endParaRPr lang="zh-TW" altLang="en-US" sz="2600" dirty="0" smtClean="0">
              <a:solidFill>
                <a:srgbClr val="80808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6276" name="AutoShape 20"/>
          <p:cNvSpPr>
            <a:spLocks noChangeArrowheads="1"/>
          </p:cNvSpPr>
          <p:nvPr/>
        </p:nvSpPr>
        <p:spPr bwMode="auto">
          <a:xfrm>
            <a:off x="3559175" y="2476500"/>
            <a:ext cx="655638" cy="344488"/>
          </a:xfrm>
          <a:prstGeom prst="wedgeRectCallout">
            <a:avLst>
              <a:gd name="adj1" fmla="val 58958"/>
              <a:gd name="adj2" fmla="val -132491"/>
            </a:avLst>
          </a:prstGeom>
          <a:solidFill>
            <a:srgbClr val="FF99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尼波</a:t>
            </a:r>
          </a:p>
        </p:txBody>
      </p:sp>
    </p:spTree>
    <p:extLst>
      <p:ext uri="{BB962C8B-B14F-4D97-AF65-F5344CB8AC3E}">
        <p14:creationId xmlns:p14="http://schemas.microsoft.com/office/powerpoint/2010/main" val="277083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mo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4588" cy="685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Freeform 5"/>
          <p:cNvSpPr>
            <a:spLocks/>
          </p:cNvSpPr>
          <p:nvPr/>
        </p:nvSpPr>
        <p:spPr bwMode="auto">
          <a:xfrm>
            <a:off x="3090863" y="2176463"/>
            <a:ext cx="723900" cy="2792412"/>
          </a:xfrm>
          <a:custGeom>
            <a:avLst/>
            <a:gdLst>
              <a:gd name="T0" fmla="*/ 495300 w 456"/>
              <a:gd name="T1" fmla="*/ 0 h 1759"/>
              <a:gd name="T2" fmla="*/ 392113 w 456"/>
              <a:gd name="T3" fmla="*/ 98425 h 1759"/>
              <a:gd name="T4" fmla="*/ 322263 w 456"/>
              <a:gd name="T5" fmla="*/ 169862 h 1759"/>
              <a:gd name="T6" fmla="*/ 288925 w 456"/>
              <a:gd name="T7" fmla="*/ 315912 h 1759"/>
              <a:gd name="T8" fmla="*/ 257175 w 456"/>
              <a:gd name="T9" fmla="*/ 398462 h 1759"/>
              <a:gd name="T10" fmla="*/ 201613 w 456"/>
              <a:gd name="T11" fmla="*/ 523875 h 1759"/>
              <a:gd name="T12" fmla="*/ 147638 w 456"/>
              <a:gd name="T13" fmla="*/ 620712 h 1759"/>
              <a:gd name="T14" fmla="*/ 147638 w 456"/>
              <a:gd name="T15" fmla="*/ 741362 h 1759"/>
              <a:gd name="T16" fmla="*/ 147638 w 456"/>
              <a:gd name="T17" fmla="*/ 811212 h 1759"/>
              <a:gd name="T18" fmla="*/ 120650 w 456"/>
              <a:gd name="T19" fmla="*/ 909637 h 1759"/>
              <a:gd name="T20" fmla="*/ 104775 w 456"/>
              <a:gd name="T21" fmla="*/ 1127125 h 1759"/>
              <a:gd name="T22" fmla="*/ 109538 w 456"/>
              <a:gd name="T23" fmla="*/ 1203325 h 1759"/>
              <a:gd name="T24" fmla="*/ 76200 w 456"/>
              <a:gd name="T25" fmla="*/ 1339850 h 1759"/>
              <a:gd name="T26" fmla="*/ 76200 w 456"/>
              <a:gd name="T27" fmla="*/ 1382712 h 1759"/>
              <a:gd name="T28" fmla="*/ 71438 w 456"/>
              <a:gd name="T29" fmla="*/ 1568450 h 1759"/>
              <a:gd name="T30" fmla="*/ 98425 w 456"/>
              <a:gd name="T31" fmla="*/ 1633537 h 1759"/>
              <a:gd name="T32" fmla="*/ 98425 w 456"/>
              <a:gd name="T33" fmla="*/ 1743075 h 1759"/>
              <a:gd name="T34" fmla="*/ 66675 w 456"/>
              <a:gd name="T35" fmla="*/ 1938337 h 1759"/>
              <a:gd name="T36" fmla="*/ 11113 w 456"/>
              <a:gd name="T37" fmla="*/ 2106612 h 1759"/>
              <a:gd name="T38" fmla="*/ 0 w 456"/>
              <a:gd name="T39" fmla="*/ 2352675 h 1759"/>
              <a:gd name="T40" fmla="*/ 76200 w 456"/>
              <a:gd name="T41" fmla="*/ 2476500 h 1759"/>
              <a:gd name="T42" fmla="*/ 125413 w 456"/>
              <a:gd name="T43" fmla="*/ 2608262 h 1759"/>
              <a:gd name="T44" fmla="*/ 114300 w 456"/>
              <a:gd name="T45" fmla="*/ 2765425 h 1759"/>
              <a:gd name="T46" fmla="*/ 234950 w 456"/>
              <a:gd name="T47" fmla="*/ 2792412 h 1759"/>
              <a:gd name="T48" fmla="*/ 315913 w 456"/>
              <a:gd name="T49" fmla="*/ 2733675 h 1759"/>
              <a:gd name="T50" fmla="*/ 474663 w 456"/>
              <a:gd name="T51" fmla="*/ 2657475 h 1759"/>
              <a:gd name="T52" fmla="*/ 501650 w 456"/>
              <a:gd name="T53" fmla="*/ 2543175 h 1759"/>
              <a:gd name="T54" fmla="*/ 495300 w 456"/>
              <a:gd name="T55" fmla="*/ 2417762 h 1759"/>
              <a:gd name="T56" fmla="*/ 528638 w 456"/>
              <a:gd name="T57" fmla="*/ 2270125 h 1759"/>
              <a:gd name="T58" fmla="*/ 457200 w 456"/>
              <a:gd name="T59" fmla="*/ 2182812 h 1759"/>
              <a:gd name="T60" fmla="*/ 360363 w 456"/>
              <a:gd name="T61" fmla="*/ 2162175 h 1759"/>
              <a:gd name="T62" fmla="*/ 273050 w 456"/>
              <a:gd name="T63" fmla="*/ 2079625 h 1759"/>
              <a:gd name="T64" fmla="*/ 223838 w 456"/>
              <a:gd name="T65" fmla="*/ 2009775 h 1759"/>
              <a:gd name="T66" fmla="*/ 250825 w 456"/>
              <a:gd name="T67" fmla="*/ 1889125 h 1759"/>
              <a:gd name="T68" fmla="*/ 338138 w 456"/>
              <a:gd name="T69" fmla="*/ 1808162 h 1759"/>
              <a:gd name="T70" fmla="*/ 371475 w 456"/>
              <a:gd name="T71" fmla="*/ 1720850 h 1759"/>
              <a:gd name="T72" fmla="*/ 436563 w 456"/>
              <a:gd name="T73" fmla="*/ 1633537 h 1759"/>
              <a:gd name="T74" fmla="*/ 457200 w 456"/>
              <a:gd name="T75" fmla="*/ 1676400 h 1759"/>
              <a:gd name="T76" fmla="*/ 436563 w 456"/>
              <a:gd name="T77" fmla="*/ 1785937 h 1759"/>
              <a:gd name="T78" fmla="*/ 436563 w 456"/>
              <a:gd name="T79" fmla="*/ 1878012 h 1759"/>
              <a:gd name="T80" fmla="*/ 479425 w 456"/>
              <a:gd name="T81" fmla="*/ 1884362 h 1759"/>
              <a:gd name="T82" fmla="*/ 512763 w 456"/>
              <a:gd name="T83" fmla="*/ 1785937 h 1759"/>
              <a:gd name="T84" fmla="*/ 571500 w 456"/>
              <a:gd name="T85" fmla="*/ 1736725 h 1759"/>
              <a:gd name="T86" fmla="*/ 566738 w 456"/>
              <a:gd name="T87" fmla="*/ 1628775 h 1759"/>
              <a:gd name="T88" fmla="*/ 593725 w 456"/>
              <a:gd name="T89" fmla="*/ 1470025 h 1759"/>
              <a:gd name="T90" fmla="*/ 638175 w 456"/>
              <a:gd name="T91" fmla="*/ 1366837 h 1759"/>
              <a:gd name="T92" fmla="*/ 654050 w 456"/>
              <a:gd name="T93" fmla="*/ 1171575 h 1759"/>
              <a:gd name="T94" fmla="*/ 620713 w 456"/>
              <a:gd name="T95" fmla="*/ 1028700 h 1759"/>
              <a:gd name="T96" fmla="*/ 615950 w 456"/>
              <a:gd name="T97" fmla="*/ 871537 h 1759"/>
              <a:gd name="T98" fmla="*/ 647700 w 456"/>
              <a:gd name="T99" fmla="*/ 685800 h 1759"/>
              <a:gd name="T100" fmla="*/ 669925 w 456"/>
              <a:gd name="T101" fmla="*/ 479425 h 1759"/>
              <a:gd name="T102" fmla="*/ 692150 w 456"/>
              <a:gd name="T103" fmla="*/ 322262 h 1759"/>
              <a:gd name="T104" fmla="*/ 723900 w 456"/>
              <a:gd name="T105" fmla="*/ 163512 h 1759"/>
              <a:gd name="T106" fmla="*/ 696913 w 456"/>
              <a:gd name="T107" fmla="*/ 55562 h 1759"/>
              <a:gd name="T108" fmla="*/ 495300 w 456"/>
              <a:gd name="T109" fmla="*/ 0 h 175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56" h="1759">
                <a:moveTo>
                  <a:pt x="312" y="0"/>
                </a:moveTo>
                <a:lnTo>
                  <a:pt x="247" y="62"/>
                </a:lnTo>
                <a:lnTo>
                  <a:pt x="203" y="107"/>
                </a:lnTo>
                <a:lnTo>
                  <a:pt x="182" y="199"/>
                </a:lnTo>
                <a:lnTo>
                  <a:pt x="162" y="251"/>
                </a:lnTo>
                <a:lnTo>
                  <a:pt x="127" y="330"/>
                </a:lnTo>
                <a:lnTo>
                  <a:pt x="93" y="391"/>
                </a:lnTo>
                <a:lnTo>
                  <a:pt x="93" y="467"/>
                </a:lnTo>
                <a:lnTo>
                  <a:pt x="93" y="511"/>
                </a:lnTo>
                <a:lnTo>
                  <a:pt x="76" y="573"/>
                </a:lnTo>
                <a:lnTo>
                  <a:pt x="66" y="710"/>
                </a:lnTo>
                <a:lnTo>
                  <a:pt x="69" y="758"/>
                </a:lnTo>
                <a:lnTo>
                  <a:pt x="48" y="844"/>
                </a:lnTo>
                <a:lnTo>
                  <a:pt x="48" y="871"/>
                </a:lnTo>
                <a:lnTo>
                  <a:pt x="45" y="988"/>
                </a:lnTo>
                <a:lnTo>
                  <a:pt x="62" y="1029"/>
                </a:lnTo>
                <a:lnTo>
                  <a:pt x="62" y="1098"/>
                </a:lnTo>
                <a:lnTo>
                  <a:pt x="42" y="1221"/>
                </a:lnTo>
                <a:lnTo>
                  <a:pt x="7" y="1327"/>
                </a:lnTo>
                <a:lnTo>
                  <a:pt x="0" y="1482"/>
                </a:lnTo>
                <a:lnTo>
                  <a:pt x="48" y="1560"/>
                </a:lnTo>
                <a:lnTo>
                  <a:pt x="79" y="1643"/>
                </a:lnTo>
                <a:lnTo>
                  <a:pt x="72" y="1742"/>
                </a:lnTo>
                <a:lnTo>
                  <a:pt x="148" y="1759"/>
                </a:lnTo>
                <a:lnTo>
                  <a:pt x="199" y="1722"/>
                </a:lnTo>
                <a:lnTo>
                  <a:pt x="299" y="1674"/>
                </a:lnTo>
                <a:lnTo>
                  <a:pt x="316" y="1602"/>
                </a:lnTo>
                <a:lnTo>
                  <a:pt x="312" y="1523"/>
                </a:lnTo>
                <a:lnTo>
                  <a:pt x="333" y="1430"/>
                </a:lnTo>
                <a:lnTo>
                  <a:pt x="288" y="1375"/>
                </a:lnTo>
                <a:lnTo>
                  <a:pt x="227" y="1362"/>
                </a:lnTo>
                <a:lnTo>
                  <a:pt x="172" y="1310"/>
                </a:lnTo>
                <a:lnTo>
                  <a:pt x="141" y="1266"/>
                </a:lnTo>
                <a:lnTo>
                  <a:pt x="158" y="1190"/>
                </a:lnTo>
                <a:lnTo>
                  <a:pt x="213" y="1139"/>
                </a:lnTo>
                <a:lnTo>
                  <a:pt x="234" y="1084"/>
                </a:lnTo>
                <a:lnTo>
                  <a:pt x="275" y="1029"/>
                </a:lnTo>
                <a:lnTo>
                  <a:pt x="288" y="1056"/>
                </a:lnTo>
                <a:lnTo>
                  <a:pt x="275" y="1125"/>
                </a:lnTo>
                <a:lnTo>
                  <a:pt x="275" y="1183"/>
                </a:lnTo>
                <a:lnTo>
                  <a:pt x="302" y="1187"/>
                </a:lnTo>
                <a:lnTo>
                  <a:pt x="323" y="1125"/>
                </a:lnTo>
                <a:lnTo>
                  <a:pt x="360" y="1094"/>
                </a:lnTo>
                <a:lnTo>
                  <a:pt x="357" y="1026"/>
                </a:lnTo>
                <a:lnTo>
                  <a:pt x="374" y="926"/>
                </a:lnTo>
                <a:lnTo>
                  <a:pt x="402" y="861"/>
                </a:lnTo>
                <a:lnTo>
                  <a:pt x="412" y="738"/>
                </a:lnTo>
                <a:lnTo>
                  <a:pt x="391" y="648"/>
                </a:lnTo>
                <a:lnTo>
                  <a:pt x="388" y="549"/>
                </a:lnTo>
                <a:lnTo>
                  <a:pt x="408" y="432"/>
                </a:lnTo>
                <a:lnTo>
                  <a:pt x="422" y="302"/>
                </a:lnTo>
                <a:lnTo>
                  <a:pt x="436" y="203"/>
                </a:lnTo>
                <a:lnTo>
                  <a:pt x="456" y="103"/>
                </a:lnTo>
                <a:lnTo>
                  <a:pt x="439" y="35"/>
                </a:lnTo>
                <a:lnTo>
                  <a:pt x="312" y="0"/>
                </a:lnTo>
                <a:close/>
              </a:path>
            </a:pathLst>
          </a:custGeom>
          <a:solidFill>
            <a:srgbClr val="336699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268" name="Freeform 18"/>
          <p:cNvSpPr>
            <a:spLocks/>
          </p:cNvSpPr>
          <p:nvPr/>
        </p:nvSpPr>
        <p:spPr bwMode="auto">
          <a:xfrm>
            <a:off x="3316288" y="1820863"/>
            <a:ext cx="1644650" cy="3805237"/>
          </a:xfrm>
          <a:custGeom>
            <a:avLst/>
            <a:gdLst>
              <a:gd name="T0" fmla="*/ 401638 w 1036"/>
              <a:gd name="T1" fmla="*/ 392112 h 2397"/>
              <a:gd name="T2" fmla="*/ 615950 w 1036"/>
              <a:gd name="T3" fmla="*/ 206375 h 2397"/>
              <a:gd name="T4" fmla="*/ 738188 w 1036"/>
              <a:gd name="T5" fmla="*/ 152400 h 2397"/>
              <a:gd name="T6" fmla="*/ 919163 w 1036"/>
              <a:gd name="T7" fmla="*/ 120650 h 2397"/>
              <a:gd name="T8" fmla="*/ 942975 w 1036"/>
              <a:gd name="T9" fmla="*/ 134937 h 2397"/>
              <a:gd name="T10" fmla="*/ 1087438 w 1036"/>
              <a:gd name="T11" fmla="*/ 106362 h 2397"/>
              <a:gd name="T12" fmla="*/ 1273175 w 1036"/>
              <a:gd name="T13" fmla="*/ 93662 h 2397"/>
              <a:gd name="T14" fmla="*/ 1423988 w 1036"/>
              <a:gd name="T15" fmla="*/ 71437 h 2397"/>
              <a:gd name="T16" fmla="*/ 1514475 w 1036"/>
              <a:gd name="T17" fmla="*/ 38100 h 2397"/>
              <a:gd name="T18" fmla="*/ 1644650 w 1036"/>
              <a:gd name="T19" fmla="*/ 0 h 2397"/>
              <a:gd name="T20" fmla="*/ 1644650 w 1036"/>
              <a:gd name="T21" fmla="*/ 3805237 h 2397"/>
              <a:gd name="T22" fmla="*/ 1446213 w 1036"/>
              <a:gd name="T23" fmla="*/ 3759200 h 2397"/>
              <a:gd name="T24" fmla="*/ 1352550 w 1036"/>
              <a:gd name="T25" fmla="*/ 3624262 h 2397"/>
              <a:gd name="T26" fmla="*/ 1189038 w 1036"/>
              <a:gd name="T27" fmla="*/ 3554412 h 2397"/>
              <a:gd name="T28" fmla="*/ 1049338 w 1036"/>
              <a:gd name="T29" fmla="*/ 3513137 h 2397"/>
              <a:gd name="T30" fmla="*/ 714375 w 1036"/>
              <a:gd name="T31" fmla="*/ 3390900 h 2397"/>
              <a:gd name="T32" fmla="*/ 463550 w 1036"/>
              <a:gd name="T33" fmla="*/ 3360737 h 2397"/>
              <a:gd name="T34" fmla="*/ 227013 w 1036"/>
              <a:gd name="T35" fmla="*/ 3292475 h 2397"/>
              <a:gd name="T36" fmla="*/ 63500 w 1036"/>
              <a:gd name="T37" fmla="*/ 3109912 h 2397"/>
              <a:gd name="T38" fmla="*/ 257175 w 1036"/>
              <a:gd name="T39" fmla="*/ 3001962 h 2397"/>
              <a:gd name="T40" fmla="*/ 273050 w 1036"/>
              <a:gd name="T41" fmla="*/ 2857500 h 2397"/>
              <a:gd name="T42" fmla="*/ 268288 w 1036"/>
              <a:gd name="T43" fmla="*/ 2771775 h 2397"/>
              <a:gd name="T44" fmla="*/ 304800 w 1036"/>
              <a:gd name="T45" fmla="*/ 2625725 h 2397"/>
              <a:gd name="T46" fmla="*/ 233363 w 1036"/>
              <a:gd name="T47" fmla="*/ 2535237 h 2397"/>
              <a:gd name="T48" fmla="*/ 141288 w 1036"/>
              <a:gd name="T49" fmla="*/ 2514600 h 2397"/>
              <a:gd name="T50" fmla="*/ 55563 w 1036"/>
              <a:gd name="T51" fmla="*/ 2454275 h 2397"/>
              <a:gd name="T52" fmla="*/ 0 w 1036"/>
              <a:gd name="T53" fmla="*/ 2368550 h 2397"/>
              <a:gd name="T54" fmla="*/ 20638 w 1036"/>
              <a:gd name="T55" fmla="*/ 2247900 h 2397"/>
              <a:gd name="T56" fmla="*/ 104775 w 1036"/>
              <a:gd name="T57" fmla="*/ 2171700 h 2397"/>
              <a:gd name="T58" fmla="*/ 142875 w 1036"/>
              <a:gd name="T59" fmla="*/ 2073275 h 2397"/>
              <a:gd name="T60" fmla="*/ 206375 w 1036"/>
              <a:gd name="T61" fmla="*/ 1989137 h 2397"/>
              <a:gd name="T62" fmla="*/ 234950 w 1036"/>
              <a:gd name="T63" fmla="*/ 2043112 h 2397"/>
              <a:gd name="T64" fmla="*/ 204788 w 1036"/>
              <a:gd name="T65" fmla="*/ 2195512 h 2397"/>
              <a:gd name="T66" fmla="*/ 207963 w 1036"/>
              <a:gd name="T67" fmla="*/ 2235200 h 2397"/>
              <a:gd name="T68" fmla="*/ 254000 w 1036"/>
              <a:gd name="T69" fmla="*/ 2247900 h 2397"/>
              <a:gd name="T70" fmla="*/ 280988 w 1036"/>
              <a:gd name="T71" fmla="*/ 2149475 h 2397"/>
              <a:gd name="T72" fmla="*/ 347663 w 1036"/>
              <a:gd name="T73" fmla="*/ 2095500 h 2397"/>
              <a:gd name="T74" fmla="*/ 338138 w 1036"/>
              <a:gd name="T75" fmla="*/ 1962150 h 2397"/>
              <a:gd name="T76" fmla="*/ 360363 w 1036"/>
              <a:gd name="T77" fmla="*/ 1825625 h 2397"/>
              <a:gd name="T78" fmla="*/ 409575 w 1036"/>
              <a:gd name="T79" fmla="*/ 1724025 h 2397"/>
              <a:gd name="T80" fmla="*/ 425450 w 1036"/>
              <a:gd name="T81" fmla="*/ 1601787 h 2397"/>
              <a:gd name="T82" fmla="*/ 425450 w 1036"/>
              <a:gd name="T83" fmla="*/ 1525587 h 2397"/>
              <a:gd name="T84" fmla="*/ 396875 w 1036"/>
              <a:gd name="T85" fmla="*/ 1381125 h 2397"/>
              <a:gd name="T86" fmla="*/ 395288 w 1036"/>
              <a:gd name="T87" fmla="*/ 1325562 h 2397"/>
              <a:gd name="T88" fmla="*/ 395288 w 1036"/>
              <a:gd name="T89" fmla="*/ 1230312 h 2397"/>
              <a:gd name="T90" fmla="*/ 417513 w 1036"/>
              <a:gd name="T91" fmla="*/ 1044575 h 2397"/>
              <a:gd name="T92" fmla="*/ 455613 w 1036"/>
              <a:gd name="T93" fmla="*/ 709612 h 2397"/>
              <a:gd name="T94" fmla="*/ 495300 w 1036"/>
              <a:gd name="T95" fmla="*/ 515937 h 2397"/>
              <a:gd name="T96" fmla="*/ 463550 w 1036"/>
              <a:gd name="T97" fmla="*/ 404812 h 2397"/>
              <a:gd name="T98" fmla="*/ 401638 w 1036"/>
              <a:gd name="T99" fmla="*/ 392112 h 239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036" h="2397">
                <a:moveTo>
                  <a:pt x="253" y="247"/>
                </a:moveTo>
                <a:lnTo>
                  <a:pt x="388" y="130"/>
                </a:lnTo>
                <a:lnTo>
                  <a:pt x="465" y="96"/>
                </a:lnTo>
                <a:lnTo>
                  <a:pt x="579" y="76"/>
                </a:lnTo>
                <a:lnTo>
                  <a:pt x="594" y="85"/>
                </a:lnTo>
                <a:lnTo>
                  <a:pt x="685" y="67"/>
                </a:lnTo>
                <a:lnTo>
                  <a:pt x="802" y="59"/>
                </a:lnTo>
                <a:lnTo>
                  <a:pt x="897" y="45"/>
                </a:lnTo>
                <a:lnTo>
                  <a:pt x="954" y="24"/>
                </a:lnTo>
                <a:lnTo>
                  <a:pt x="1036" y="0"/>
                </a:lnTo>
                <a:lnTo>
                  <a:pt x="1036" y="2397"/>
                </a:lnTo>
                <a:lnTo>
                  <a:pt x="911" y="2368"/>
                </a:lnTo>
                <a:lnTo>
                  <a:pt x="852" y="2283"/>
                </a:lnTo>
                <a:lnTo>
                  <a:pt x="749" y="2239"/>
                </a:lnTo>
                <a:lnTo>
                  <a:pt x="661" y="2213"/>
                </a:lnTo>
                <a:lnTo>
                  <a:pt x="450" y="2136"/>
                </a:lnTo>
                <a:lnTo>
                  <a:pt x="292" y="2117"/>
                </a:lnTo>
                <a:lnTo>
                  <a:pt x="143" y="2074"/>
                </a:lnTo>
                <a:lnTo>
                  <a:pt x="40" y="1959"/>
                </a:lnTo>
                <a:lnTo>
                  <a:pt x="162" y="1891"/>
                </a:lnTo>
                <a:lnTo>
                  <a:pt x="172" y="1800"/>
                </a:lnTo>
                <a:lnTo>
                  <a:pt x="169" y="1746"/>
                </a:lnTo>
                <a:lnTo>
                  <a:pt x="192" y="1654"/>
                </a:lnTo>
                <a:lnTo>
                  <a:pt x="147" y="1597"/>
                </a:lnTo>
                <a:lnTo>
                  <a:pt x="89" y="1584"/>
                </a:lnTo>
                <a:lnTo>
                  <a:pt x="35" y="1546"/>
                </a:lnTo>
                <a:lnTo>
                  <a:pt x="0" y="1492"/>
                </a:lnTo>
                <a:lnTo>
                  <a:pt x="13" y="1416"/>
                </a:lnTo>
                <a:lnTo>
                  <a:pt x="66" y="1368"/>
                </a:lnTo>
                <a:lnTo>
                  <a:pt x="90" y="1306"/>
                </a:lnTo>
                <a:lnTo>
                  <a:pt x="130" y="1253"/>
                </a:lnTo>
                <a:lnTo>
                  <a:pt x="148" y="1287"/>
                </a:lnTo>
                <a:lnTo>
                  <a:pt x="129" y="1383"/>
                </a:lnTo>
                <a:lnTo>
                  <a:pt x="131" y="1408"/>
                </a:lnTo>
                <a:lnTo>
                  <a:pt x="160" y="1416"/>
                </a:lnTo>
                <a:lnTo>
                  <a:pt x="177" y="1354"/>
                </a:lnTo>
                <a:lnTo>
                  <a:pt x="219" y="1320"/>
                </a:lnTo>
                <a:lnTo>
                  <a:pt x="213" y="1236"/>
                </a:lnTo>
                <a:lnTo>
                  <a:pt x="227" y="1150"/>
                </a:lnTo>
                <a:lnTo>
                  <a:pt x="258" y="1086"/>
                </a:lnTo>
                <a:lnTo>
                  <a:pt x="268" y="1009"/>
                </a:lnTo>
                <a:lnTo>
                  <a:pt x="268" y="961"/>
                </a:lnTo>
                <a:lnTo>
                  <a:pt x="250" y="870"/>
                </a:lnTo>
                <a:lnTo>
                  <a:pt x="249" y="835"/>
                </a:lnTo>
                <a:lnTo>
                  <a:pt x="249" y="775"/>
                </a:lnTo>
                <a:lnTo>
                  <a:pt x="263" y="658"/>
                </a:lnTo>
                <a:lnTo>
                  <a:pt x="287" y="447"/>
                </a:lnTo>
                <a:lnTo>
                  <a:pt x="312" y="325"/>
                </a:lnTo>
                <a:lnTo>
                  <a:pt x="292" y="255"/>
                </a:lnTo>
                <a:lnTo>
                  <a:pt x="253" y="247"/>
                </a:lnTo>
                <a:close/>
              </a:path>
            </a:pathLst>
          </a:custGeom>
          <a:solidFill>
            <a:srgbClr val="99CC00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3209" name="AutoShape 25"/>
          <p:cNvSpPr>
            <a:spLocks noChangeArrowheads="1"/>
          </p:cNvSpPr>
          <p:nvPr/>
        </p:nvSpPr>
        <p:spPr bwMode="auto">
          <a:xfrm>
            <a:off x="4989513" y="1592263"/>
            <a:ext cx="671512" cy="603250"/>
          </a:xfrm>
          <a:prstGeom prst="wedgeRectCallout">
            <a:avLst>
              <a:gd name="adj1" fmla="val -104139"/>
              <a:gd name="adj2" fmla="val 12370"/>
            </a:avLst>
          </a:prstGeom>
          <a:solidFill>
            <a:srgbClr val="FF99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以利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亞利</a:t>
            </a:r>
          </a:p>
        </p:txBody>
      </p:sp>
      <p:sp>
        <p:nvSpPr>
          <p:cNvPr id="93210" name="AutoShape 26"/>
          <p:cNvSpPr>
            <a:spLocks noChangeArrowheads="1"/>
          </p:cNvSpPr>
          <p:nvPr/>
        </p:nvSpPr>
        <p:spPr bwMode="auto">
          <a:xfrm>
            <a:off x="2403475" y="5016500"/>
            <a:ext cx="655638" cy="344488"/>
          </a:xfrm>
          <a:prstGeom prst="wedgeRectCallout">
            <a:avLst>
              <a:gd name="adj1" fmla="val 94796"/>
              <a:gd name="adj2" fmla="val -3387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瑣珥</a:t>
            </a:r>
          </a:p>
        </p:txBody>
      </p:sp>
      <p:sp>
        <p:nvSpPr>
          <p:cNvPr id="93211" name="AutoShape 27"/>
          <p:cNvSpPr>
            <a:spLocks noChangeArrowheads="1"/>
          </p:cNvSpPr>
          <p:nvPr/>
        </p:nvSpPr>
        <p:spPr bwMode="auto">
          <a:xfrm>
            <a:off x="2746375" y="4537075"/>
            <a:ext cx="900113" cy="344488"/>
          </a:xfrm>
          <a:prstGeom prst="wedgeRectCallout">
            <a:avLst>
              <a:gd name="adj1" fmla="val 76630"/>
              <a:gd name="adj2" fmla="val 45394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何羅念</a:t>
            </a:r>
          </a:p>
        </p:txBody>
      </p:sp>
      <p:sp>
        <p:nvSpPr>
          <p:cNvPr id="93212" name="AutoShape 28"/>
          <p:cNvSpPr>
            <a:spLocks noChangeArrowheads="1"/>
          </p:cNvSpPr>
          <p:nvPr/>
        </p:nvSpPr>
        <p:spPr bwMode="auto">
          <a:xfrm>
            <a:off x="2176463" y="4003675"/>
            <a:ext cx="1136650" cy="344488"/>
          </a:xfrm>
          <a:prstGeom prst="wedgeRectCallout">
            <a:avLst>
              <a:gd name="adj1" fmla="val 71088"/>
              <a:gd name="adj2" fmla="val 45394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寧林的水</a:t>
            </a:r>
          </a:p>
        </p:txBody>
      </p:sp>
      <p:sp>
        <p:nvSpPr>
          <p:cNvPr id="93214" name="AutoShape 30"/>
          <p:cNvSpPr>
            <a:spLocks noChangeArrowheads="1"/>
          </p:cNvSpPr>
          <p:nvPr/>
        </p:nvSpPr>
        <p:spPr bwMode="auto">
          <a:xfrm>
            <a:off x="5006975" y="2643188"/>
            <a:ext cx="655638" cy="344487"/>
          </a:xfrm>
          <a:prstGeom prst="wedgeRectCallout">
            <a:avLst>
              <a:gd name="adj1" fmla="val -68162"/>
              <a:gd name="adj2" fmla="val 3387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雅雜</a:t>
            </a:r>
          </a:p>
        </p:txBody>
      </p:sp>
      <p:sp>
        <p:nvSpPr>
          <p:cNvPr id="93216" name="Rectangle 32"/>
          <p:cNvSpPr>
            <a:spLocks noChangeArrowheads="1"/>
          </p:cNvSpPr>
          <p:nvPr/>
        </p:nvSpPr>
        <p:spPr bwMode="auto">
          <a:xfrm>
            <a:off x="5832475" y="528638"/>
            <a:ext cx="3076575" cy="584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r>
              <a:rPr lang="zh-TW" altLang="en-US" sz="2000" smtClean="0">
                <a:solidFill>
                  <a:srgbClr val="FF0000"/>
                </a:solidFill>
                <a:ea typeface="SimHei" panose="02010609060101010101" pitchFamily="49" charset="-122"/>
              </a:rPr>
              <a:t>希實本</a:t>
            </a:r>
            <a:r>
              <a:rPr lang="zh-TW" altLang="en-US" sz="2000" smtClean="0">
                <a:solidFill>
                  <a:srgbClr val="000000"/>
                </a:solidFill>
                <a:ea typeface="SimHei" panose="02010609060101010101" pitchFamily="49" charset="-122"/>
              </a:rPr>
              <a:t>和</a:t>
            </a:r>
            <a:r>
              <a:rPr lang="zh-TW" altLang="en-US" sz="2000" smtClean="0">
                <a:solidFill>
                  <a:srgbClr val="FF0000"/>
                </a:solidFill>
                <a:ea typeface="SimHei" panose="02010609060101010101" pitchFamily="49" charset="-122"/>
              </a:rPr>
              <a:t>以利亞利</a:t>
            </a:r>
            <a:r>
              <a:rPr lang="zh-TW" altLang="en-US" sz="2000" smtClean="0">
                <a:solidFill>
                  <a:srgbClr val="000000"/>
                </a:solidFill>
                <a:ea typeface="SimHei" panose="02010609060101010101" pitchFamily="49" charset="-122"/>
              </a:rPr>
              <a:t>悲哀的聲音達到</a:t>
            </a:r>
            <a:r>
              <a:rPr lang="zh-TW" altLang="en-US" sz="2000" smtClean="0">
                <a:solidFill>
                  <a:srgbClr val="FF0000"/>
                </a:solidFill>
                <a:ea typeface="SimHei" panose="02010609060101010101" pitchFamily="49" charset="-122"/>
              </a:rPr>
              <a:t>雅雜</a:t>
            </a:r>
            <a:r>
              <a:rPr lang="zh-TW" altLang="en-US" sz="2000" smtClean="0">
                <a:solidFill>
                  <a:srgbClr val="000000"/>
                </a:solidFill>
                <a:ea typeface="SimHei" panose="02010609060101010101" pitchFamily="49" charset="-122"/>
              </a:rPr>
              <a:t>，所以摩押帶兵器的高聲喊嚷，人心戰兢。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r>
              <a:rPr lang="zh-TW" altLang="en-US" sz="200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我心為摩押悲哀；他的貴冑逃到</a:t>
            </a:r>
            <a:r>
              <a:rPr lang="zh-TW" altLang="en-US" sz="200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瑣珥</a:t>
            </a:r>
            <a:r>
              <a:rPr lang="zh-TW" altLang="en-US" sz="200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，到</a:t>
            </a:r>
            <a:r>
              <a:rPr lang="zh-TW" altLang="en-US" sz="2000" smtClean="0">
                <a:solidFill>
                  <a:srgbClr val="333399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伊基拉施利施亞</a:t>
            </a:r>
            <a:r>
              <a:rPr lang="zh-TW" altLang="en-US" sz="200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。他們上</a:t>
            </a:r>
            <a:r>
              <a:rPr lang="zh-TW" altLang="en-US" sz="2000" smtClean="0">
                <a:solidFill>
                  <a:srgbClr val="333399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魯希</a:t>
            </a:r>
            <a:r>
              <a:rPr lang="zh-TW" altLang="en-US" sz="200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坡，隨走隨哭；在</a:t>
            </a:r>
            <a:r>
              <a:rPr lang="zh-TW" altLang="en-US" sz="200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何羅念</a:t>
            </a:r>
            <a:r>
              <a:rPr lang="zh-TW" altLang="en-US" sz="200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的路上，因毀滅舉起哀聲。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r>
              <a:rPr lang="zh-TW" altLang="en-US" sz="200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因為</a:t>
            </a:r>
            <a:r>
              <a:rPr lang="zh-TW" altLang="en-US" sz="200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寧林的水</a:t>
            </a:r>
            <a:r>
              <a:rPr lang="zh-TW" altLang="en-US" sz="200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成為乾涸，青草枯乾，嫩草滅沒，青綠之物，一無所有。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r>
              <a:rPr lang="zh-TW" altLang="en-US" sz="200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因此，摩押人所得的財物和所積蓄的都要運過</a:t>
            </a:r>
            <a:r>
              <a:rPr lang="zh-TW" altLang="en-US" sz="200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柳樹河</a:t>
            </a:r>
            <a:r>
              <a:rPr lang="zh-TW" altLang="en-US" sz="200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r>
              <a:rPr lang="en-US" altLang="zh-TW" sz="200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00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賽</a:t>
            </a:r>
            <a:r>
              <a:rPr lang="en-US" altLang="zh-TW" sz="200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15:</a:t>
            </a:r>
            <a:r>
              <a:rPr lang="en-US" altLang="zh-TW" sz="2000" smtClean="0">
                <a:solidFill>
                  <a:srgbClr val="80808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4</a:t>
            </a:r>
            <a:r>
              <a:rPr lang="en-US" altLang="zh-TW" sz="200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-7)</a:t>
            </a:r>
            <a:endParaRPr lang="zh-TW" altLang="en-US" sz="2000" smtClean="0">
              <a:solidFill>
                <a:srgbClr val="80808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3219" name="AutoShape 35"/>
          <p:cNvSpPr>
            <a:spLocks noChangeArrowheads="1"/>
          </p:cNvSpPr>
          <p:nvPr/>
        </p:nvSpPr>
        <p:spPr bwMode="auto">
          <a:xfrm>
            <a:off x="4191000" y="5603875"/>
            <a:ext cx="962025" cy="1046163"/>
          </a:xfrm>
          <a:prstGeom prst="wedgeRectCallout">
            <a:avLst>
              <a:gd name="adj1" fmla="val -48843"/>
              <a:gd name="adj2" fmla="val -82625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撒烈溪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意為柳樹溪</a:t>
            </a:r>
            <a:r>
              <a:rPr lang="en-US" altLang="zh-TW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11276" name="AutoShape 36"/>
          <p:cNvSpPr>
            <a:spLocks noChangeArrowheads="1"/>
          </p:cNvSpPr>
          <p:nvPr/>
        </p:nvSpPr>
        <p:spPr bwMode="auto">
          <a:xfrm>
            <a:off x="3559175" y="2476500"/>
            <a:ext cx="655638" cy="344488"/>
          </a:xfrm>
          <a:prstGeom prst="wedgeRectCallout">
            <a:avLst>
              <a:gd name="adj1" fmla="val 58958"/>
              <a:gd name="adj2" fmla="val -132491"/>
            </a:avLst>
          </a:prstGeom>
          <a:solidFill>
            <a:srgbClr val="FF99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尼波</a:t>
            </a:r>
          </a:p>
        </p:txBody>
      </p:sp>
      <p:sp>
        <p:nvSpPr>
          <p:cNvPr id="11277" name="AutoShape 37"/>
          <p:cNvSpPr>
            <a:spLocks noChangeArrowheads="1"/>
          </p:cNvSpPr>
          <p:nvPr/>
        </p:nvSpPr>
        <p:spPr bwMode="auto">
          <a:xfrm>
            <a:off x="4759325" y="2252663"/>
            <a:ext cx="900113" cy="344487"/>
          </a:xfrm>
          <a:prstGeom prst="wedgeRectCallout">
            <a:avLst>
              <a:gd name="adj1" fmla="val -79278"/>
              <a:gd name="adj2" fmla="val -10829"/>
            </a:avLst>
          </a:prstGeom>
          <a:solidFill>
            <a:srgbClr val="FF99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米底巴</a:t>
            </a:r>
          </a:p>
        </p:txBody>
      </p:sp>
      <p:sp>
        <p:nvSpPr>
          <p:cNvPr id="93222" name="AutoShape 38"/>
          <p:cNvSpPr>
            <a:spLocks noChangeArrowheads="1"/>
          </p:cNvSpPr>
          <p:nvPr/>
        </p:nvSpPr>
        <p:spPr bwMode="auto">
          <a:xfrm>
            <a:off x="3346450" y="1598613"/>
            <a:ext cx="900113" cy="344487"/>
          </a:xfrm>
          <a:prstGeom prst="wedgeRectCallout">
            <a:avLst>
              <a:gd name="adj1" fmla="val 70634"/>
              <a:gd name="adj2" fmla="val 51384"/>
            </a:avLst>
          </a:prstGeom>
          <a:solidFill>
            <a:srgbClr val="FF99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希實本</a:t>
            </a:r>
          </a:p>
        </p:txBody>
      </p:sp>
    </p:spTree>
    <p:extLst>
      <p:ext uri="{BB962C8B-B14F-4D97-AF65-F5344CB8AC3E}">
        <p14:creationId xmlns:p14="http://schemas.microsoft.com/office/powerpoint/2010/main" val="241927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o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4588" cy="685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Freeform 3"/>
          <p:cNvSpPr>
            <a:spLocks/>
          </p:cNvSpPr>
          <p:nvPr/>
        </p:nvSpPr>
        <p:spPr bwMode="auto">
          <a:xfrm>
            <a:off x="3090863" y="2176463"/>
            <a:ext cx="723900" cy="2792412"/>
          </a:xfrm>
          <a:custGeom>
            <a:avLst/>
            <a:gdLst>
              <a:gd name="T0" fmla="*/ 495300 w 456"/>
              <a:gd name="T1" fmla="*/ 0 h 1759"/>
              <a:gd name="T2" fmla="*/ 392113 w 456"/>
              <a:gd name="T3" fmla="*/ 98425 h 1759"/>
              <a:gd name="T4" fmla="*/ 322263 w 456"/>
              <a:gd name="T5" fmla="*/ 169862 h 1759"/>
              <a:gd name="T6" fmla="*/ 288925 w 456"/>
              <a:gd name="T7" fmla="*/ 315912 h 1759"/>
              <a:gd name="T8" fmla="*/ 257175 w 456"/>
              <a:gd name="T9" fmla="*/ 398462 h 1759"/>
              <a:gd name="T10" fmla="*/ 201613 w 456"/>
              <a:gd name="T11" fmla="*/ 523875 h 1759"/>
              <a:gd name="T12" fmla="*/ 147638 w 456"/>
              <a:gd name="T13" fmla="*/ 620712 h 1759"/>
              <a:gd name="T14" fmla="*/ 147638 w 456"/>
              <a:gd name="T15" fmla="*/ 741362 h 1759"/>
              <a:gd name="T16" fmla="*/ 147638 w 456"/>
              <a:gd name="T17" fmla="*/ 811212 h 1759"/>
              <a:gd name="T18" fmla="*/ 120650 w 456"/>
              <a:gd name="T19" fmla="*/ 909637 h 1759"/>
              <a:gd name="T20" fmla="*/ 104775 w 456"/>
              <a:gd name="T21" fmla="*/ 1127125 h 1759"/>
              <a:gd name="T22" fmla="*/ 109538 w 456"/>
              <a:gd name="T23" fmla="*/ 1203325 h 1759"/>
              <a:gd name="T24" fmla="*/ 76200 w 456"/>
              <a:gd name="T25" fmla="*/ 1339850 h 1759"/>
              <a:gd name="T26" fmla="*/ 76200 w 456"/>
              <a:gd name="T27" fmla="*/ 1382712 h 1759"/>
              <a:gd name="T28" fmla="*/ 71438 w 456"/>
              <a:gd name="T29" fmla="*/ 1568450 h 1759"/>
              <a:gd name="T30" fmla="*/ 98425 w 456"/>
              <a:gd name="T31" fmla="*/ 1633537 h 1759"/>
              <a:gd name="T32" fmla="*/ 98425 w 456"/>
              <a:gd name="T33" fmla="*/ 1743075 h 1759"/>
              <a:gd name="T34" fmla="*/ 66675 w 456"/>
              <a:gd name="T35" fmla="*/ 1938337 h 1759"/>
              <a:gd name="T36" fmla="*/ 11113 w 456"/>
              <a:gd name="T37" fmla="*/ 2106612 h 1759"/>
              <a:gd name="T38" fmla="*/ 0 w 456"/>
              <a:gd name="T39" fmla="*/ 2352675 h 1759"/>
              <a:gd name="T40" fmla="*/ 76200 w 456"/>
              <a:gd name="T41" fmla="*/ 2476500 h 1759"/>
              <a:gd name="T42" fmla="*/ 125413 w 456"/>
              <a:gd name="T43" fmla="*/ 2608262 h 1759"/>
              <a:gd name="T44" fmla="*/ 114300 w 456"/>
              <a:gd name="T45" fmla="*/ 2765425 h 1759"/>
              <a:gd name="T46" fmla="*/ 234950 w 456"/>
              <a:gd name="T47" fmla="*/ 2792412 h 1759"/>
              <a:gd name="T48" fmla="*/ 315913 w 456"/>
              <a:gd name="T49" fmla="*/ 2733675 h 1759"/>
              <a:gd name="T50" fmla="*/ 474663 w 456"/>
              <a:gd name="T51" fmla="*/ 2657475 h 1759"/>
              <a:gd name="T52" fmla="*/ 501650 w 456"/>
              <a:gd name="T53" fmla="*/ 2543175 h 1759"/>
              <a:gd name="T54" fmla="*/ 495300 w 456"/>
              <a:gd name="T55" fmla="*/ 2417762 h 1759"/>
              <a:gd name="T56" fmla="*/ 528638 w 456"/>
              <a:gd name="T57" fmla="*/ 2270125 h 1759"/>
              <a:gd name="T58" fmla="*/ 457200 w 456"/>
              <a:gd name="T59" fmla="*/ 2182812 h 1759"/>
              <a:gd name="T60" fmla="*/ 360363 w 456"/>
              <a:gd name="T61" fmla="*/ 2162175 h 1759"/>
              <a:gd name="T62" fmla="*/ 273050 w 456"/>
              <a:gd name="T63" fmla="*/ 2079625 h 1759"/>
              <a:gd name="T64" fmla="*/ 223838 w 456"/>
              <a:gd name="T65" fmla="*/ 2009775 h 1759"/>
              <a:gd name="T66" fmla="*/ 250825 w 456"/>
              <a:gd name="T67" fmla="*/ 1889125 h 1759"/>
              <a:gd name="T68" fmla="*/ 338138 w 456"/>
              <a:gd name="T69" fmla="*/ 1808162 h 1759"/>
              <a:gd name="T70" fmla="*/ 371475 w 456"/>
              <a:gd name="T71" fmla="*/ 1720850 h 1759"/>
              <a:gd name="T72" fmla="*/ 436563 w 456"/>
              <a:gd name="T73" fmla="*/ 1633537 h 1759"/>
              <a:gd name="T74" fmla="*/ 457200 w 456"/>
              <a:gd name="T75" fmla="*/ 1676400 h 1759"/>
              <a:gd name="T76" fmla="*/ 436563 w 456"/>
              <a:gd name="T77" fmla="*/ 1785937 h 1759"/>
              <a:gd name="T78" fmla="*/ 436563 w 456"/>
              <a:gd name="T79" fmla="*/ 1878012 h 1759"/>
              <a:gd name="T80" fmla="*/ 479425 w 456"/>
              <a:gd name="T81" fmla="*/ 1884362 h 1759"/>
              <a:gd name="T82" fmla="*/ 512763 w 456"/>
              <a:gd name="T83" fmla="*/ 1785937 h 1759"/>
              <a:gd name="T84" fmla="*/ 571500 w 456"/>
              <a:gd name="T85" fmla="*/ 1736725 h 1759"/>
              <a:gd name="T86" fmla="*/ 566738 w 456"/>
              <a:gd name="T87" fmla="*/ 1628775 h 1759"/>
              <a:gd name="T88" fmla="*/ 593725 w 456"/>
              <a:gd name="T89" fmla="*/ 1470025 h 1759"/>
              <a:gd name="T90" fmla="*/ 638175 w 456"/>
              <a:gd name="T91" fmla="*/ 1366837 h 1759"/>
              <a:gd name="T92" fmla="*/ 654050 w 456"/>
              <a:gd name="T93" fmla="*/ 1171575 h 1759"/>
              <a:gd name="T94" fmla="*/ 620713 w 456"/>
              <a:gd name="T95" fmla="*/ 1028700 h 1759"/>
              <a:gd name="T96" fmla="*/ 615950 w 456"/>
              <a:gd name="T97" fmla="*/ 871537 h 1759"/>
              <a:gd name="T98" fmla="*/ 647700 w 456"/>
              <a:gd name="T99" fmla="*/ 685800 h 1759"/>
              <a:gd name="T100" fmla="*/ 669925 w 456"/>
              <a:gd name="T101" fmla="*/ 479425 h 1759"/>
              <a:gd name="T102" fmla="*/ 692150 w 456"/>
              <a:gd name="T103" fmla="*/ 322262 h 1759"/>
              <a:gd name="T104" fmla="*/ 723900 w 456"/>
              <a:gd name="T105" fmla="*/ 163512 h 1759"/>
              <a:gd name="T106" fmla="*/ 696913 w 456"/>
              <a:gd name="T107" fmla="*/ 55562 h 1759"/>
              <a:gd name="T108" fmla="*/ 495300 w 456"/>
              <a:gd name="T109" fmla="*/ 0 h 175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56" h="1759">
                <a:moveTo>
                  <a:pt x="312" y="0"/>
                </a:moveTo>
                <a:lnTo>
                  <a:pt x="247" y="62"/>
                </a:lnTo>
                <a:lnTo>
                  <a:pt x="203" y="107"/>
                </a:lnTo>
                <a:lnTo>
                  <a:pt x="182" y="199"/>
                </a:lnTo>
                <a:lnTo>
                  <a:pt x="162" y="251"/>
                </a:lnTo>
                <a:lnTo>
                  <a:pt x="127" y="330"/>
                </a:lnTo>
                <a:lnTo>
                  <a:pt x="93" y="391"/>
                </a:lnTo>
                <a:lnTo>
                  <a:pt x="93" y="467"/>
                </a:lnTo>
                <a:lnTo>
                  <a:pt x="93" y="511"/>
                </a:lnTo>
                <a:lnTo>
                  <a:pt x="76" y="573"/>
                </a:lnTo>
                <a:lnTo>
                  <a:pt x="66" y="710"/>
                </a:lnTo>
                <a:lnTo>
                  <a:pt x="69" y="758"/>
                </a:lnTo>
                <a:lnTo>
                  <a:pt x="48" y="844"/>
                </a:lnTo>
                <a:lnTo>
                  <a:pt x="48" y="871"/>
                </a:lnTo>
                <a:lnTo>
                  <a:pt x="45" y="988"/>
                </a:lnTo>
                <a:lnTo>
                  <a:pt x="62" y="1029"/>
                </a:lnTo>
                <a:lnTo>
                  <a:pt x="62" y="1098"/>
                </a:lnTo>
                <a:lnTo>
                  <a:pt x="42" y="1221"/>
                </a:lnTo>
                <a:lnTo>
                  <a:pt x="7" y="1327"/>
                </a:lnTo>
                <a:lnTo>
                  <a:pt x="0" y="1482"/>
                </a:lnTo>
                <a:lnTo>
                  <a:pt x="48" y="1560"/>
                </a:lnTo>
                <a:lnTo>
                  <a:pt x="79" y="1643"/>
                </a:lnTo>
                <a:lnTo>
                  <a:pt x="72" y="1742"/>
                </a:lnTo>
                <a:lnTo>
                  <a:pt x="148" y="1759"/>
                </a:lnTo>
                <a:lnTo>
                  <a:pt x="199" y="1722"/>
                </a:lnTo>
                <a:lnTo>
                  <a:pt x="299" y="1674"/>
                </a:lnTo>
                <a:lnTo>
                  <a:pt x="316" y="1602"/>
                </a:lnTo>
                <a:lnTo>
                  <a:pt x="312" y="1523"/>
                </a:lnTo>
                <a:lnTo>
                  <a:pt x="333" y="1430"/>
                </a:lnTo>
                <a:lnTo>
                  <a:pt x="288" y="1375"/>
                </a:lnTo>
                <a:lnTo>
                  <a:pt x="227" y="1362"/>
                </a:lnTo>
                <a:lnTo>
                  <a:pt x="172" y="1310"/>
                </a:lnTo>
                <a:lnTo>
                  <a:pt x="141" y="1266"/>
                </a:lnTo>
                <a:lnTo>
                  <a:pt x="158" y="1190"/>
                </a:lnTo>
                <a:lnTo>
                  <a:pt x="213" y="1139"/>
                </a:lnTo>
                <a:lnTo>
                  <a:pt x="234" y="1084"/>
                </a:lnTo>
                <a:lnTo>
                  <a:pt x="275" y="1029"/>
                </a:lnTo>
                <a:lnTo>
                  <a:pt x="288" y="1056"/>
                </a:lnTo>
                <a:lnTo>
                  <a:pt x="275" y="1125"/>
                </a:lnTo>
                <a:lnTo>
                  <a:pt x="275" y="1183"/>
                </a:lnTo>
                <a:lnTo>
                  <a:pt x="302" y="1187"/>
                </a:lnTo>
                <a:lnTo>
                  <a:pt x="323" y="1125"/>
                </a:lnTo>
                <a:lnTo>
                  <a:pt x="360" y="1094"/>
                </a:lnTo>
                <a:lnTo>
                  <a:pt x="357" y="1026"/>
                </a:lnTo>
                <a:lnTo>
                  <a:pt x="374" y="926"/>
                </a:lnTo>
                <a:lnTo>
                  <a:pt x="402" y="861"/>
                </a:lnTo>
                <a:lnTo>
                  <a:pt x="412" y="738"/>
                </a:lnTo>
                <a:lnTo>
                  <a:pt x="391" y="648"/>
                </a:lnTo>
                <a:lnTo>
                  <a:pt x="388" y="549"/>
                </a:lnTo>
                <a:lnTo>
                  <a:pt x="408" y="432"/>
                </a:lnTo>
                <a:lnTo>
                  <a:pt x="422" y="302"/>
                </a:lnTo>
                <a:lnTo>
                  <a:pt x="436" y="203"/>
                </a:lnTo>
                <a:lnTo>
                  <a:pt x="456" y="103"/>
                </a:lnTo>
                <a:lnTo>
                  <a:pt x="439" y="35"/>
                </a:lnTo>
                <a:lnTo>
                  <a:pt x="312" y="0"/>
                </a:lnTo>
                <a:close/>
              </a:path>
            </a:pathLst>
          </a:custGeom>
          <a:solidFill>
            <a:srgbClr val="336699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292" name="Freeform 4"/>
          <p:cNvSpPr>
            <a:spLocks/>
          </p:cNvSpPr>
          <p:nvPr/>
        </p:nvSpPr>
        <p:spPr bwMode="auto">
          <a:xfrm>
            <a:off x="3316288" y="1820863"/>
            <a:ext cx="1644650" cy="3805237"/>
          </a:xfrm>
          <a:custGeom>
            <a:avLst/>
            <a:gdLst>
              <a:gd name="T0" fmla="*/ 401638 w 1036"/>
              <a:gd name="T1" fmla="*/ 392112 h 2397"/>
              <a:gd name="T2" fmla="*/ 615950 w 1036"/>
              <a:gd name="T3" fmla="*/ 206375 h 2397"/>
              <a:gd name="T4" fmla="*/ 738188 w 1036"/>
              <a:gd name="T5" fmla="*/ 152400 h 2397"/>
              <a:gd name="T6" fmla="*/ 919163 w 1036"/>
              <a:gd name="T7" fmla="*/ 120650 h 2397"/>
              <a:gd name="T8" fmla="*/ 942975 w 1036"/>
              <a:gd name="T9" fmla="*/ 134937 h 2397"/>
              <a:gd name="T10" fmla="*/ 1087438 w 1036"/>
              <a:gd name="T11" fmla="*/ 106362 h 2397"/>
              <a:gd name="T12" fmla="*/ 1273175 w 1036"/>
              <a:gd name="T13" fmla="*/ 93662 h 2397"/>
              <a:gd name="T14" fmla="*/ 1423988 w 1036"/>
              <a:gd name="T15" fmla="*/ 71437 h 2397"/>
              <a:gd name="T16" fmla="*/ 1514475 w 1036"/>
              <a:gd name="T17" fmla="*/ 38100 h 2397"/>
              <a:gd name="T18" fmla="*/ 1644650 w 1036"/>
              <a:gd name="T19" fmla="*/ 0 h 2397"/>
              <a:gd name="T20" fmla="*/ 1644650 w 1036"/>
              <a:gd name="T21" fmla="*/ 3805237 h 2397"/>
              <a:gd name="T22" fmla="*/ 1446213 w 1036"/>
              <a:gd name="T23" fmla="*/ 3759200 h 2397"/>
              <a:gd name="T24" fmla="*/ 1352550 w 1036"/>
              <a:gd name="T25" fmla="*/ 3624262 h 2397"/>
              <a:gd name="T26" fmla="*/ 1189038 w 1036"/>
              <a:gd name="T27" fmla="*/ 3554412 h 2397"/>
              <a:gd name="T28" fmla="*/ 1049338 w 1036"/>
              <a:gd name="T29" fmla="*/ 3513137 h 2397"/>
              <a:gd name="T30" fmla="*/ 714375 w 1036"/>
              <a:gd name="T31" fmla="*/ 3390900 h 2397"/>
              <a:gd name="T32" fmla="*/ 463550 w 1036"/>
              <a:gd name="T33" fmla="*/ 3360737 h 2397"/>
              <a:gd name="T34" fmla="*/ 227013 w 1036"/>
              <a:gd name="T35" fmla="*/ 3292475 h 2397"/>
              <a:gd name="T36" fmla="*/ 63500 w 1036"/>
              <a:gd name="T37" fmla="*/ 3109912 h 2397"/>
              <a:gd name="T38" fmla="*/ 257175 w 1036"/>
              <a:gd name="T39" fmla="*/ 3001962 h 2397"/>
              <a:gd name="T40" fmla="*/ 273050 w 1036"/>
              <a:gd name="T41" fmla="*/ 2857500 h 2397"/>
              <a:gd name="T42" fmla="*/ 268288 w 1036"/>
              <a:gd name="T43" fmla="*/ 2771775 h 2397"/>
              <a:gd name="T44" fmla="*/ 304800 w 1036"/>
              <a:gd name="T45" fmla="*/ 2625725 h 2397"/>
              <a:gd name="T46" fmla="*/ 233363 w 1036"/>
              <a:gd name="T47" fmla="*/ 2535237 h 2397"/>
              <a:gd name="T48" fmla="*/ 141288 w 1036"/>
              <a:gd name="T49" fmla="*/ 2514600 h 2397"/>
              <a:gd name="T50" fmla="*/ 55563 w 1036"/>
              <a:gd name="T51" fmla="*/ 2454275 h 2397"/>
              <a:gd name="T52" fmla="*/ 0 w 1036"/>
              <a:gd name="T53" fmla="*/ 2368550 h 2397"/>
              <a:gd name="T54" fmla="*/ 20638 w 1036"/>
              <a:gd name="T55" fmla="*/ 2247900 h 2397"/>
              <a:gd name="T56" fmla="*/ 104775 w 1036"/>
              <a:gd name="T57" fmla="*/ 2171700 h 2397"/>
              <a:gd name="T58" fmla="*/ 142875 w 1036"/>
              <a:gd name="T59" fmla="*/ 2073275 h 2397"/>
              <a:gd name="T60" fmla="*/ 206375 w 1036"/>
              <a:gd name="T61" fmla="*/ 1989137 h 2397"/>
              <a:gd name="T62" fmla="*/ 234950 w 1036"/>
              <a:gd name="T63" fmla="*/ 2043112 h 2397"/>
              <a:gd name="T64" fmla="*/ 204788 w 1036"/>
              <a:gd name="T65" fmla="*/ 2195512 h 2397"/>
              <a:gd name="T66" fmla="*/ 207963 w 1036"/>
              <a:gd name="T67" fmla="*/ 2235200 h 2397"/>
              <a:gd name="T68" fmla="*/ 254000 w 1036"/>
              <a:gd name="T69" fmla="*/ 2247900 h 2397"/>
              <a:gd name="T70" fmla="*/ 280988 w 1036"/>
              <a:gd name="T71" fmla="*/ 2149475 h 2397"/>
              <a:gd name="T72" fmla="*/ 347663 w 1036"/>
              <a:gd name="T73" fmla="*/ 2095500 h 2397"/>
              <a:gd name="T74" fmla="*/ 338138 w 1036"/>
              <a:gd name="T75" fmla="*/ 1962150 h 2397"/>
              <a:gd name="T76" fmla="*/ 360363 w 1036"/>
              <a:gd name="T77" fmla="*/ 1825625 h 2397"/>
              <a:gd name="T78" fmla="*/ 409575 w 1036"/>
              <a:gd name="T79" fmla="*/ 1724025 h 2397"/>
              <a:gd name="T80" fmla="*/ 425450 w 1036"/>
              <a:gd name="T81" fmla="*/ 1601787 h 2397"/>
              <a:gd name="T82" fmla="*/ 425450 w 1036"/>
              <a:gd name="T83" fmla="*/ 1525587 h 2397"/>
              <a:gd name="T84" fmla="*/ 396875 w 1036"/>
              <a:gd name="T85" fmla="*/ 1381125 h 2397"/>
              <a:gd name="T86" fmla="*/ 395288 w 1036"/>
              <a:gd name="T87" fmla="*/ 1325562 h 2397"/>
              <a:gd name="T88" fmla="*/ 395288 w 1036"/>
              <a:gd name="T89" fmla="*/ 1230312 h 2397"/>
              <a:gd name="T90" fmla="*/ 417513 w 1036"/>
              <a:gd name="T91" fmla="*/ 1044575 h 2397"/>
              <a:gd name="T92" fmla="*/ 455613 w 1036"/>
              <a:gd name="T93" fmla="*/ 709612 h 2397"/>
              <a:gd name="T94" fmla="*/ 495300 w 1036"/>
              <a:gd name="T95" fmla="*/ 515937 h 2397"/>
              <a:gd name="T96" fmla="*/ 463550 w 1036"/>
              <a:gd name="T97" fmla="*/ 404812 h 2397"/>
              <a:gd name="T98" fmla="*/ 401638 w 1036"/>
              <a:gd name="T99" fmla="*/ 392112 h 239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036" h="2397">
                <a:moveTo>
                  <a:pt x="253" y="247"/>
                </a:moveTo>
                <a:lnTo>
                  <a:pt x="388" y="130"/>
                </a:lnTo>
                <a:lnTo>
                  <a:pt x="465" y="96"/>
                </a:lnTo>
                <a:lnTo>
                  <a:pt x="579" y="76"/>
                </a:lnTo>
                <a:lnTo>
                  <a:pt x="594" y="85"/>
                </a:lnTo>
                <a:lnTo>
                  <a:pt x="685" y="67"/>
                </a:lnTo>
                <a:lnTo>
                  <a:pt x="802" y="59"/>
                </a:lnTo>
                <a:lnTo>
                  <a:pt x="897" y="45"/>
                </a:lnTo>
                <a:lnTo>
                  <a:pt x="954" y="24"/>
                </a:lnTo>
                <a:lnTo>
                  <a:pt x="1036" y="0"/>
                </a:lnTo>
                <a:lnTo>
                  <a:pt x="1036" y="2397"/>
                </a:lnTo>
                <a:lnTo>
                  <a:pt x="911" y="2368"/>
                </a:lnTo>
                <a:lnTo>
                  <a:pt x="852" y="2283"/>
                </a:lnTo>
                <a:lnTo>
                  <a:pt x="749" y="2239"/>
                </a:lnTo>
                <a:lnTo>
                  <a:pt x="661" y="2213"/>
                </a:lnTo>
                <a:lnTo>
                  <a:pt x="450" y="2136"/>
                </a:lnTo>
                <a:lnTo>
                  <a:pt x="292" y="2117"/>
                </a:lnTo>
                <a:lnTo>
                  <a:pt x="143" y="2074"/>
                </a:lnTo>
                <a:lnTo>
                  <a:pt x="40" y="1959"/>
                </a:lnTo>
                <a:lnTo>
                  <a:pt x="162" y="1891"/>
                </a:lnTo>
                <a:lnTo>
                  <a:pt x="172" y="1800"/>
                </a:lnTo>
                <a:lnTo>
                  <a:pt x="169" y="1746"/>
                </a:lnTo>
                <a:lnTo>
                  <a:pt x="192" y="1654"/>
                </a:lnTo>
                <a:lnTo>
                  <a:pt x="147" y="1597"/>
                </a:lnTo>
                <a:lnTo>
                  <a:pt x="89" y="1584"/>
                </a:lnTo>
                <a:lnTo>
                  <a:pt x="35" y="1546"/>
                </a:lnTo>
                <a:lnTo>
                  <a:pt x="0" y="1492"/>
                </a:lnTo>
                <a:lnTo>
                  <a:pt x="13" y="1416"/>
                </a:lnTo>
                <a:lnTo>
                  <a:pt x="66" y="1368"/>
                </a:lnTo>
                <a:lnTo>
                  <a:pt x="90" y="1306"/>
                </a:lnTo>
                <a:lnTo>
                  <a:pt x="130" y="1253"/>
                </a:lnTo>
                <a:lnTo>
                  <a:pt x="148" y="1287"/>
                </a:lnTo>
                <a:lnTo>
                  <a:pt x="129" y="1383"/>
                </a:lnTo>
                <a:lnTo>
                  <a:pt x="131" y="1408"/>
                </a:lnTo>
                <a:lnTo>
                  <a:pt x="160" y="1416"/>
                </a:lnTo>
                <a:lnTo>
                  <a:pt x="177" y="1354"/>
                </a:lnTo>
                <a:lnTo>
                  <a:pt x="219" y="1320"/>
                </a:lnTo>
                <a:lnTo>
                  <a:pt x="213" y="1236"/>
                </a:lnTo>
                <a:lnTo>
                  <a:pt x="227" y="1150"/>
                </a:lnTo>
                <a:lnTo>
                  <a:pt x="258" y="1086"/>
                </a:lnTo>
                <a:lnTo>
                  <a:pt x="268" y="1009"/>
                </a:lnTo>
                <a:lnTo>
                  <a:pt x="268" y="961"/>
                </a:lnTo>
                <a:lnTo>
                  <a:pt x="250" y="870"/>
                </a:lnTo>
                <a:lnTo>
                  <a:pt x="249" y="835"/>
                </a:lnTo>
                <a:lnTo>
                  <a:pt x="249" y="775"/>
                </a:lnTo>
                <a:lnTo>
                  <a:pt x="263" y="658"/>
                </a:lnTo>
                <a:lnTo>
                  <a:pt x="287" y="447"/>
                </a:lnTo>
                <a:lnTo>
                  <a:pt x="312" y="325"/>
                </a:lnTo>
                <a:lnTo>
                  <a:pt x="292" y="255"/>
                </a:lnTo>
                <a:lnTo>
                  <a:pt x="253" y="247"/>
                </a:lnTo>
                <a:close/>
              </a:path>
            </a:pathLst>
          </a:custGeom>
          <a:solidFill>
            <a:srgbClr val="99CC00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5246" name="AutoShape 14"/>
          <p:cNvSpPr>
            <a:spLocks noChangeArrowheads="1"/>
          </p:cNvSpPr>
          <p:nvPr/>
        </p:nvSpPr>
        <p:spPr bwMode="auto">
          <a:xfrm>
            <a:off x="4797425" y="4713288"/>
            <a:ext cx="900113" cy="344487"/>
          </a:xfrm>
          <a:prstGeom prst="wedgeRectCallout">
            <a:avLst>
              <a:gd name="adj1" fmla="val -68167"/>
              <a:gd name="adj2" fmla="val -16819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以基蓮</a:t>
            </a:r>
          </a:p>
        </p:txBody>
      </p:sp>
      <p:sp>
        <p:nvSpPr>
          <p:cNvPr id="95248" name="AutoShape 16"/>
          <p:cNvSpPr>
            <a:spLocks noChangeArrowheads="1"/>
          </p:cNvSpPr>
          <p:nvPr/>
        </p:nvSpPr>
        <p:spPr bwMode="auto">
          <a:xfrm>
            <a:off x="3336925" y="3763963"/>
            <a:ext cx="655638" cy="344487"/>
          </a:xfrm>
          <a:prstGeom prst="wedgeRectCallout">
            <a:avLst>
              <a:gd name="adj1" fmla="val 76394"/>
              <a:gd name="adj2" fmla="val 39861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底們</a:t>
            </a:r>
          </a:p>
        </p:txBody>
      </p:sp>
      <p:sp>
        <p:nvSpPr>
          <p:cNvPr id="95249" name="Rectangle 17"/>
          <p:cNvSpPr>
            <a:spLocks noChangeArrowheads="1"/>
          </p:cNvSpPr>
          <p:nvPr/>
        </p:nvSpPr>
        <p:spPr bwMode="auto">
          <a:xfrm>
            <a:off x="5729005" y="17647"/>
            <a:ext cx="3475321" cy="689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哀聲遍聞摩押的四境；哀號的聲音達到</a:t>
            </a:r>
            <a:r>
              <a:rPr lang="zh-TW" altLang="en-US" sz="26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以基蓮</a:t>
            </a: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；哀號的聲音達到</a:t>
            </a:r>
            <a:r>
              <a:rPr lang="zh-TW" altLang="en-US" sz="2600" dirty="0" smtClean="0">
                <a:solidFill>
                  <a:srgbClr val="333399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比珥以琳</a:t>
            </a: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</a:p>
          <a:p>
            <a:pPr fontAlgn="base">
              <a:spcBef>
                <a:spcPct val="0"/>
              </a:spcBef>
            </a:pPr>
            <a:r>
              <a:rPr lang="zh-TW" altLang="en-US" sz="26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底們</a:t>
            </a: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的水充滿了血；我還要加增</a:t>
            </a:r>
            <a:r>
              <a:rPr lang="zh-TW" altLang="en-US" sz="26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底們</a:t>
            </a: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的災難，叫獅子來追上摩押逃脫的民和那地上所餘剩的人。</a:t>
            </a:r>
          </a:p>
          <a:p>
            <a:pPr fontAlgn="base">
              <a:spcBef>
                <a:spcPct val="0"/>
              </a:spcBef>
            </a:pP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你們當將羊羔奉給那地掌權的，從</a:t>
            </a:r>
            <a:r>
              <a:rPr lang="zh-TW" altLang="en-US" sz="26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西拉</a:t>
            </a: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往曠野，送到</a:t>
            </a:r>
            <a:r>
              <a:rPr lang="zh-TW" altLang="en-US" sz="26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錫安城的山</a:t>
            </a: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</a:p>
          <a:p>
            <a:pPr fontAlgn="base">
              <a:spcBef>
                <a:spcPct val="0"/>
              </a:spcBef>
            </a:pP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摩押的居民在</a:t>
            </a:r>
            <a:r>
              <a:rPr lang="zh-TW" altLang="en-US" sz="26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亞嫩渡口</a:t>
            </a: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，必像遊飛的鳥，如拆窩的雛。</a:t>
            </a:r>
            <a:r>
              <a:rPr lang="en-US" altLang="zh-TW" sz="26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6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賽</a:t>
            </a:r>
            <a:r>
              <a:rPr lang="en-US" altLang="zh-TW" sz="26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15:8-</a:t>
            </a:r>
            <a:r>
              <a:rPr lang="en-US" altLang="zh-TW" sz="2600" dirty="0" smtClean="0">
                <a:solidFill>
                  <a:srgbClr val="80808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16:2</a:t>
            </a:r>
            <a:r>
              <a:rPr lang="en-US" altLang="zh-TW" sz="26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  <a:endParaRPr lang="zh-TW" altLang="en-US" sz="2600" dirty="0" smtClean="0">
              <a:solidFill>
                <a:srgbClr val="80808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5252" name="AutoShape 20"/>
          <p:cNvSpPr>
            <a:spLocks noChangeArrowheads="1"/>
          </p:cNvSpPr>
          <p:nvPr/>
        </p:nvSpPr>
        <p:spPr bwMode="auto">
          <a:xfrm>
            <a:off x="3049588" y="3255963"/>
            <a:ext cx="1125537" cy="344487"/>
          </a:xfrm>
          <a:prstGeom prst="wedgeRectCallout">
            <a:avLst>
              <a:gd name="adj1" fmla="val 73556"/>
              <a:gd name="adj2" fmla="val -1611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亞嫩渡口</a:t>
            </a:r>
          </a:p>
        </p:txBody>
      </p:sp>
      <p:sp>
        <p:nvSpPr>
          <p:cNvPr id="95253" name="AutoShape 21"/>
          <p:cNvSpPr>
            <a:spLocks noChangeArrowheads="1"/>
          </p:cNvSpPr>
          <p:nvPr/>
        </p:nvSpPr>
        <p:spPr bwMode="auto">
          <a:xfrm>
            <a:off x="4243388" y="6026150"/>
            <a:ext cx="655637" cy="344488"/>
          </a:xfrm>
          <a:prstGeom prst="wedgeRectCallout">
            <a:avLst>
              <a:gd name="adj1" fmla="val -111500"/>
              <a:gd name="adj2" fmla="val -51843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西拉</a:t>
            </a:r>
          </a:p>
        </p:txBody>
      </p:sp>
      <p:sp>
        <p:nvSpPr>
          <p:cNvPr id="95254" name="AutoShape 22"/>
          <p:cNvSpPr>
            <a:spLocks noChangeArrowheads="1"/>
          </p:cNvSpPr>
          <p:nvPr/>
        </p:nvSpPr>
        <p:spPr bwMode="auto">
          <a:xfrm>
            <a:off x="1254125" y="2043113"/>
            <a:ext cx="1125538" cy="344487"/>
          </a:xfrm>
          <a:prstGeom prst="wedgeRectCallout">
            <a:avLst>
              <a:gd name="adj1" fmla="val 68194"/>
              <a:gd name="adj2" fmla="val -20046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耶路撒冷</a:t>
            </a:r>
          </a:p>
        </p:txBody>
      </p:sp>
      <p:sp>
        <p:nvSpPr>
          <p:cNvPr id="95255" name="Freeform 23"/>
          <p:cNvSpPr>
            <a:spLocks/>
          </p:cNvSpPr>
          <p:nvPr/>
        </p:nvSpPr>
        <p:spPr bwMode="auto">
          <a:xfrm>
            <a:off x="3767138" y="4708525"/>
            <a:ext cx="476250" cy="1317625"/>
          </a:xfrm>
          <a:custGeom>
            <a:avLst/>
            <a:gdLst>
              <a:gd name="T0" fmla="*/ 439738 w 300"/>
              <a:gd name="T1" fmla="*/ 0 h 830"/>
              <a:gd name="T2" fmla="*/ 403225 w 300"/>
              <a:gd name="T3" fmla="*/ 622300 h 830"/>
              <a:gd name="T4" fmla="*/ 0 w 300"/>
              <a:gd name="T5" fmla="*/ 1317625 h 83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00" h="830">
                <a:moveTo>
                  <a:pt x="277" y="0"/>
                </a:moveTo>
                <a:cubicBezTo>
                  <a:pt x="288" y="127"/>
                  <a:pt x="300" y="254"/>
                  <a:pt x="254" y="392"/>
                </a:cubicBezTo>
                <a:cubicBezTo>
                  <a:pt x="208" y="530"/>
                  <a:pt x="123" y="715"/>
                  <a:pt x="0" y="830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5256" name="Freeform 24"/>
          <p:cNvSpPr>
            <a:spLocks/>
          </p:cNvSpPr>
          <p:nvPr/>
        </p:nvSpPr>
        <p:spPr bwMode="auto">
          <a:xfrm>
            <a:off x="2255838" y="2185988"/>
            <a:ext cx="1511300" cy="3840162"/>
          </a:xfrm>
          <a:custGeom>
            <a:avLst/>
            <a:gdLst>
              <a:gd name="T0" fmla="*/ 1511300 w 952"/>
              <a:gd name="T1" fmla="*/ 3840162 h 2419"/>
              <a:gd name="T2" fmla="*/ 195263 w 952"/>
              <a:gd name="T3" fmla="*/ 2157412 h 2419"/>
              <a:gd name="T4" fmla="*/ 341313 w 952"/>
              <a:gd name="T5" fmla="*/ 0 h 24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52" h="2419">
                <a:moveTo>
                  <a:pt x="952" y="2419"/>
                </a:moveTo>
                <a:cubicBezTo>
                  <a:pt x="599" y="2090"/>
                  <a:pt x="246" y="1762"/>
                  <a:pt x="123" y="1359"/>
                </a:cubicBezTo>
                <a:cubicBezTo>
                  <a:pt x="0" y="956"/>
                  <a:pt x="138" y="326"/>
                  <a:pt x="215" y="0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301" name="AutoShape 25"/>
          <p:cNvSpPr>
            <a:spLocks noChangeArrowheads="1"/>
          </p:cNvSpPr>
          <p:nvPr/>
        </p:nvSpPr>
        <p:spPr bwMode="auto">
          <a:xfrm>
            <a:off x="4989513" y="1592263"/>
            <a:ext cx="671512" cy="603250"/>
          </a:xfrm>
          <a:prstGeom prst="wedgeRectCallout">
            <a:avLst>
              <a:gd name="adj1" fmla="val -104139"/>
              <a:gd name="adj2" fmla="val 12370"/>
            </a:avLst>
          </a:prstGeom>
          <a:solidFill>
            <a:srgbClr val="FF99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以利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亞利</a:t>
            </a:r>
          </a:p>
        </p:txBody>
      </p:sp>
      <p:sp>
        <p:nvSpPr>
          <p:cNvPr id="12302" name="AutoShape 26"/>
          <p:cNvSpPr>
            <a:spLocks noChangeArrowheads="1"/>
          </p:cNvSpPr>
          <p:nvPr/>
        </p:nvSpPr>
        <p:spPr bwMode="auto">
          <a:xfrm>
            <a:off x="3346450" y="1598613"/>
            <a:ext cx="900113" cy="344487"/>
          </a:xfrm>
          <a:prstGeom prst="wedgeRectCallout">
            <a:avLst>
              <a:gd name="adj1" fmla="val 70634"/>
              <a:gd name="adj2" fmla="val 51384"/>
            </a:avLst>
          </a:prstGeom>
          <a:solidFill>
            <a:srgbClr val="FF99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希實本</a:t>
            </a:r>
          </a:p>
        </p:txBody>
      </p:sp>
      <p:sp>
        <p:nvSpPr>
          <p:cNvPr id="12303" name="AutoShape 27"/>
          <p:cNvSpPr>
            <a:spLocks noChangeArrowheads="1"/>
          </p:cNvSpPr>
          <p:nvPr/>
        </p:nvSpPr>
        <p:spPr bwMode="auto">
          <a:xfrm>
            <a:off x="3559175" y="2476500"/>
            <a:ext cx="655638" cy="344488"/>
          </a:xfrm>
          <a:prstGeom prst="wedgeRectCallout">
            <a:avLst>
              <a:gd name="adj1" fmla="val 58958"/>
              <a:gd name="adj2" fmla="val -132491"/>
            </a:avLst>
          </a:prstGeom>
          <a:solidFill>
            <a:srgbClr val="FF99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尼波</a:t>
            </a:r>
          </a:p>
        </p:txBody>
      </p:sp>
      <p:sp>
        <p:nvSpPr>
          <p:cNvPr id="12304" name="AutoShape 28"/>
          <p:cNvSpPr>
            <a:spLocks noChangeArrowheads="1"/>
          </p:cNvSpPr>
          <p:nvPr/>
        </p:nvSpPr>
        <p:spPr bwMode="auto">
          <a:xfrm>
            <a:off x="4759325" y="2252663"/>
            <a:ext cx="900113" cy="344487"/>
          </a:xfrm>
          <a:prstGeom prst="wedgeRectCallout">
            <a:avLst>
              <a:gd name="adj1" fmla="val -79278"/>
              <a:gd name="adj2" fmla="val -10829"/>
            </a:avLst>
          </a:prstGeom>
          <a:solidFill>
            <a:srgbClr val="FF99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米底巴</a:t>
            </a:r>
          </a:p>
        </p:txBody>
      </p:sp>
    </p:spTree>
    <p:extLst>
      <p:ext uri="{BB962C8B-B14F-4D97-AF65-F5344CB8AC3E}">
        <p14:creationId xmlns:p14="http://schemas.microsoft.com/office/powerpoint/2010/main" val="47648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o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4588" cy="685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Freeform 3"/>
          <p:cNvSpPr>
            <a:spLocks/>
          </p:cNvSpPr>
          <p:nvPr/>
        </p:nvSpPr>
        <p:spPr bwMode="auto">
          <a:xfrm>
            <a:off x="3090863" y="2176463"/>
            <a:ext cx="723900" cy="2792412"/>
          </a:xfrm>
          <a:custGeom>
            <a:avLst/>
            <a:gdLst>
              <a:gd name="T0" fmla="*/ 495300 w 456"/>
              <a:gd name="T1" fmla="*/ 0 h 1759"/>
              <a:gd name="T2" fmla="*/ 392113 w 456"/>
              <a:gd name="T3" fmla="*/ 98425 h 1759"/>
              <a:gd name="T4" fmla="*/ 322263 w 456"/>
              <a:gd name="T5" fmla="*/ 169862 h 1759"/>
              <a:gd name="T6" fmla="*/ 288925 w 456"/>
              <a:gd name="T7" fmla="*/ 315912 h 1759"/>
              <a:gd name="T8" fmla="*/ 257175 w 456"/>
              <a:gd name="T9" fmla="*/ 398462 h 1759"/>
              <a:gd name="T10" fmla="*/ 201613 w 456"/>
              <a:gd name="T11" fmla="*/ 523875 h 1759"/>
              <a:gd name="T12" fmla="*/ 147638 w 456"/>
              <a:gd name="T13" fmla="*/ 620712 h 1759"/>
              <a:gd name="T14" fmla="*/ 147638 w 456"/>
              <a:gd name="T15" fmla="*/ 741362 h 1759"/>
              <a:gd name="T16" fmla="*/ 147638 w 456"/>
              <a:gd name="T17" fmla="*/ 811212 h 1759"/>
              <a:gd name="T18" fmla="*/ 120650 w 456"/>
              <a:gd name="T19" fmla="*/ 909637 h 1759"/>
              <a:gd name="T20" fmla="*/ 104775 w 456"/>
              <a:gd name="T21" fmla="*/ 1127125 h 1759"/>
              <a:gd name="T22" fmla="*/ 109538 w 456"/>
              <a:gd name="T23" fmla="*/ 1203325 h 1759"/>
              <a:gd name="T24" fmla="*/ 76200 w 456"/>
              <a:gd name="T25" fmla="*/ 1339850 h 1759"/>
              <a:gd name="T26" fmla="*/ 76200 w 456"/>
              <a:gd name="T27" fmla="*/ 1382712 h 1759"/>
              <a:gd name="T28" fmla="*/ 71438 w 456"/>
              <a:gd name="T29" fmla="*/ 1568450 h 1759"/>
              <a:gd name="T30" fmla="*/ 98425 w 456"/>
              <a:gd name="T31" fmla="*/ 1633537 h 1759"/>
              <a:gd name="T32" fmla="*/ 98425 w 456"/>
              <a:gd name="T33" fmla="*/ 1743075 h 1759"/>
              <a:gd name="T34" fmla="*/ 66675 w 456"/>
              <a:gd name="T35" fmla="*/ 1938337 h 1759"/>
              <a:gd name="T36" fmla="*/ 11113 w 456"/>
              <a:gd name="T37" fmla="*/ 2106612 h 1759"/>
              <a:gd name="T38" fmla="*/ 0 w 456"/>
              <a:gd name="T39" fmla="*/ 2352675 h 1759"/>
              <a:gd name="T40" fmla="*/ 76200 w 456"/>
              <a:gd name="T41" fmla="*/ 2476500 h 1759"/>
              <a:gd name="T42" fmla="*/ 125413 w 456"/>
              <a:gd name="T43" fmla="*/ 2608262 h 1759"/>
              <a:gd name="T44" fmla="*/ 114300 w 456"/>
              <a:gd name="T45" fmla="*/ 2765425 h 1759"/>
              <a:gd name="T46" fmla="*/ 234950 w 456"/>
              <a:gd name="T47" fmla="*/ 2792412 h 1759"/>
              <a:gd name="T48" fmla="*/ 315913 w 456"/>
              <a:gd name="T49" fmla="*/ 2733675 h 1759"/>
              <a:gd name="T50" fmla="*/ 474663 w 456"/>
              <a:gd name="T51" fmla="*/ 2657475 h 1759"/>
              <a:gd name="T52" fmla="*/ 501650 w 456"/>
              <a:gd name="T53" fmla="*/ 2543175 h 1759"/>
              <a:gd name="T54" fmla="*/ 495300 w 456"/>
              <a:gd name="T55" fmla="*/ 2417762 h 1759"/>
              <a:gd name="T56" fmla="*/ 528638 w 456"/>
              <a:gd name="T57" fmla="*/ 2270125 h 1759"/>
              <a:gd name="T58" fmla="*/ 457200 w 456"/>
              <a:gd name="T59" fmla="*/ 2182812 h 1759"/>
              <a:gd name="T60" fmla="*/ 360363 w 456"/>
              <a:gd name="T61" fmla="*/ 2162175 h 1759"/>
              <a:gd name="T62" fmla="*/ 273050 w 456"/>
              <a:gd name="T63" fmla="*/ 2079625 h 1759"/>
              <a:gd name="T64" fmla="*/ 223838 w 456"/>
              <a:gd name="T65" fmla="*/ 2009775 h 1759"/>
              <a:gd name="T66" fmla="*/ 250825 w 456"/>
              <a:gd name="T67" fmla="*/ 1889125 h 1759"/>
              <a:gd name="T68" fmla="*/ 338138 w 456"/>
              <a:gd name="T69" fmla="*/ 1808162 h 1759"/>
              <a:gd name="T70" fmla="*/ 371475 w 456"/>
              <a:gd name="T71" fmla="*/ 1720850 h 1759"/>
              <a:gd name="T72" fmla="*/ 436563 w 456"/>
              <a:gd name="T73" fmla="*/ 1633537 h 1759"/>
              <a:gd name="T74" fmla="*/ 457200 w 456"/>
              <a:gd name="T75" fmla="*/ 1676400 h 1759"/>
              <a:gd name="T76" fmla="*/ 436563 w 456"/>
              <a:gd name="T77" fmla="*/ 1785937 h 1759"/>
              <a:gd name="T78" fmla="*/ 436563 w 456"/>
              <a:gd name="T79" fmla="*/ 1878012 h 1759"/>
              <a:gd name="T80" fmla="*/ 479425 w 456"/>
              <a:gd name="T81" fmla="*/ 1884362 h 1759"/>
              <a:gd name="T82" fmla="*/ 512763 w 456"/>
              <a:gd name="T83" fmla="*/ 1785937 h 1759"/>
              <a:gd name="T84" fmla="*/ 571500 w 456"/>
              <a:gd name="T85" fmla="*/ 1736725 h 1759"/>
              <a:gd name="T86" fmla="*/ 566738 w 456"/>
              <a:gd name="T87" fmla="*/ 1628775 h 1759"/>
              <a:gd name="T88" fmla="*/ 593725 w 456"/>
              <a:gd name="T89" fmla="*/ 1470025 h 1759"/>
              <a:gd name="T90" fmla="*/ 638175 w 456"/>
              <a:gd name="T91" fmla="*/ 1366837 h 1759"/>
              <a:gd name="T92" fmla="*/ 654050 w 456"/>
              <a:gd name="T93" fmla="*/ 1171575 h 1759"/>
              <a:gd name="T94" fmla="*/ 620713 w 456"/>
              <a:gd name="T95" fmla="*/ 1028700 h 1759"/>
              <a:gd name="T96" fmla="*/ 615950 w 456"/>
              <a:gd name="T97" fmla="*/ 871537 h 1759"/>
              <a:gd name="T98" fmla="*/ 647700 w 456"/>
              <a:gd name="T99" fmla="*/ 685800 h 1759"/>
              <a:gd name="T100" fmla="*/ 669925 w 456"/>
              <a:gd name="T101" fmla="*/ 479425 h 1759"/>
              <a:gd name="T102" fmla="*/ 692150 w 456"/>
              <a:gd name="T103" fmla="*/ 322262 h 1759"/>
              <a:gd name="T104" fmla="*/ 723900 w 456"/>
              <a:gd name="T105" fmla="*/ 163512 h 1759"/>
              <a:gd name="T106" fmla="*/ 696913 w 456"/>
              <a:gd name="T107" fmla="*/ 55562 h 1759"/>
              <a:gd name="T108" fmla="*/ 495300 w 456"/>
              <a:gd name="T109" fmla="*/ 0 h 175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56" h="1759">
                <a:moveTo>
                  <a:pt x="312" y="0"/>
                </a:moveTo>
                <a:lnTo>
                  <a:pt x="247" y="62"/>
                </a:lnTo>
                <a:lnTo>
                  <a:pt x="203" y="107"/>
                </a:lnTo>
                <a:lnTo>
                  <a:pt x="182" y="199"/>
                </a:lnTo>
                <a:lnTo>
                  <a:pt x="162" y="251"/>
                </a:lnTo>
                <a:lnTo>
                  <a:pt x="127" y="330"/>
                </a:lnTo>
                <a:lnTo>
                  <a:pt x="93" y="391"/>
                </a:lnTo>
                <a:lnTo>
                  <a:pt x="93" y="467"/>
                </a:lnTo>
                <a:lnTo>
                  <a:pt x="93" y="511"/>
                </a:lnTo>
                <a:lnTo>
                  <a:pt x="76" y="573"/>
                </a:lnTo>
                <a:lnTo>
                  <a:pt x="66" y="710"/>
                </a:lnTo>
                <a:lnTo>
                  <a:pt x="69" y="758"/>
                </a:lnTo>
                <a:lnTo>
                  <a:pt x="48" y="844"/>
                </a:lnTo>
                <a:lnTo>
                  <a:pt x="48" y="871"/>
                </a:lnTo>
                <a:lnTo>
                  <a:pt x="45" y="988"/>
                </a:lnTo>
                <a:lnTo>
                  <a:pt x="62" y="1029"/>
                </a:lnTo>
                <a:lnTo>
                  <a:pt x="62" y="1098"/>
                </a:lnTo>
                <a:lnTo>
                  <a:pt x="42" y="1221"/>
                </a:lnTo>
                <a:lnTo>
                  <a:pt x="7" y="1327"/>
                </a:lnTo>
                <a:lnTo>
                  <a:pt x="0" y="1482"/>
                </a:lnTo>
                <a:lnTo>
                  <a:pt x="48" y="1560"/>
                </a:lnTo>
                <a:lnTo>
                  <a:pt x="79" y="1643"/>
                </a:lnTo>
                <a:lnTo>
                  <a:pt x="72" y="1742"/>
                </a:lnTo>
                <a:lnTo>
                  <a:pt x="148" y="1759"/>
                </a:lnTo>
                <a:lnTo>
                  <a:pt x="199" y="1722"/>
                </a:lnTo>
                <a:lnTo>
                  <a:pt x="299" y="1674"/>
                </a:lnTo>
                <a:lnTo>
                  <a:pt x="316" y="1602"/>
                </a:lnTo>
                <a:lnTo>
                  <a:pt x="312" y="1523"/>
                </a:lnTo>
                <a:lnTo>
                  <a:pt x="333" y="1430"/>
                </a:lnTo>
                <a:lnTo>
                  <a:pt x="288" y="1375"/>
                </a:lnTo>
                <a:lnTo>
                  <a:pt x="227" y="1362"/>
                </a:lnTo>
                <a:lnTo>
                  <a:pt x="172" y="1310"/>
                </a:lnTo>
                <a:lnTo>
                  <a:pt x="141" y="1266"/>
                </a:lnTo>
                <a:lnTo>
                  <a:pt x="158" y="1190"/>
                </a:lnTo>
                <a:lnTo>
                  <a:pt x="213" y="1139"/>
                </a:lnTo>
                <a:lnTo>
                  <a:pt x="234" y="1084"/>
                </a:lnTo>
                <a:lnTo>
                  <a:pt x="275" y="1029"/>
                </a:lnTo>
                <a:lnTo>
                  <a:pt x="288" y="1056"/>
                </a:lnTo>
                <a:lnTo>
                  <a:pt x="275" y="1125"/>
                </a:lnTo>
                <a:lnTo>
                  <a:pt x="275" y="1183"/>
                </a:lnTo>
                <a:lnTo>
                  <a:pt x="302" y="1187"/>
                </a:lnTo>
                <a:lnTo>
                  <a:pt x="323" y="1125"/>
                </a:lnTo>
                <a:lnTo>
                  <a:pt x="360" y="1094"/>
                </a:lnTo>
                <a:lnTo>
                  <a:pt x="357" y="1026"/>
                </a:lnTo>
                <a:lnTo>
                  <a:pt x="374" y="926"/>
                </a:lnTo>
                <a:lnTo>
                  <a:pt x="402" y="861"/>
                </a:lnTo>
                <a:lnTo>
                  <a:pt x="412" y="738"/>
                </a:lnTo>
                <a:lnTo>
                  <a:pt x="391" y="648"/>
                </a:lnTo>
                <a:lnTo>
                  <a:pt x="388" y="549"/>
                </a:lnTo>
                <a:lnTo>
                  <a:pt x="408" y="432"/>
                </a:lnTo>
                <a:lnTo>
                  <a:pt x="422" y="302"/>
                </a:lnTo>
                <a:lnTo>
                  <a:pt x="436" y="203"/>
                </a:lnTo>
                <a:lnTo>
                  <a:pt x="456" y="103"/>
                </a:lnTo>
                <a:lnTo>
                  <a:pt x="439" y="35"/>
                </a:lnTo>
                <a:lnTo>
                  <a:pt x="312" y="0"/>
                </a:lnTo>
                <a:close/>
              </a:path>
            </a:pathLst>
          </a:custGeom>
          <a:solidFill>
            <a:srgbClr val="336699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316" name="Freeform 4"/>
          <p:cNvSpPr>
            <a:spLocks/>
          </p:cNvSpPr>
          <p:nvPr/>
        </p:nvSpPr>
        <p:spPr bwMode="auto">
          <a:xfrm>
            <a:off x="3316288" y="1820863"/>
            <a:ext cx="1644650" cy="3805237"/>
          </a:xfrm>
          <a:custGeom>
            <a:avLst/>
            <a:gdLst>
              <a:gd name="T0" fmla="*/ 401638 w 1036"/>
              <a:gd name="T1" fmla="*/ 392112 h 2397"/>
              <a:gd name="T2" fmla="*/ 615950 w 1036"/>
              <a:gd name="T3" fmla="*/ 206375 h 2397"/>
              <a:gd name="T4" fmla="*/ 738188 w 1036"/>
              <a:gd name="T5" fmla="*/ 152400 h 2397"/>
              <a:gd name="T6" fmla="*/ 919163 w 1036"/>
              <a:gd name="T7" fmla="*/ 120650 h 2397"/>
              <a:gd name="T8" fmla="*/ 942975 w 1036"/>
              <a:gd name="T9" fmla="*/ 134937 h 2397"/>
              <a:gd name="T10" fmla="*/ 1087438 w 1036"/>
              <a:gd name="T11" fmla="*/ 106362 h 2397"/>
              <a:gd name="T12" fmla="*/ 1273175 w 1036"/>
              <a:gd name="T13" fmla="*/ 93662 h 2397"/>
              <a:gd name="T14" fmla="*/ 1423988 w 1036"/>
              <a:gd name="T15" fmla="*/ 71437 h 2397"/>
              <a:gd name="T16" fmla="*/ 1514475 w 1036"/>
              <a:gd name="T17" fmla="*/ 38100 h 2397"/>
              <a:gd name="T18" fmla="*/ 1644650 w 1036"/>
              <a:gd name="T19" fmla="*/ 0 h 2397"/>
              <a:gd name="T20" fmla="*/ 1644650 w 1036"/>
              <a:gd name="T21" fmla="*/ 3805237 h 2397"/>
              <a:gd name="T22" fmla="*/ 1446213 w 1036"/>
              <a:gd name="T23" fmla="*/ 3759200 h 2397"/>
              <a:gd name="T24" fmla="*/ 1352550 w 1036"/>
              <a:gd name="T25" fmla="*/ 3624262 h 2397"/>
              <a:gd name="T26" fmla="*/ 1189038 w 1036"/>
              <a:gd name="T27" fmla="*/ 3554412 h 2397"/>
              <a:gd name="T28" fmla="*/ 1049338 w 1036"/>
              <a:gd name="T29" fmla="*/ 3513137 h 2397"/>
              <a:gd name="T30" fmla="*/ 714375 w 1036"/>
              <a:gd name="T31" fmla="*/ 3390900 h 2397"/>
              <a:gd name="T32" fmla="*/ 463550 w 1036"/>
              <a:gd name="T33" fmla="*/ 3360737 h 2397"/>
              <a:gd name="T34" fmla="*/ 227013 w 1036"/>
              <a:gd name="T35" fmla="*/ 3292475 h 2397"/>
              <a:gd name="T36" fmla="*/ 63500 w 1036"/>
              <a:gd name="T37" fmla="*/ 3109912 h 2397"/>
              <a:gd name="T38" fmla="*/ 257175 w 1036"/>
              <a:gd name="T39" fmla="*/ 3001962 h 2397"/>
              <a:gd name="T40" fmla="*/ 273050 w 1036"/>
              <a:gd name="T41" fmla="*/ 2857500 h 2397"/>
              <a:gd name="T42" fmla="*/ 268288 w 1036"/>
              <a:gd name="T43" fmla="*/ 2771775 h 2397"/>
              <a:gd name="T44" fmla="*/ 304800 w 1036"/>
              <a:gd name="T45" fmla="*/ 2625725 h 2397"/>
              <a:gd name="T46" fmla="*/ 233363 w 1036"/>
              <a:gd name="T47" fmla="*/ 2535237 h 2397"/>
              <a:gd name="T48" fmla="*/ 141288 w 1036"/>
              <a:gd name="T49" fmla="*/ 2514600 h 2397"/>
              <a:gd name="T50" fmla="*/ 55563 w 1036"/>
              <a:gd name="T51" fmla="*/ 2454275 h 2397"/>
              <a:gd name="T52" fmla="*/ 0 w 1036"/>
              <a:gd name="T53" fmla="*/ 2368550 h 2397"/>
              <a:gd name="T54" fmla="*/ 20638 w 1036"/>
              <a:gd name="T55" fmla="*/ 2247900 h 2397"/>
              <a:gd name="T56" fmla="*/ 104775 w 1036"/>
              <a:gd name="T57" fmla="*/ 2171700 h 2397"/>
              <a:gd name="T58" fmla="*/ 142875 w 1036"/>
              <a:gd name="T59" fmla="*/ 2073275 h 2397"/>
              <a:gd name="T60" fmla="*/ 206375 w 1036"/>
              <a:gd name="T61" fmla="*/ 1989137 h 2397"/>
              <a:gd name="T62" fmla="*/ 234950 w 1036"/>
              <a:gd name="T63" fmla="*/ 2043112 h 2397"/>
              <a:gd name="T64" fmla="*/ 204788 w 1036"/>
              <a:gd name="T65" fmla="*/ 2195512 h 2397"/>
              <a:gd name="T66" fmla="*/ 207963 w 1036"/>
              <a:gd name="T67" fmla="*/ 2235200 h 2397"/>
              <a:gd name="T68" fmla="*/ 254000 w 1036"/>
              <a:gd name="T69" fmla="*/ 2247900 h 2397"/>
              <a:gd name="T70" fmla="*/ 280988 w 1036"/>
              <a:gd name="T71" fmla="*/ 2149475 h 2397"/>
              <a:gd name="T72" fmla="*/ 347663 w 1036"/>
              <a:gd name="T73" fmla="*/ 2095500 h 2397"/>
              <a:gd name="T74" fmla="*/ 338138 w 1036"/>
              <a:gd name="T75" fmla="*/ 1962150 h 2397"/>
              <a:gd name="T76" fmla="*/ 360363 w 1036"/>
              <a:gd name="T77" fmla="*/ 1825625 h 2397"/>
              <a:gd name="T78" fmla="*/ 409575 w 1036"/>
              <a:gd name="T79" fmla="*/ 1724025 h 2397"/>
              <a:gd name="T80" fmla="*/ 425450 w 1036"/>
              <a:gd name="T81" fmla="*/ 1601787 h 2397"/>
              <a:gd name="T82" fmla="*/ 425450 w 1036"/>
              <a:gd name="T83" fmla="*/ 1525587 h 2397"/>
              <a:gd name="T84" fmla="*/ 396875 w 1036"/>
              <a:gd name="T85" fmla="*/ 1381125 h 2397"/>
              <a:gd name="T86" fmla="*/ 395288 w 1036"/>
              <a:gd name="T87" fmla="*/ 1325562 h 2397"/>
              <a:gd name="T88" fmla="*/ 395288 w 1036"/>
              <a:gd name="T89" fmla="*/ 1230312 h 2397"/>
              <a:gd name="T90" fmla="*/ 417513 w 1036"/>
              <a:gd name="T91" fmla="*/ 1044575 h 2397"/>
              <a:gd name="T92" fmla="*/ 455613 w 1036"/>
              <a:gd name="T93" fmla="*/ 709612 h 2397"/>
              <a:gd name="T94" fmla="*/ 495300 w 1036"/>
              <a:gd name="T95" fmla="*/ 515937 h 2397"/>
              <a:gd name="T96" fmla="*/ 463550 w 1036"/>
              <a:gd name="T97" fmla="*/ 404812 h 2397"/>
              <a:gd name="T98" fmla="*/ 401638 w 1036"/>
              <a:gd name="T99" fmla="*/ 392112 h 239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036" h="2397">
                <a:moveTo>
                  <a:pt x="253" y="247"/>
                </a:moveTo>
                <a:lnTo>
                  <a:pt x="388" y="130"/>
                </a:lnTo>
                <a:lnTo>
                  <a:pt x="465" y="96"/>
                </a:lnTo>
                <a:lnTo>
                  <a:pt x="579" y="76"/>
                </a:lnTo>
                <a:lnTo>
                  <a:pt x="594" y="85"/>
                </a:lnTo>
                <a:lnTo>
                  <a:pt x="685" y="67"/>
                </a:lnTo>
                <a:lnTo>
                  <a:pt x="802" y="59"/>
                </a:lnTo>
                <a:lnTo>
                  <a:pt x="897" y="45"/>
                </a:lnTo>
                <a:lnTo>
                  <a:pt x="954" y="24"/>
                </a:lnTo>
                <a:lnTo>
                  <a:pt x="1036" y="0"/>
                </a:lnTo>
                <a:lnTo>
                  <a:pt x="1036" y="2397"/>
                </a:lnTo>
                <a:lnTo>
                  <a:pt x="911" y="2368"/>
                </a:lnTo>
                <a:lnTo>
                  <a:pt x="852" y="2283"/>
                </a:lnTo>
                <a:lnTo>
                  <a:pt x="749" y="2239"/>
                </a:lnTo>
                <a:lnTo>
                  <a:pt x="661" y="2213"/>
                </a:lnTo>
                <a:lnTo>
                  <a:pt x="450" y="2136"/>
                </a:lnTo>
                <a:lnTo>
                  <a:pt x="292" y="2117"/>
                </a:lnTo>
                <a:lnTo>
                  <a:pt x="143" y="2074"/>
                </a:lnTo>
                <a:lnTo>
                  <a:pt x="40" y="1959"/>
                </a:lnTo>
                <a:lnTo>
                  <a:pt x="162" y="1891"/>
                </a:lnTo>
                <a:lnTo>
                  <a:pt x="172" y="1800"/>
                </a:lnTo>
                <a:lnTo>
                  <a:pt x="169" y="1746"/>
                </a:lnTo>
                <a:lnTo>
                  <a:pt x="192" y="1654"/>
                </a:lnTo>
                <a:lnTo>
                  <a:pt x="147" y="1597"/>
                </a:lnTo>
                <a:lnTo>
                  <a:pt x="89" y="1584"/>
                </a:lnTo>
                <a:lnTo>
                  <a:pt x="35" y="1546"/>
                </a:lnTo>
                <a:lnTo>
                  <a:pt x="0" y="1492"/>
                </a:lnTo>
                <a:lnTo>
                  <a:pt x="13" y="1416"/>
                </a:lnTo>
                <a:lnTo>
                  <a:pt x="66" y="1368"/>
                </a:lnTo>
                <a:lnTo>
                  <a:pt x="90" y="1306"/>
                </a:lnTo>
                <a:lnTo>
                  <a:pt x="130" y="1253"/>
                </a:lnTo>
                <a:lnTo>
                  <a:pt x="148" y="1287"/>
                </a:lnTo>
                <a:lnTo>
                  <a:pt x="129" y="1383"/>
                </a:lnTo>
                <a:lnTo>
                  <a:pt x="131" y="1408"/>
                </a:lnTo>
                <a:lnTo>
                  <a:pt x="160" y="1416"/>
                </a:lnTo>
                <a:lnTo>
                  <a:pt x="177" y="1354"/>
                </a:lnTo>
                <a:lnTo>
                  <a:pt x="219" y="1320"/>
                </a:lnTo>
                <a:lnTo>
                  <a:pt x="213" y="1236"/>
                </a:lnTo>
                <a:lnTo>
                  <a:pt x="227" y="1150"/>
                </a:lnTo>
                <a:lnTo>
                  <a:pt x="258" y="1086"/>
                </a:lnTo>
                <a:lnTo>
                  <a:pt x="268" y="1009"/>
                </a:lnTo>
                <a:lnTo>
                  <a:pt x="268" y="961"/>
                </a:lnTo>
                <a:lnTo>
                  <a:pt x="250" y="870"/>
                </a:lnTo>
                <a:lnTo>
                  <a:pt x="249" y="835"/>
                </a:lnTo>
                <a:lnTo>
                  <a:pt x="249" y="775"/>
                </a:lnTo>
                <a:lnTo>
                  <a:pt x="263" y="658"/>
                </a:lnTo>
                <a:lnTo>
                  <a:pt x="287" y="447"/>
                </a:lnTo>
                <a:lnTo>
                  <a:pt x="312" y="325"/>
                </a:lnTo>
                <a:lnTo>
                  <a:pt x="292" y="255"/>
                </a:lnTo>
                <a:lnTo>
                  <a:pt x="253" y="247"/>
                </a:lnTo>
                <a:close/>
              </a:path>
            </a:pathLst>
          </a:custGeom>
          <a:solidFill>
            <a:srgbClr val="99CC00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429" name="AutoShape 5"/>
          <p:cNvSpPr>
            <a:spLocks noChangeArrowheads="1"/>
          </p:cNvSpPr>
          <p:nvPr/>
        </p:nvSpPr>
        <p:spPr bwMode="auto">
          <a:xfrm>
            <a:off x="4378325" y="4421188"/>
            <a:ext cx="1455738" cy="344487"/>
          </a:xfrm>
          <a:prstGeom prst="wedgeRectCallout">
            <a:avLst>
              <a:gd name="adj1" fmla="val -61231"/>
              <a:gd name="adj2" fmla="val -16819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吉珥哈列設</a:t>
            </a: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5787650" y="277626"/>
            <a:ext cx="3437031" cy="64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因此，摩押人必為摩押哀號；人人都要哀號。你們摩押人要為</a:t>
            </a:r>
            <a:r>
              <a:rPr lang="zh-TW" altLang="en-US" sz="26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吉珥哈列設</a:t>
            </a: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的葡萄餅哀歎，極其憂傷。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因為</a:t>
            </a:r>
            <a:r>
              <a:rPr lang="zh-TW" altLang="en-US" sz="26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希實本</a:t>
            </a: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的田地和</a:t>
            </a:r>
            <a:r>
              <a:rPr lang="zh-TW" altLang="en-US" sz="26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西比瑪</a:t>
            </a: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的葡萄樹都衰殘了。列國的君主折斷其上美好的枝子；這枝子長到</a:t>
            </a:r>
            <a:r>
              <a:rPr lang="zh-TW" altLang="en-US" sz="26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雅謝</a:t>
            </a:r>
            <a:r>
              <a:rPr lang="zh-TW" altLang="en-US" sz="26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延到曠野，嫩枝向外探出，直探過鹽海。</a:t>
            </a:r>
            <a:r>
              <a:rPr lang="en-US" altLang="zh-TW" sz="2600" dirty="0" smtClean="0">
                <a:solidFill>
                  <a:srgbClr val="80808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(</a:t>
            </a:r>
            <a:r>
              <a:rPr lang="zh-TW" altLang="en-US" sz="26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賽</a:t>
            </a:r>
            <a:r>
              <a:rPr lang="en-US" altLang="zh-TW" sz="26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16:7</a:t>
            </a:r>
            <a:r>
              <a:rPr lang="en-US" altLang="zh-TW" sz="2600" dirty="0" smtClean="0">
                <a:solidFill>
                  <a:srgbClr val="80808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-8)</a:t>
            </a:r>
            <a:endParaRPr lang="zh-TW" altLang="en-US" sz="2600" dirty="0" smtClean="0">
              <a:solidFill>
                <a:srgbClr val="80808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3319" name="AutoShape 11"/>
          <p:cNvSpPr>
            <a:spLocks noChangeArrowheads="1"/>
          </p:cNvSpPr>
          <p:nvPr/>
        </p:nvSpPr>
        <p:spPr bwMode="auto">
          <a:xfrm>
            <a:off x="3346450" y="1598613"/>
            <a:ext cx="900113" cy="344487"/>
          </a:xfrm>
          <a:prstGeom prst="wedgeRectCallout">
            <a:avLst>
              <a:gd name="adj1" fmla="val 70634"/>
              <a:gd name="adj2" fmla="val 51384"/>
            </a:avLst>
          </a:prstGeom>
          <a:solidFill>
            <a:srgbClr val="FF99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希實本</a:t>
            </a:r>
          </a:p>
        </p:txBody>
      </p:sp>
      <p:sp>
        <p:nvSpPr>
          <p:cNvPr id="103437" name="AutoShape 13"/>
          <p:cNvSpPr>
            <a:spLocks noChangeArrowheads="1"/>
          </p:cNvSpPr>
          <p:nvPr/>
        </p:nvSpPr>
        <p:spPr bwMode="auto">
          <a:xfrm>
            <a:off x="3067050" y="2025650"/>
            <a:ext cx="900113" cy="344488"/>
          </a:xfrm>
          <a:prstGeom prst="wedgeRectCallout">
            <a:avLst>
              <a:gd name="adj1" fmla="val 84745"/>
              <a:gd name="adj2" fmla="val -23731"/>
            </a:avLst>
          </a:prstGeom>
          <a:solidFill>
            <a:srgbClr val="FF99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西比瑪</a:t>
            </a:r>
          </a:p>
        </p:txBody>
      </p:sp>
      <p:sp>
        <p:nvSpPr>
          <p:cNvPr id="103439" name="AutoShape 15"/>
          <p:cNvSpPr>
            <a:spLocks noChangeArrowheads="1"/>
          </p:cNvSpPr>
          <p:nvPr/>
        </p:nvSpPr>
        <p:spPr bwMode="auto">
          <a:xfrm>
            <a:off x="5003800" y="1198563"/>
            <a:ext cx="655638" cy="344487"/>
          </a:xfrm>
          <a:prstGeom prst="wedgeRectCallout">
            <a:avLst>
              <a:gd name="adj1" fmla="val -117796"/>
              <a:gd name="adj2" fmla="val 31565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雅謝</a:t>
            </a:r>
          </a:p>
        </p:txBody>
      </p:sp>
      <p:sp>
        <p:nvSpPr>
          <p:cNvPr id="13322" name="AutoShape 16"/>
          <p:cNvSpPr>
            <a:spLocks noChangeArrowheads="1"/>
          </p:cNvSpPr>
          <p:nvPr/>
        </p:nvSpPr>
        <p:spPr bwMode="auto">
          <a:xfrm>
            <a:off x="4989513" y="1592263"/>
            <a:ext cx="671512" cy="603250"/>
          </a:xfrm>
          <a:prstGeom prst="wedgeRectCallout">
            <a:avLst>
              <a:gd name="adj1" fmla="val -104139"/>
              <a:gd name="adj2" fmla="val 12370"/>
            </a:avLst>
          </a:prstGeom>
          <a:solidFill>
            <a:srgbClr val="FF99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以利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亞利</a:t>
            </a:r>
          </a:p>
        </p:txBody>
      </p:sp>
      <p:sp>
        <p:nvSpPr>
          <p:cNvPr id="13323" name="AutoShape 17"/>
          <p:cNvSpPr>
            <a:spLocks noChangeArrowheads="1"/>
          </p:cNvSpPr>
          <p:nvPr/>
        </p:nvSpPr>
        <p:spPr bwMode="auto">
          <a:xfrm>
            <a:off x="3559175" y="2476500"/>
            <a:ext cx="655638" cy="344488"/>
          </a:xfrm>
          <a:prstGeom prst="wedgeRectCallout">
            <a:avLst>
              <a:gd name="adj1" fmla="val 58958"/>
              <a:gd name="adj2" fmla="val -132491"/>
            </a:avLst>
          </a:prstGeom>
          <a:solidFill>
            <a:srgbClr val="FF99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尼波</a:t>
            </a:r>
          </a:p>
        </p:txBody>
      </p:sp>
      <p:sp>
        <p:nvSpPr>
          <p:cNvPr id="13324" name="AutoShape 18"/>
          <p:cNvSpPr>
            <a:spLocks noChangeArrowheads="1"/>
          </p:cNvSpPr>
          <p:nvPr/>
        </p:nvSpPr>
        <p:spPr bwMode="auto">
          <a:xfrm>
            <a:off x="4759325" y="2252663"/>
            <a:ext cx="900113" cy="344487"/>
          </a:xfrm>
          <a:prstGeom prst="wedgeRectCallout">
            <a:avLst>
              <a:gd name="adj1" fmla="val -79278"/>
              <a:gd name="adj2" fmla="val -10829"/>
            </a:avLst>
          </a:prstGeom>
          <a:solidFill>
            <a:srgbClr val="FF99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米底巴</a:t>
            </a:r>
          </a:p>
        </p:txBody>
      </p:sp>
    </p:spTree>
    <p:extLst>
      <p:ext uri="{BB962C8B-B14F-4D97-AF65-F5344CB8AC3E}">
        <p14:creationId xmlns:p14="http://schemas.microsoft.com/office/powerpoint/2010/main" val="263372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ings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4" r="30821" b="9531"/>
          <a:stretch>
            <a:fillRect/>
          </a:stretch>
        </p:blipFill>
        <p:spPr bwMode="auto">
          <a:xfrm>
            <a:off x="949327" y="722315"/>
            <a:ext cx="7935913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36538" y="1981202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>
                <a:solidFill>
                  <a:srgbClr val="CC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猶大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36538" y="768352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>
                <a:solidFill>
                  <a:srgbClr val="CC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亞述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764088" y="1992313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瑪拿西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7183438" y="1992313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約西亞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2913063" y="1992313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希西家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3468688" y="793750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西拿基立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5568950" y="793750"/>
            <a:ext cx="1200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ea typeface="SimHei" panose="02010609060101010101" pitchFamily="49" charset="-122"/>
              </a:rPr>
              <a:t>亞述班尼帕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4427538" y="1068388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ea typeface="SimHei" panose="02010609060101010101" pitchFamily="49" charset="-122"/>
              </a:rPr>
              <a:t>以撒哈頓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2509838" y="79375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ea typeface="SimHei" panose="02010609060101010101" pitchFamily="49" charset="-122"/>
              </a:rPr>
              <a:t>撒珥根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979613" y="2079625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亞哈斯</a:t>
            </a: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1906590" y="255588"/>
            <a:ext cx="574675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995365" y="525465"/>
            <a:ext cx="2625725" cy="149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3619502" y="525465"/>
            <a:ext cx="2625725" cy="149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6245227" y="525465"/>
            <a:ext cx="2625725" cy="149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858838" y="415925"/>
            <a:ext cx="8166100" cy="17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701675" y="1952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750</a:t>
            </a: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3336925" y="1952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700</a:t>
            </a: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5962650" y="1952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650</a:t>
            </a:r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8596313" y="1952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600</a:t>
            </a:r>
          </a:p>
        </p:txBody>
      </p:sp>
      <p:sp>
        <p:nvSpPr>
          <p:cNvPr id="17430" name="Rectangle 22"/>
          <p:cNvSpPr>
            <a:spLocks noChangeArrowheads="1"/>
          </p:cNvSpPr>
          <p:nvPr/>
        </p:nvSpPr>
        <p:spPr bwMode="auto">
          <a:xfrm>
            <a:off x="839790" y="1198565"/>
            <a:ext cx="1704975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1014413" y="1068388"/>
            <a:ext cx="1403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ea typeface="SimHei" panose="02010609060101010101" pitchFamily="49" charset="-122"/>
              </a:rPr>
              <a:t>提革拉毘列色</a:t>
            </a:r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1425575" y="2098675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400">
                <a:solidFill>
                  <a:srgbClr val="000000"/>
                </a:solidFill>
                <a:ea typeface="SimHei" panose="02010609060101010101" pitchFamily="49" charset="-122"/>
              </a:rPr>
              <a:t>約坦</a:t>
            </a:r>
          </a:p>
        </p:txBody>
      </p:sp>
      <p:sp>
        <p:nvSpPr>
          <p:cNvPr id="121881" name="Rectangle 25"/>
          <p:cNvSpPr>
            <a:spLocks noChangeArrowheads="1"/>
          </p:cNvSpPr>
          <p:nvPr/>
        </p:nvSpPr>
        <p:spPr bwMode="auto">
          <a:xfrm>
            <a:off x="619125" y="3521077"/>
            <a:ext cx="7913688" cy="209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r>
              <a:rPr lang="zh-TW" altLang="en-US" sz="28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主前</a:t>
            </a:r>
            <a:r>
              <a:rPr lang="en-US" altLang="zh-TW" sz="2800" dirty="0">
                <a:solidFill>
                  <a:srgbClr val="000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73</a:t>
            </a:r>
            <a:r>
              <a:rPr lang="en-US" altLang="zh-TW" sz="2800" dirty="0">
                <a:solidFill>
                  <a:srgbClr val="0000FF"/>
                </a:solidFill>
                <a:latin typeface="SimHei" panose="02010609060101010101" pitchFamily="49" charset="-122"/>
                <a:ea typeface="PMingLiU" panose="02020500000000000000" pitchFamily="18" charset="-120"/>
              </a:rPr>
              <a:t>2</a:t>
            </a:r>
            <a:r>
              <a:rPr lang="zh-TW" altLang="en-US" sz="2800" dirty="0">
                <a:solidFill>
                  <a:srgbClr val="000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年</a:t>
            </a:r>
            <a:r>
              <a:rPr lang="zh-TW" altLang="en-US" sz="2800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提革拉毘列色三世</a:t>
            </a:r>
            <a:r>
              <a:rPr lang="zh-TW" altLang="en-US" sz="28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摧毀了亞蘭的十六個行政區以及大部分的城市，殺了亞蘭王利汛，將一些人放逐。同年以色列的北部亦失陷，加利利和約但河東居民被擄至亞述。</a:t>
            </a:r>
          </a:p>
        </p:txBody>
      </p:sp>
      <p:sp>
        <p:nvSpPr>
          <p:cNvPr id="17434" name="Text Box 27"/>
          <p:cNvSpPr txBox="1">
            <a:spLocks noChangeArrowheads="1"/>
          </p:cNvSpPr>
          <p:nvPr/>
        </p:nvSpPr>
        <p:spPr bwMode="auto">
          <a:xfrm>
            <a:off x="841375" y="2397125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烏西雅</a:t>
            </a:r>
          </a:p>
        </p:txBody>
      </p:sp>
      <p:sp>
        <p:nvSpPr>
          <p:cNvPr id="121885" name="Line 29"/>
          <p:cNvSpPr>
            <a:spLocks noChangeShapeType="1"/>
          </p:cNvSpPr>
          <p:nvPr/>
        </p:nvSpPr>
        <p:spPr bwMode="auto">
          <a:xfrm flipV="1">
            <a:off x="1890713" y="1374777"/>
            <a:ext cx="0" cy="3587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36" name="Rectangle 34" descr="red-marble"/>
          <p:cNvSpPr>
            <a:spLocks noChangeArrowheads="1"/>
          </p:cNvSpPr>
          <p:nvPr/>
        </p:nvSpPr>
        <p:spPr bwMode="auto">
          <a:xfrm>
            <a:off x="693740" y="2968627"/>
            <a:ext cx="2097087" cy="4603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solidFill>
                  <a:srgbClr val="FFFFFF"/>
                </a:solidFill>
                <a:ea typeface="SimHei" panose="02010609060101010101" pitchFamily="49" charset="-122"/>
              </a:rPr>
              <a:t>大馬色的命運</a:t>
            </a:r>
          </a:p>
        </p:txBody>
      </p:sp>
    </p:spTree>
    <p:extLst>
      <p:ext uri="{BB962C8B-B14F-4D97-AF65-F5344CB8AC3E}">
        <p14:creationId xmlns:p14="http://schemas.microsoft.com/office/powerpoint/2010/main" val="239901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85672"/>
            <a:ext cx="7315200" cy="4486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6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kings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43388" cy="685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Freeform 4"/>
          <p:cNvSpPr>
            <a:spLocks/>
          </p:cNvSpPr>
          <p:nvPr/>
        </p:nvSpPr>
        <p:spPr bwMode="auto">
          <a:xfrm>
            <a:off x="2155825" y="2962275"/>
            <a:ext cx="177800" cy="317500"/>
          </a:xfrm>
          <a:custGeom>
            <a:avLst/>
            <a:gdLst>
              <a:gd name="T0" fmla="*/ 0 w 112"/>
              <a:gd name="T1" fmla="*/ 95250 h 200"/>
              <a:gd name="T2" fmla="*/ 36513 w 112"/>
              <a:gd name="T3" fmla="*/ 25400 h 200"/>
              <a:gd name="T4" fmla="*/ 88900 w 112"/>
              <a:gd name="T5" fmla="*/ 0 h 200"/>
              <a:gd name="T6" fmla="*/ 155575 w 112"/>
              <a:gd name="T7" fmla="*/ 12700 h 200"/>
              <a:gd name="T8" fmla="*/ 177800 w 112"/>
              <a:gd name="T9" fmla="*/ 57150 h 200"/>
              <a:gd name="T10" fmla="*/ 171450 w 112"/>
              <a:gd name="T11" fmla="*/ 127000 h 200"/>
              <a:gd name="T12" fmla="*/ 171450 w 112"/>
              <a:gd name="T13" fmla="*/ 157163 h 200"/>
              <a:gd name="T14" fmla="*/ 165100 w 112"/>
              <a:gd name="T15" fmla="*/ 196850 h 200"/>
              <a:gd name="T16" fmla="*/ 165100 w 112"/>
              <a:gd name="T17" fmla="*/ 258763 h 200"/>
              <a:gd name="T18" fmla="*/ 133350 w 112"/>
              <a:gd name="T19" fmla="*/ 311150 h 200"/>
              <a:gd name="T20" fmla="*/ 92075 w 112"/>
              <a:gd name="T21" fmla="*/ 317500 h 200"/>
              <a:gd name="T22" fmla="*/ 69850 w 112"/>
              <a:gd name="T23" fmla="*/ 238125 h 200"/>
              <a:gd name="T24" fmla="*/ 28575 w 112"/>
              <a:gd name="T25" fmla="*/ 161925 h 200"/>
              <a:gd name="T26" fmla="*/ 0 w 112"/>
              <a:gd name="T27" fmla="*/ 95250 h 2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12" h="200">
                <a:moveTo>
                  <a:pt x="0" y="60"/>
                </a:moveTo>
                <a:lnTo>
                  <a:pt x="23" y="16"/>
                </a:lnTo>
                <a:lnTo>
                  <a:pt x="56" y="0"/>
                </a:lnTo>
                <a:lnTo>
                  <a:pt x="98" y="8"/>
                </a:lnTo>
                <a:lnTo>
                  <a:pt x="112" y="36"/>
                </a:lnTo>
                <a:lnTo>
                  <a:pt x="108" y="80"/>
                </a:lnTo>
                <a:lnTo>
                  <a:pt x="108" y="99"/>
                </a:lnTo>
                <a:lnTo>
                  <a:pt x="104" y="124"/>
                </a:lnTo>
                <a:lnTo>
                  <a:pt x="104" y="163"/>
                </a:lnTo>
                <a:lnTo>
                  <a:pt x="84" y="196"/>
                </a:lnTo>
                <a:lnTo>
                  <a:pt x="58" y="200"/>
                </a:lnTo>
                <a:lnTo>
                  <a:pt x="44" y="150"/>
                </a:lnTo>
                <a:lnTo>
                  <a:pt x="18" y="102"/>
                </a:lnTo>
                <a:lnTo>
                  <a:pt x="0" y="60"/>
                </a:lnTo>
                <a:close/>
              </a:path>
            </a:pathLst>
          </a:custGeom>
          <a:solidFill>
            <a:srgbClr val="336699">
              <a:alpha val="59999"/>
            </a:srgbClr>
          </a:solidFill>
          <a:ln w="63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436" name="Freeform 5"/>
          <p:cNvSpPr>
            <a:spLocks/>
          </p:cNvSpPr>
          <p:nvPr/>
        </p:nvSpPr>
        <p:spPr bwMode="auto">
          <a:xfrm>
            <a:off x="1952625" y="4960938"/>
            <a:ext cx="328613" cy="1295400"/>
          </a:xfrm>
          <a:custGeom>
            <a:avLst/>
            <a:gdLst>
              <a:gd name="T0" fmla="*/ 247650 w 207"/>
              <a:gd name="T1" fmla="*/ 0 h 816"/>
              <a:gd name="T2" fmla="*/ 315913 w 207"/>
              <a:gd name="T3" fmla="*/ 22225 h 816"/>
              <a:gd name="T4" fmla="*/ 328613 w 207"/>
              <a:gd name="T5" fmla="*/ 73025 h 816"/>
              <a:gd name="T6" fmla="*/ 320675 w 207"/>
              <a:gd name="T7" fmla="*/ 153988 h 816"/>
              <a:gd name="T8" fmla="*/ 290513 w 207"/>
              <a:gd name="T9" fmla="*/ 309563 h 816"/>
              <a:gd name="T10" fmla="*/ 274638 w 207"/>
              <a:gd name="T11" fmla="*/ 436563 h 816"/>
              <a:gd name="T12" fmla="*/ 304800 w 207"/>
              <a:gd name="T13" fmla="*/ 558800 h 816"/>
              <a:gd name="T14" fmla="*/ 292100 w 207"/>
              <a:gd name="T15" fmla="*/ 673100 h 816"/>
              <a:gd name="T16" fmla="*/ 265113 w 207"/>
              <a:gd name="T17" fmla="*/ 744538 h 816"/>
              <a:gd name="T18" fmla="*/ 274638 w 207"/>
              <a:gd name="T19" fmla="*/ 801688 h 816"/>
              <a:gd name="T20" fmla="*/ 234950 w 207"/>
              <a:gd name="T21" fmla="*/ 877888 h 816"/>
              <a:gd name="T22" fmla="*/ 193675 w 207"/>
              <a:gd name="T23" fmla="*/ 865188 h 816"/>
              <a:gd name="T24" fmla="*/ 196850 w 207"/>
              <a:gd name="T25" fmla="*/ 820738 h 816"/>
              <a:gd name="T26" fmla="*/ 180975 w 207"/>
              <a:gd name="T27" fmla="*/ 814388 h 816"/>
              <a:gd name="T28" fmla="*/ 160338 w 207"/>
              <a:gd name="T29" fmla="*/ 855663 h 816"/>
              <a:gd name="T30" fmla="*/ 138113 w 207"/>
              <a:gd name="T31" fmla="*/ 871538 h 816"/>
              <a:gd name="T32" fmla="*/ 120650 w 207"/>
              <a:gd name="T33" fmla="*/ 906463 h 816"/>
              <a:gd name="T34" fmla="*/ 100013 w 207"/>
              <a:gd name="T35" fmla="*/ 931863 h 816"/>
              <a:gd name="T36" fmla="*/ 109538 w 207"/>
              <a:gd name="T37" fmla="*/ 960438 h 816"/>
              <a:gd name="T38" fmla="*/ 150813 w 207"/>
              <a:gd name="T39" fmla="*/ 990600 h 816"/>
              <a:gd name="T40" fmla="*/ 190500 w 207"/>
              <a:gd name="T41" fmla="*/ 1020763 h 816"/>
              <a:gd name="T42" fmla="*/ 247650 w 207"/>
              <a:gd name="T43" fmla="*/ 1041400 h 816"/>
              <a:gd name="T44" fmla="*/ 252413 w 207"/>
              <a:gd name="T45" fmla="*/ 1092200 h 816"/>
              <a:gd name="T46" fmla="*/ 234950 w 207"/>
              <a:gd name="T47" fmla="*/ 1144588 h 816"/>
              <a:gd name="T48" fmla="*/ 244475 w 207"/>
              <a:gd name="T49" fmla="*/ 1190625 h 816"/>
              <a:gd name="T50" fmla="*/ 211138 w 207"/>
              <a:gd name="T51" fmla="*/ 1266825 h 816"/>
              <a:gd name="T52" fmla="*/ 171450 w 207"/>
              <a:gd name="T53" fmla="*/ 1287463 h 816"/>
              <a:gd name="T54" fmla="*/ 74613 w 207"/>
              <a:gd name="T55" fmla="*/ 1295400 h 816"/>
              <a:gd name="T56" fmla="*/ 57150 w 207"/>
              <a:gd name="T57" fmla="*/ 1208088 h 816"/>
              <a:gd name="T58" fmla="*/ 33338 w 207"/>
              <a:gd name="T59" fmla="*/ 1139825 h 816"/>
              <a:gd name="T60" fmla="*/ 11113 w 207"/>
              <a:gd name="T61" fmla="*/ 1109663 h 816"/>
              <a:gd name="T62" fmla="*/ 0 w 207"/>
              <a:gd name="T63" fmla="*/ 1020763 h 816"/>
              <a:gd name="T64" fmla="*/ 31750 w 207"/>
              <a:gd name="T65" fmla="*/ 919163 h 816"/>
              <a:gd name="T66" fmla="*/ 49213 w 207"/>
              <a:gd name="T67" fmla="*/ 847725 h 816"/>
              <a:gd name="T68" fmla="*/ 36513 w 207"/>
              <a:gd name="T69" fmla="*/ 708025 h 816"/>
              <a:gd name="T70" fmla="*/ 31750 w 207"/>
              <a:gd name="T71" fmla="*/ 635000 h 816"/>
              <a:gd name="T72" fmla="*/ 41275 w 207"/>
              <a:gd name="T73" fmla="*/ 530225 h 816"/>
              <a:gd name="T74" fmla="*/ 36513 w 207"/>
              <a:gd name="T75" fmla="*/ 452438 h 816"/>
              <a:gd name="T76" fmla="*/ 71438 w 207"/>
              <a:gd name="T77" fmla="*/ 373063 h 816"/>
              <a:gd name="T78" fmla="*/ 57150 w 207"/>
              <a:gd name="T79" fmla="*/ 327025 h 816"/>
              <a:gd name="T80" fmla="*/ 101600 w 207"/>
              <a:gd name="T81" fmla="*/ 212725 h 816"/>
              <a:gd name="T82" fmla="*/ 120650 w 207"/>
              <a:gd name="T83" fmla="*/ 136525 h 816"/>
              <a:gd name="T84" fmla="*/ 155575 w 207"/>
              <a:gd name="T85" fmla="*/ 65088 h 816"/>
              <a:gd name="T86" fmla="*/ 184150 w 207"/>
              <a:gd name="T87" fmla="*/ 46038 h 816"/>
              <a:gd name="T88" fmla="*/ 203200 w 207"/>
              <a:gd name="T89" fmla="*/ 17463 h 816"/>
              <a:gd name="T90" fmla="*/ 247650 w 207"/>
              <a:gd name="T91" fmla="*/ 0 h 81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07" h="816">
                <a:moveTo>
                  <a:pt x="156" y="0"/>
                </a:moveTo>
                <a:lnTo>
                  <a:pt x="199" y="14"/>
                </a:lnTo>
                <a:lnTo>
                  <a:pt x="207" y="46"/>
                </a:lnTo>
                <a:lnTo>
                  <a:pt x="202" y="97"/>
                </a:lnTo>
                <a:lnTo>
                  <a:pt x="183" y="195"/>
                </a:lnTo>
                <a:lnTo>
                  <a:pt x="173" y="275"/>
                </a:lnTo>
                <a:lnTo>
                  <a:pt x="192" y="352"/>
                </a:lnTo>
                <a:lnTo>
                  <a:pt x="184" y="424"/>
                </a:lnTo>
                <a:lnTo>
                  <a:pt x="167" y="469"/>
                </a:lnTo>
                <a:lnTo>
                  <a:pt x="173" y="505"/>
                </a:lnTo>
                <a:lnTo>
                  <a:pt x="148" y="553"/>
                </a:lnTo>
                <a:lnTo>
                  <a:pt x="122" y="545"/>
                </a:lnTo>
                <a:lnTo>
                  <a:pt x="124" y="517"/>
                </a:lnTo>
                <a:lnTo>
                  <a:pt x="114" y="513"/>
                </a:lnTo>
                <a:lnTo>
                  <a:pt x="101" y="539"/>
                </a:lnTo>
                <a:lnTo>
                  <a:pt x="87" y="549"/>
                </a:lnTo>
                <a:lnTo>
                  <a:pt x="76" y="571"/>
                </a:lnTo>
                <a:lnTo>
                  <a:pt x="63" y="587"/>
                </a:lnTo>
                <a:lnTo>
                  <a:pt x="69" y="605"/>
                </a:lnTo>
                <a:lnTo>
                  <a:pt x="95" y="624"/>
                </a:lnTo>
                <a:lnTo>
                  <a:pt x="120" y="643"/>
                </a:lnTo>
                <a:lnTo>
                  <a:pt x="156" y="656"/>
                </a:lnTo>
                <a:lnTo>
                  <a:pt x="159" y="688"/>
                </a:lnTo>
                <a:lnTo>
                  <a:pt x="148" y="721"/>
                </a:lnTo>
                <a:lnTo>
                  <a:pt x="154" y="750"/>
                </a:lnTo>
                <a:lnTo>
                  <a:pt x="133" y="798"/>
                </a:lnTo>
                <a:lnTo>
                  <a:pt x="108" y="811"/>
                </a:lnTo>
                <a:lnTo>
                  <a:pt x="47" y="816"/>
                </a:lnTo>
                <a:lnTo>
                  <a:pt x="36" y="761"/>
                </a:lnTo>
                <a:lnTo>
                  <a:pt x="21" y="718"/>
                </a:lnTo>
                <a:lnTo>
                  <a:pt x="7" y="699"/>
                </a:lnTo>
                <a:lnTo>
                  <a:pt x="0" y="643"/>
                </a:lnTo>
                <a:lnTo>
                  <a:pt x="20" y="579"/>
                </a:lnTo>
                <a:lnTo>
                  <a:pt x="31" y="534"/>
                </a:lnTo>
                <a:lnTo>
                  <a:pt x="23" y="446"/>
                </a:lnTo>
                <a:lnTo>
                  <a:pt x="20" y="400"/>
                </a:lnTo>
                <a:lnTo>
                  <a:pt x="26" y="334"/>
                </a:lnTo>
                <a:lnTo>
                  <a:pt x="23" y="285"/>
                </a:lnTo>
                <a:lnTo>
                  <a:pt x="45" y="235"/>
                </a:lnTo>
                <a:lnTo>
                  <a:pt x="36" y="206"/>
                </a:lnTo>
                <a:lnTo>
                  <a:pt x="64" y="134"/>
                </a:lnTo>
                <a:lnTo>
                  <a:pt x="76" y="86"/>
                </a:lnTo>
                <a:lnTo>
                  <a:pt x="98" y="41"/>
                </a:lnTo>
                <a:lnTo>
                  <a:pt x="116" y="29"/>
                </a:lnTo>
                <a:lnTo>
                  <a:pt x="128" y="11"/>
                </a:lnTo>
                <a:lnTo>
                  <a:pt x="156" y="0"/>
                </a:lnTo>
                <a:close/>
              </a:path>
            </a:pathLst>
          </a:custGeom>
          <a:solidFill>
            <a:srgbClr val="336699">
              <a:alpha val="59999"/>
            </a:srgbClr>
          </a:solid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1009650" y="3055938"/>
            <a:ext cx="644525" cy="1550987"/>
          </a:xfrm>
          <a:custGeom>
            <a:avLst/>
            <a:gdLst>
              <a:gd name="T0" fmla="*/ 304800 w 406"/>
              <a:gd name="T1" fmla="*/ 19050 h 977"/>
              <a:gd name="T2" fmla="*/ 339725 w 406"/>
              <a:gd name="T3" fmla="*/ 0 h 977"/>
              <a:gd name="T4" fmla="*/ 377825 w 406"/>
              <a:gd name="T5" fmla="*/ 49212 h 977"/>
              <a:gd name="T6" fmla="*/ 415925 w 406"/>
              <a:gd name="T7" fmla="*/ 38100 h 977"/>
              <a:gd name="T8" fmla="*/ 517525 w 406"/>
              <a:gd name="T9" fmla="*/ 76200 h 977"/>
              <a:gd name="T10" fmla="*/ 517525 w 406"/>
              <a:gd name="T11" fmla="*/ 220662 h 977"/>
              <a:gd name="T12" fmla="*/ 644525 w 406"/>
              <a:gd name="T13" fmla="*/ 628650 h 977"/>
              <a:gd name="T14" fmla="*/ 571500 w 406"/>
              <a:gd name="T15" fmla="*/ 666750 h 977"/>
              <a:gd name="T16" fmla="*/ 492125 w 406"/>
              <a:gd name="T17" fmla="*/ 800100 h 977"/>
              <a:gd name="T18" fmla="*/ 415925 w 406"/>
              <a:gd name="T19" fmla="*/ 1085850 h 977"/>
              <a:gd name="T20" fmla="*/ 365125 w 406"/>
              <a:gd name="T21" fmla="*/ 1390650 h 977"/>
              <a:gd name="T22" fmla="*/ 315913 w 406"/>
              <a:gd name="T23" fmla="*/ 1550987 h 977"/>
              <a:gd name="T24" fmla="*/ 0 w 406"/>
              <a:gd name="T25" fmla="*/ 1412875 h 977"/>
              <a:gd name="T26" fmla="*/ 73025 w 406"/>
              <a:gd name="T27" fmla="*/ 1241425 h 977"/>
              <a:gd name="T28" fmla="*/ 111125 w 406"/>
              <a:gd name="T29" fmla="*/ 1062037 h 977"/>
              <a:gd name="T30" fmla="*/ 187325 w 406"/>
              <a:gd name="T31" fmla="*/ 727075 h 977"/>
              <a:gd name="T32" fmla="*/ 239713 w 406"/>
              <a:gd name="T33" fmla="*/ 438150 h 977"/>
              <a:gd name="T34" fmla="*/ 258763 w 406"/>
              <a:gd name="T35" fmla="*/ 266700 h 977"/>
              <a:gd name="T36" fmla="*/ 285750 w 406"/>
              <a:gd name="T37" fmla="*/ 198437 h 977"/>
              <a:gd name="T38" fmla="*/ 304800 w 406"/>
              <a:gd name="T39" fmla="*/ 19050 h 9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06" h="977">
                <a:moveTo>
                  <a:pt x="192" y="12"/>
                </a:moveTo>
                <a:lnTo>
                  <a:pt x="214" y="0"/>
                </a:lnTo>
                <a:lnTo>
                  <a:pt x="238" y="31"/>
                </a:lnTo>
                <a:lnTo>
                  <a:pt x="262" y="24"/>
                </a:lnTo>
                <a:lnTo>
                  <a:pt x="326" y="48"/>
                </a:lnTo>
                <a:lnTo>
                  <a:pt x="326" y="139"/>
                </a:lnTo>
                <a:lnTo>
                  <a:pt x="406" y="396"/>
                </a:lnTo>
                <a:lnTo>
                  <a:pt x="360" y="420"/>
                </a:lnTo>
                <a:lnTo>
                  <a:pt x="310" y="504"/>
                </a:lnTo>
                <a:lnTo>
                  <a:pt x="262" y="684"/>
                </a:lnTo>
                <a:lnTo>
                  <a:pt x="230" y="876"/>
                </a:lnTo>
                <a:lnTo>
                  <a:pt x="199" y="977"/>
                </a:lnTo>
                <a:lnTo>
                  <a:pt x="0" y="890"/>
                </a:lnTo>
                <a:lnTo>
                  <a:pt x="46" y="782"/>
                </a:lnTo>
                <a:lnTo>
                  <a:pt x="70" y="669"/>
                </a:lnTo>
                <a:lnTo>
                  <a:pt x="118" y="458"/>
                </a:lnTo>
                <a:lnTo>
                  <a:pt x="151" y="276"/>
                </a:lnTo>
                <a:lnTo>
                  <a:pt x="163" y="168"/>
                </a:lnTo>
                <a:lnTo>
                  <a:pt x="180" y="125"/>
                </a:lnTo>
                <a:lnTo>
                  <a:pt x="192" y="12"/>
                </a:lnTo>
                <a:close/>
              </a:path>
            </a:pathLst>
          </a:custGeom>
          <a:solidFill>
            <a:srgbClr val="FF5050">
              <a:alpha val="50195"/>
            </a:srgb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2887" name="Freeform 7"/>
          <p:cNvSpPr>
            <a:spLocks/>
          </p:cNvSpPr>
          <p:nvPr/>
        </p:nvSpPr>
        <p:spPr bwMode="auto">
          <a:xfrm>
            <a:off x="2155825" y="3192463"/>
            <a:ext cx="1098550" cy="1790700"/>
          </a:xfrm>
          <a:custGeom>
            <a:avLst/>
            <a:gdLst>
              <a:gd name="T0" fmla="*/ 42863 w 692"/>
              <a:gd name="T1" fmla="*/ 1757363 h 1128"/>
              <a:gd name="T2" fmla="*/ 0 w 692"/>
              <a:gd name="T3" fmla="*/ 1562100 h 1128"/>
              <a:gd name="T4" fmla="*/ 0 w 692"/>
              <a:gd name="T5" fmla="*/ 1284288 h 1128"/>
              <a:gd name="T6" fmla="*/ 53975 w 692"/>
              <a:gd name="T7" fmla="*/ 1017588 h 1128"/>
              <a:gd name="T8" fmla="*/ 34925 w 692"/>
              <a:gd name="T9" fmla="*/ 728663 h 1128"/>
              <a:gd name="T10" fmla="*/ 50800 w 692"/>
              <a:gd name="T11" fmla="*/ 625475 h 1128"/>
              <a:gd name="T12" fmla="*/ 76200 w 692"/>
              <a:gd name="T13" fmla="*/ 525463 h 1128"/>
              <a:gd name="T14" fmla="*/ 88900 w 692"/>
              <a:gd name="T15" fmla="*/ 481013 h 1128"/>
              <a:gd name="T16" fmla="*/ 65088 w 692"/>
              <a:gd name="T17" fmla="*/ 419100 h 1128"/>
              <a:gd name="T18" fmla="*/ 84138 w 692"/>
              <a:gd name="T19" fmla="*/ 366713 h 1128"/>
              <a:gd name="T20" fmla="*/ 84138 w 692"/>
              <a:gd name="T21" fmla="*/ 277813 h 1128"/>
              <a:gd name="T22" fmla="*/ 76200 w 692"/>
              <a:gd name="T23" fmla="*/ 214313 h 1128"/>
              <a:gd name="T24" fmla="*/ 73025 w 692"/>
              <a:gd name="T25" fmla="*/ 152400 h 1128"/>
              <a:gd name="T26" fmla="*/ 88900 w 692"/>
              <a:gd name="T27" fmla="*/ 84138 h 1128"/>
              <a:gd name="T28" fmla="*/ 149225 w 692"/>
              <a:gd name="T29" fmla="*/ 61913 h 1128"/>
              <a:gd name="T30" fmla="*/ 195263 w 692"/>
              <a:gd name="T31" fmla="*/ 84138 h 1128"/>
              <a:gd name="T32" fmla="*/ 301625 w 692"/>
              <a:gd name="T33" fmla="*/ 46038 h 1128"/>
              <a:gd name="T34" fmla="*/ 358775 w 692"/>
              <a:gd name="T35" fmla="*/ 0 h 1128"/>
              <a:gd name="T36" fmla="*/ 527050 w 692"/>
              <a:gd name="T37" fmla="*/ 42863 h 1128"/>
              <a:gd name="T38" fmla="*/ 587375 w 692"/>
              <a:gd name="T39" fmla="*/ 53975 h 1128"/>
              <a:gd name="T40" fmla="*/ 717550 w 692"/>
              <a:gd name="T41" fmla="*/ 125413 h 1128"/>
              <a:gd name="T42" fmla="*/ 881063 w 692"/>
              <a:gd name="T43" fmla="*/ 244475 h 1128"/>
              <a:gd name="T44" fmla="*/ 914400 w 692"/>
              <a:gd name="T45" fmla="*/ 290513 h 1128"/>
              <a:gd name="T46" fmla="*/ 990600 w 692"/>
              <a:gd name="T47" fmla="*/ 277813 h 1128"/>
              <a:gd name="T48" fmla="*/ 1085850 w 692"/>
              <a:gd name="T49" fmla="*/ 339725 h 1128"/>
              <a:gd name="T50" fmla="*/ 1098550 w 692"/>
              <a:gd name="T51" fmla="*/ 628650 h 1128"/>
              <a:gd name="T52" fmla="*/ 1071563 w 692"/>
              <a:gd name="T53" fmla="*/ 868363 h 1128"/>
              <a:gd name="T54" fmla="*/ 1044575 w 692"/>
              <a:gd name="T55" fmla="*/ 1052513 h 1128"/>
              <a:gd name="T56" fmla="*/ 838200 w 692"/>
              <a:gd name="T57" fmla="*/ 1058863 h 1128"/>
              <a:gd name="T58" fmla="*/ 728663 w 692"/>
              <a:gd name="T59" fmla="*/ 1001713 h 1128"/>
              <a:gd name="T60" fmla="*/ 576263 w 692"/>
              <a:gd name="T61" fmla="*/ 998538 h 1128"/>
              <a:gd name="T62" fmla="*/ 450850 w 692"/>
              <a:gd name="T63" fmla="*/ 1071563 h 1128"/>
              <a:gd name="T64" fmla="*/ 415925 w 692"/>
              <a:gd name="T65" fmla="*/ 1158875 h 1128"/>
              <a:gd name="T66" fmla="*/ 400050 w 692"/>
              <a:gd name="T67" fmla="*/ 1262063 h 1128"/>
              <a:gd name="T68" fmla="*/ 400050 w 692"/>
              <a:gd name="T69" fmla="*/ 1322388 h 1128"/>
              <a:gd name="T70" fmla="*/ 431800 w 692"/>
              <a:gd name="T71" fmla="*/ 1477963 h 1128"/>
              <a:gd name="T72" fmla="*/ 355600 w 692"/>
              <a:gd name="T73" fmla="*/ 1585913 h 1128"/>
              <a:gd name="T74" fmla="*/ 176213 w 692"/>
              <a:gd name="T75" fmla="*/ 1733550 h 1128"/>
              <a:gd name="T76" fmla="*/ 111125 w 692"/>
              <a:gd name="T77" fmla="*/ 1790700 h 1128"/>
              <a:gd name="T78" fmla="*/ 42863 w 692"/>
              <a:gd name="T79" fmla="*/ 1757363 h 112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92" h="1128">
                <a:moveTo>
                  <a:pt x="27" y="1107"/>
                </a:moveTo>
                <a:lnTo>
                  <a:pt x="0" y="984"/>
                </a:lnTo>
                <a:lnTo>
                  <a:pt x="0" y="809"/>
                </a:lnTo>
                <a:lnTo>
                  <a:pt x="34" y="641"/>
                </a:lnTo>
                <a:lnTo>
                  <a:pt x="22" y="459"/>
                </a:lnTo>
                <a:lnTo>
                  <a:pt x="32" y="394"/>
                </a:lnTo>
                <a:lnTo>
                  <a:pt x="48" y="331"/>
                </a:lnTo>
                <a:lnTo>
                  <a:pt x="56" y="303"/>
                </a:lnTo>
                <a:lnTo>
                  <a:pt x="41" y="264"/>
                </a:lnTo>
                <a:lnTo>
                  <a:pt x="53" y="231"/>
                </a:lnTo>
                <a:lnTo>
                  <a:pt x="53" y="175"/>
                </a:lnTo>
                <a:lnTo>
                  <a:pt x="48" y="135"/>
                </a:lnTo>
                <a:lnTo>
                  <a:pt x="46" y="96"/>
                </a:lnTo>
                <a:lnTo>
                  <a:pt x="56" y="53"/>
                </a:lnTo>
                <a:lnTo>
                  <a:pt x="94" y="39"/>
                </a:lnTo>
                <a:lnTo>
                  <a:pt x="123" y="53"/>
                </a:lnTo>
                <a:lnTo>
                  <a:pt x="190" y="29"/>
                </a:lnTo>
                <a:lnTo>
                  <a:pt x="226" y="0"/>
                </a:lnTo>
                <a:lnTo>
                  <a:pt x="332" y="27"/>
                </a:lnTo>
                <a:lnTo>
                  <a:pt x="370" y="34"/>
                </a:lnTo>
                <a:lnTo>
                  <a:pt x="452" y="79"/>
                </a:lnTo>
                <a:lnTo>
                  <a:pt x="555" y="154"/>
                </a:lnTo>
                <a:lnTo>
                  <a:pt x="576" y="183"/>
                </a:lnTo>
                <a:lnTo>
                  <a:pt x="624" y="175"/>
                </a:lnTo>
                <a:lnTo>
                  <a:pt x="684" y="214"/>
                </a:lnTo>
                <a:lnTo>
                  <a:pt x="692" y="396"/>
                </a:lnTo>
                <a:lnTo>
                  <a:pt x="675" y="547"/>
                </a:lnTo>
                <a:lnTo>
                  <a:pt x="658" y="663"/>
                </a:lnTo>
                <a:lnTo>
                  <a:pt x="528" y="667"/>
                </a:lnTo>
                <a:lnTo>
                  <a:pt x="459" y="631"/>
                </a:lnTo>
                <a:lnTo>
                  <a:pt x="363" y="629"/>
                </a:lnTo>
                <a:lnTo>
                  <a:pt x="284" y="675"/>
                </a:lnTo>
                <a:lnTo>
                  <a:pt x="262" y="730"/>
                </a:lnTo>
                <a:lnTo>
                  <a:pt x="252" y="795"/>
                </a:lnTo>
                <a:lnTo>
                  <a:pt x="252" y="833"/>
                </a:lnTo>
                <a:lnTo>
                  <a:pt x="272" y="931"/>
                </a:lnTo>
                <a:lnTo>
                  <a:pt x="224" y="999"/>
                </a:lnTo>
                <a:lnTo>
                  <a:pt x="111" y="1092"/>
                </a:lnTo>
                <a:lnTo>
                  <a:pt x="70" y="1128"/>
                </a:lnTo>
                <a:lnTo>
                  <a:pt x="27" y="1107"/>
                </a:lnTo>
                <a:close/>
              </a:path>
            </a:pathLst>
          </a:custGeom>
          <a:solidFill>
            <a:srgbClr val="FF5050">
              <a:alpha val="50195"/>
            </a:srgb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1524000" y="2022475"/>
            <a:ext cx="1044575" cy="1803400"/>
          </a:xfrm>
          <a:custGeom>
            <a:avLst/>
            <a:gdLst>
              <a:gd name="T0" fmla="*/ 674688 w 658"/>
              <a:gd name="T1" fmla="*/ 1803400 h 1136"/>
              <a:gd name="T2" fmla="*/ 582613 w 658"/>
              <a:gd name="T3" fmla="*/ 1695450 h 1136"/>
              <a:gd name="T4" fmla="*/ 465138 w 658"/>
              <a:gd name="T5" fmla="*/ 1627188 h 1136"/>
              <a:gd name="T6" fmla="*/ 384175 w 658"/>
              <a:gd name="T7" fmla="*/ 1657350 h 1136"/>
              <a:gd name="T8" fmla="*/ 274638 w 658"/>
              <a:gd name="T9" fmla="*/ 1757363 h 1136"/>
              <a:gd name="T10" fmla="*/ 220663 w 658"/>
              <a:gd name="T11" fmla="*/ 1760538 h 1136"/>
              <a:gd name="T12" fmla="*/ 125413 w 658"/>
              <a:gd name="T13" fmla="*/ 1662113 h 1136"/>
              <a:gd name="T14" fmla="*/ 30163 w 658"/>
              <a:gd name="T15" fmla="*/ 1357313 h 1136"/>
              <a:gd name="T16" fmla="*/ 0 w 658"/>
              <a:gd name="T17" fmla="*/ 1270000 h 1136"/>
              <a:gd name="T18" fmla="*/ 0 w 658"/>
              <a:gd name="T19" fmla="*/ 1098550 h 1136"/>
              <a:gd name="T20" fmla="*/ 84138 w 658"/>
              <a:gd name="T21" fmla="*/ 1104900 h 1136"/>
              <a:gd name="T22" fmla="*/ 130175 w 658"/>
              <a:gd name="T23" fmla="*/ 1063625 h 1136"/>
              <a:gd name="T24" fmla="*/ 149225 w 658"/>
              <a:gd name="T25" fmla="*/ 938213 h 1136"/>
              <a:gd name="T26" fmla="*/ 136525 w 658"/>
              <a:gd name="T27" fmla="*/ 762000 h 1136"/>
              <a:gd name="T28" fmla="*/ 155575 w 658"/>
              <a:gd name="T29" fmla="*/ 625475 h 1136"/>
              <a:gd name="T30" fmla="*/ 217488 w 658"/>
              <a:gd name="T31" fmla="*/ 519113 h 1136"/>
              <a:gd name="T32" fmla="*/ 277813 w 658"/>
              <a:gd name="T33" fmla="*/ 400050 h 1136"/>
              <a:gd name="T34" fmla="*/ 320675 w 658"/>
              <a:gd name="T35" fmla="*/ 244475 h 1136"/>
              <a:gd name="T36" fmla="*/ 354013 w 658"/>
              <a:gd name="T37" fmla="*/ 187325 h 1136"/>
              <a:gd name="T38" fmla="*/ 422275 w 658"/>
              <a:gd name="T39" fmla="*/ 171450 h 1136"/>
              <a:gd name="T40" fmla="*/ 530225 w 658"/>
              <a:gd name="T41" fmla="*/ 187325 h 1136"/>
              <a:gd name="T42" fmla="*/ 598488 w 658"/>
              <a:gd name="T43" fmla="*/ 160338 h 1136"/>
              <a:gd name="T44" fmla="*/ 677863 w 658"/>
              <a:gd name="T45" fmla="*/ 88900 h 1136"/>
              <a:gd name="T46" fmla="*/ 712788 w 658"/>
              <a:gd name="T47" fmla="*/ 19050 h 1136"/>
              <a:gd name="T48" fmla="*/ 830263 w 658"/>
              <a:gd name="T49" fmla="*/ 0 h 1136"/>
              <a:gd name="T50" fmla="*/ 1012825 w 658"/>
              <a:gd name="T51" fmla="*/ 31750 h 1136"/>
              <a:gd name="T52" fmla="*/ 1044575 w 658"/>
              <a:gd name="T53" fmla="*/ 111125 h 1136"/>
              <a:gd name="T54" fmla="*/ 963613 w 658"/>
              <a:gd name="T55" fmla="*/ 263525 h 1136"/>
              <a:gd name="T56" fmla="*/ 865188 w 658"/>
              <a:gd name="T57" fmla="*/ 381000 h 1136"/>
              <a:gd name="T58" fmla="*/ 835025 w 658"/>
              <a:gd name="T59" fmla="*/ 508000 h 1136"/>
              <a:gd name="T60" fmla="*/ 788988 w 658"/>
              <a:gd name="T61" fmla="*/ 728663 h 1136"/>
              <a:gd name="T62" fmla="*/ 784225 w 658"/>
              <a:gd name="T63" fmla="*/ 869950 h 1136"/>
              <a:gd name="T64" fmla="*/ 773113 w 658"/>
              <a:gd name="T65" fmla="*/ 949325 h 1136"/>
              <a:gd name="T66" fmla="*/ 715963 w 658"/>
              <a:gd name="T67" fmla="*/ 941388 h 1136"/>
              <a:gd name="T68" fmla="*/ 666750 w 658"/>
              <a:gd name="T69" fmla="*/ 957263 h 1136"/>
              <a:gd name="T70" fmla="*/ 628650 w 658"/>
              <a:gd name="T71" fmla="*/ 1041400 h 1136"/>
              <a:gd name="T72" fmla="*/ 696913 w 658"/>
              <a:gd name="T73" fmla="*/ 1169988 h 1136"/>
              <a:gd name="T74" fmla="*/ 723900 w 658"/>
              <a:gd name="T75" fmla="*/ 1270000 h 1136"/>
              <a:gd name="T76" fmla="*/ 704850 w 658"/>
              <a:gd name="T77" fmla="*/ 1357313 h 1136"/>
              <a:gd name="T78" fmla="*/ 720725 w 658"/>
              <a:gd name="T79" fmla="*/ 1509713 h 1136"/>
              <a:gd name="T80" fmla="*/ 693738 w 658"/>
              <a:gd name="T81" fmla="*/ 1593850 h 1136"/>
              <a:gd name="T82" fmla="*/ 720725 w 658"/>
              <a:gd name="T83" fmla="*/ 1662113 h 1136"/>
              <a:gd name="T84" fmla="*/ 674688 w 658"/>
              <a:gd name="T85" fmla="*/ 1803400 h 11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8" h="1136">
                <a:moveTo>
                  <a:pt x="425" y="1136"/>
                </a:moveTo>
                <a:lnTo>
                  <a:pt x="367" y="1068"/>
                </a:lnTo>
                <a:lnTo>
                  <a:pt x="293" y="1025"/>
                </a:lnTo>
                <a:lnTo>
                  <a:pt x="242" y="1044"/>
                </a:lnTo>
                <a:lnTo>
                  <a:pt x="173" y="1107"/>
                </a:lnTo>
                <a:lnTo>
                  <a:pt x="139" y="1109"/>
                </a:lnTo>
                <a:lnTo>
                  <a:pt x="79" y="1047"/>
                </a:lnTo>
                <a:lnTo>
                  <a:pt x="19" y="855"/>
                </a:lnTo>
                <a:lnTo>
                  <a:pt x="0" y="800"/>
                </a:lnTo>
                <a:lnTo>
                  <a:pt x="0" y="692"/>
                </a:lnTo>
                <a:lnTo>
                  <a:pt x="53" y="696"/>
                </a:lnTo>
                <a:lnTo>
                  <a:pt x="82" y="670"/>
                </a:lnTo>
                <a:lnTo>
                  <a:pt x="94" y="591"/>
                </a:lnTo>
                <a:lnTo>
                  <a:pt x="86" y="480"/>
                </a:lnTo>
                <a:lnTo>
                  <a:pt x="98" y="394"/>
                </a:lnTo>
                <a:lnTo>
                  <a:pt x="137" y="327"/>
                </a:lnTo>
                <a:lnTo>
                  <a:pt x="175" y="252"/>
                </a:lnTo>
                <a:lnTo>
                  <a:pt x="202" y="154"/>
                </a:lnTo>
                <a:lnTo>
                  <a:pt x="223" y="118"/>
                </a:lnTo>
                <a:lnTo>
                  <a:pt x="266" y="108"/>
                </a:lnTo>
                <a:lnTo>
                  <a:pt x="334" y="118"/>
                </a:lnTo>
                <a:lnTo>
                  <a:pt x="377" y="101"/>
                </a:lnTo>
                <a:lnTo>
                  <a:pt x="427" y="56"/>
                </a:lnTo>
                <a:lnTo>
                  <a:pt x="449" y="12"/>
                </a:lnTo>
                <a:lnTo>
                  <a:pt x="523" y="0"/>
                </a:lnTo>
                <a:lnTo>
                  <a:pt x="638" y="20"/>
                </a:lnTo>
                <a:lnTo>
                  <a:pt x="658" y="70"/>
                </a:lnTo>
                <a:lnTo>
                  <a:pt x="607" y="166"/>
                </a:lnTo>
                <a:lnTo>
                  <a:pt x="545" y="240"/>
                </a:lnTo>
                <a:lnTo>
                  <a:pt x="526" y="320"/>
                </a:lnTo>
                <a:lnTo>
                  <a:pt x="497" y="459"/>
                </a:lnTo>
                <a:lnTo>
                  <a:pt x="494" y="548"/>
                </a:lnTo>
                <a:lnTo>
                  <a:pt x="487" y="598"/>
                </a:lnTo>
                <a:lnTo>
                  <a:pt x="451" y="593"/>
                </a:lnTo>
                <a:lnTo>
                  <a:pt x="420" y="603"/>
                </a:lnTo>
                <a:lnTo>
                  <a:pt x="396" y="656"/>
                </a:lnTo>
                <a:lnTo>
                  <a:pt x="439" y="737"/>
                </a:lnTo>
                <a:lnTo>
                  <a:pt x="456" y="800"/>
                </a:lnTo>
                <a:lnTo>
                  <a:pt x="444" y="855"/>
                </a:lnTo>
                <a:lnTo>
                  <a:pt x="454" y="951"/>
                </a:lnTo>
                <a:lnTo>
                  <a:pt x="437" y="1004"/>
                </a:lnTo>
                <a:lnTo>
                  <a:pt x="454" y="1047"/>
                </a:lnTo>
                <a:lnTo>
                  <a:pt x="425" y="1136"/>
                </a:lnTo>
                <a:close/>
              </a:path>
            </a:pathLst>
          </a:custGeom>
          <a:solidFill>
            <a:srgbClr val="FF5050">
              <a:alpha val="50195"/>
            </a:srgb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1150938" y="3375025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多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珥</a:t>
            </a:r>
          </a:p>
        </p:txBody>
      </p:sp>
      <p:sp>
        <p:nvSpPr>
          <p:cNvPr id="122890" name="Text Box 10"/>
          <p:cNvSpPr txBox="1">
            <a:spLocks noChangeArrowheads="1"/>
          </p:cNvSpPr>
          <p:nvPr/>
        </p:nvSpPr>
        <p:spPr bwMode="auto">
          <a:xfrm>
            <a:off x="1725613" y="2525713"/>
            <a:ext cx="4127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米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吉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多</a:t>
            </a:r>
          </a:p>
        </p:txBody>
      </p:sp>
      <p:sp>
        <p:nvSpPr>
          <p:cNvPr id="122891" name="Text Box 11"/>
          <p:cNvSpPr txBox="1">
            <a:spLocks noChangeArrowheads="1"/>
          </p:cNvSpPr>
          <p:nvPr/>
        </p:nvSpPr>
        <p:spPr bwMode="auto">
          <a:xfrm>
            <a:off x="2374900" y="362426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基列</a:t>
            </a:r>
          </a:p>
        </p:txBody>
      </p:sp>
      <p:sp>
        <p:nvSpPr>
          <p:cNvPr id="122895" name="Oval 15"/>
          <p:cNvSpPr>
            <a:spLocks noChangeArrowheads="1"/>
          </p:cNvSpPr>
          <p:nvPr/>
        </p:nvSpPr>
        <p:spPr bwMode="auto">
          <a:xfrm>
            <a:off x="3248025" y="175895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22896" name="Oval 16"/>
          <p:cNvSpPr>
            <a:spLocks noChangeArrowheads="1"/>
          </p:cNvSpPr>
          <p:nvPr/>
        </p:nvSpPr>
        <p:spPr bwMode="auto">
          <a:xfrm>
            <a:off x="2633663" y="548005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22897" name="AutoShape 17"/>
          <p:cNvSpPr>
            <a:spLocks noChangeArrowheads="1"/>
          </p:cNvSpPr>
          <p:nvPr/>
        </p:nvSpPr>
        <p:spPr bwMode="auto">
          <a:xfrm>
            <a:off x="3487738" y="1287463"/>
            <a:ext cx="1001712" cy="481012"/>
          </a:xfrm>
          <a:prstGeom prst="wedgeRectCallout">
            <a:avLst>
              <a:gd name="adj1" fmla="val -65370"/>
              <a:gd name="adj2" fmla="val 49338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smtClean="0">
                <a:solidFill>
                  <a:srgbClr val="000000"/>
                </a:solidFill>
                <a:ea typeface="SimHei" panose="02010609060101010101" pitchFamily="49" charset="-122"/>
              </a:rPr>
              <a:t>大馬色</a:t>
            </a:r>
          </a:p>
        </p:txBody>
      </p:sp>
      <p:sp>
        <p:nvSpPr>
          <p:cNvPr id="122898" name="AutoShape 18"/>
          <p:cNvSpPr>
            <a:spLocks noChangeArrowheads="1"/>
          </p:cNvSpPr>
          <p:nvPr/>
        </p:nvSpPr>
        <p:spPr bwMode="auto">
          <a:xfrm>
            <a:off x="3074988" y="5375275"/>
            <a:ext cx="1001712" cy="481013"/>
          </a:xfrm>
          <a:prstGeom prst="wedgeRectCallout">
            <a:avLst>
              <a:gd name="adj1" fmla="val -83597"/>
              <a:gd name="adj2" fmla="val -19639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smtClean="0">
                <a:solidFill>
                  <a:srgbClr val="000000"/>
                </a:solidFill>
                <a:ea typeface="SimHei" panose="02010609060101010101" pitchFamily="49" charset="-122"/>
              </a:rPr>
              <a:t>亞羅珥</a:t>
            </a:r>
          </a:p>
        </p:txBody>
      </p:sp>
      <p:sp>
        <p:nvSpPr>
          <p:cNvPr id="122899" name="Rectangle 19"/>
          <p:cNvSpPr>
            <a:spLocks noChangeArrowheads="1"/>
          </p:cNvSpPr>
          <p:nvPr/>
        </p:nvSpPr>
        <p:spPr bwMode="auto">
          <a:xfrm>
            <a:off x="4811713" y="392115"/>
            <a:ext cx="3990975" cy="609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r>
              <a:rPr lang="zh-TW" altLang="en-US" sz="28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論大馬色的默示：看哪，大馬色已被廢棄，不再為城，必變作亂堆。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r>
              <a:rPr lang="en-US" altLang="zh-TW" sz="2800" dirty="0" smtClean="0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800" dirty="0" smtClean="0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但非永遠荒廢，像巴比倫是永無人煙，大馬色後來又被重建。</a:t>
            </a:r>
            <a:r>
              <a:rPr lang="en-US" altLang="zh-TW" sz="2800" dirty="0" smtClean="0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endParaRPr lang="en-US" altLang="zh-TW" sz="2800" dirty="0" smtClean="0">
              <a:solidFill>
                <a:srgbClr val="996633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r>
              <a:rPr lang="zh-TW" altLang="en-US" sz="28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亞羅珥的城邑已被撇棄，必成為牧羊之處；羊在那裏躺臥，無人驚嚇。</a:t>
            </a:r>
            <a:r>
              <a:rPr lang="en-US" altLang="zh-TW" sz="2800" dirty="0" smtClean="0">
                <a:solidFill>
                  <a:srgbClr val="80808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(</a:t>
            </a:r>
            <a:r>
              <a:rPr lang="zh-TW" altLang="en-US" sz="28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賽</a:t>
            </a:r>
            <a:r>
              <a:rPr lang="en-US" altLang="zh-TW" sz="2800" dirty="0" smtClean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17:1</a:t>
            </a:r>
            <a:r>
              <a:rPr lang="en-US" altLang="zh-TW" sz="2800" dirty="0" smtClean="0">
                <a:solidFill>
                  <a:srgbClr val="80808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-2)</a:t>
            </a:r>
            <a:endParaRPr lang="zh-TW" altLang="en-US" sz="2800" dirty="0" smtClean="0">
              <a:solidFill>
                <a:srgbClr val="808080"/>
              </a:solidFill>
              <a:latin typeface="SimHei" panose="02010609060101010101" pitchFamily="49" charset="-122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380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86493" y="134474"/>
            <a:ext cx="47082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歷代志下 第 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28 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948" y="957988"/>
            <a:ext cx="85865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altLang="zh-TW" sz="3200" b="1" dirty="0">
                <a:solidFill>
                  <a:srgbClr val="0070C0"/>
                </a:solidFill>
              </a:rPr>
              <a:t>28:1</a:t>
            </a:r>
            <a:r>
              <a:rPr lang="en-US" altLang="zh-TW" sz="3200" b="1" dirty="0"/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亞 哈 斯 登 基 的 時 候 、 年 二 十 歲 、 在 耶 路 撒 冷 作 王 十 六 年 ． 不 像 他 祖 大 衛 行 耶 和 華 眼 中 看 為 正 的 事 、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711" y="2527648"/>
            <a:ext cx="858656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altLang="zh-TW" sz="3200" b="1" dirty="0">
                <a:solidFill>
                  <a:srgbClr val="0070C0"/>
                </a:solidFill>
              </a:rPr>
              <a:t>28:5 </a:t>
            </a:r>
            <a:r>
              <a:rPr lang="en-US" altLang="zh-TW" sz="3200" b="1" dirty="0"/>
              <a:t>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所 以 耶 和 華 他 的 　 神 將 他 交 在 亞 蘭 王 手 裡 、 亞 蘭 王 打 敗 他 、 擄 了 他 許 多 的 民 、 帶 到 大 馬 色 去 。 　 神 又 將 他 交 在 以 色 列 王 手 裡 、 以 色 列 王 向 他 大 行 殺 戮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711" y="4962700"/>
            <a:ext cx="85865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28:6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利 瑪 利 的 兒 子 比 加 、 一 日 殺 了 猶 大 人 十 二 萬 、 都 是 勇 士 、 因 為 他 們 離 棄 了 耶 和 華 他 們 列 祖 的 　 神 。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998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1neb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32138"/>
            <a:ext cx="4572000" cy="3725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5" descr="olive harvest 2010 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"/>
          <a:stretch>
            <a:fillRect/>
          </a:stretch>
        </p:blipFill>
        <p:spPr bwMode="auto">
          <a:xfrm>
            <a:off x="4572000" y="0"/>
            <a:ext cx="4572000" cy="313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6" descr="52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7" descr="img001-b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8"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4" name="Rectangle 8"/>
          <p:cNvSpPr>
            <a:spLocks noChangeArrowheads="1"/>
          </p:cNvSpPr>
          <p:nvPr/>
        </p:nvSpPr>
        <p:spPr bwMode="auto">
          <a:xfrm>
            <a:off x="2286000" y="2661048"/>
            <a:ext cx="5117633" cy="1532727"/>
          </a:xfrm>
          <a:prstGeom prst="rect">
            <a:avLst/>
          </a:prstGeom>
          <a:solidFill>
            <a:srgbClr val="000000">
              <a:alpha val="7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600" dirty="0" smtClean="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好像人打橄欖樹，在儘上的枝梢上只剩兩三個果子；在多果樹的旁枝上只剩四五個果子。</a:t>
            </a:r>
            <a:r>
              <a:rPr lang="en-US" altLang="zh-TW" sz="2600" dirty="0" smtClean="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600" dirty="0" smtClean="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賽</a:t>
            </a:r>
            <a:r>
              <a:rPr lang="en-US" altLang="zh-TW" sz="2600" dirty="0" smtClean="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17:6)</a:t>
            </a:r>
            <a:endParaRPr lang="zh-TW" altLang="en-US" sz="2600" dirty="0" smtClean="0">
              <a:solidFill>
                <a:srgbClr val="FFFFFF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600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ings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4" r="30821" b="9531"/>
          <a:stretch>
            <a:fillRect/>
          </a:stretch>
        </p:blipFill>
        <p:spPr bwMode="auto">
          <a:xfrm>
            <a:off x="949327" y="722315"/>
            <a:ext cx="7935913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36538" y="1981202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>
                <a:solidFill>
                  <a:srgbClr val="CC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猶大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36538" y="768352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>
                <a:solidFill>
                  <a:srgbClr val="CC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亞述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764088" y="1992313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瑪拿西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7183438" y="1992313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約西亞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913063" y="1992313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希西家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3468688" y="793750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西拿基立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5568950" y="793750"/>
            <a:ext cx="1200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ea typeface="SimHei" panose="02010609060101010101" pitchFamily="49" charset="-122"/>
              </a:rPr>
              <a:t>亞述班尼帕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4427538" y="1068388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ea typeface="SimHei" panose="02010609060101010101" pitchFamily="49" charset="-122"/>
              </a:rPr>
              <a:t>以撒哈頓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2509838" y="79375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ea typeface="SimHei" panose="02010609060101010101" pitchFamily="49" charset="-122"/>
              </a:rPr>
              <a:t>撒珥根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1979613" y="2079625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亞哈斯</a:t>
            </a: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1906590" y="255588"/>
            <a:ext cx="574675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995365" y="525465"/>
            <a:ext cx="2625725" cy="149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3619502" y="525465"/>
            <a:ext cx="2625725" cy="149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6245227" y="525465"/>
            <a:ext cx="2625725" cy="149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858838" y="415925"/>
            <a:ext cx="8166100" cy="17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701675" y="1952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750</a:t>
            </a:r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3336925" y="1952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700</a:t>
            </a:r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5962650" y="1952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650</a:t>
            </a:r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8596313" y="1952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600</a:t>
            </a: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839790" y="1198565"/>
            <a:ext cx="1704975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47" name="Text Box 23"/>
          <p:cNvSpPr txBox="1">
            <a:spLocks noChangeArrowheads="1"/>
          </p:cNvSpPr>
          <p:nvPr/>
        </p:nvSpPr>
        <p:spPr bwMode="auto">
          <a:xfrm>
            <a:off x="1014413" y="1068388"/>
            <a:ext cx="1403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ea typeface="SimHei" panose="02010609060101010101" pitchFamily="49" charset="-122"/>
              </a:rPr>
              <a:t>提革拉毘列色</a:t>
            </a:r>
          </a:p>
        </p:txBody>
      </p:sp>
      <p:sp>
        <p:nvSpPr>
          <p:cNvPr id="26648" name="Text Box 24"/>
          <p:cNvSpPr txBox="1">
            <a:spLocks noChangeArrowheads="1"/>
          </p:cNvSpPr>
          <p:nvPr/>
        </p:nvSpPr>
        <p:spPr bwMode="auto">
          <a:xfrm>
            <a:off x="1425575" y="2098675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400">
                <a:solidFill>
                  <a:srgbClr val="000000"/>
                </a:solidFill>
                <a:ea typeface="SimHei" panose="02010609060101010101" pitchFamily="49" charset="-122"/>
              </a:rPr>
              <a:t>約坦</a:t>
            </a:r>
          </a:p>
        </p:txBody>
      </p:sp>
      <p:sp>
        <p:nvSpPr>
          <p:cNvPr id="26649" name="Text Box 26"/>
          <p:cNvSpPr txBox="1">
            <a:spLocks noChangeArrowheads="1"/>
          </p:cNvSpPr>
          <p:nvPr/>
        </p:nvSpPr>
        <p:spPr bwMode="auto">
          <a:xfrm>
            <a:off x="841375" y="2397125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烏西雅</a:t>
            </a:r>
          </a:p>
        </p:txBody>
      </p:sp>
      <p:sp>
        <p:nvSpPr>
          <p:cNvPr id="26650" name="Rectangle 28" descr="Brown marble"/>
          <p:cNvSpPr>
            <a:spLocks noChangeArrowheads="1"/>
          </p:cNvSpPr>
          <p:nvPr/>
        </p:nvSpPr>
        <p:spPr bwMode="auto">
          <a:xfrm>
            <a:off x="693740" y="2968627"/>
            <a:ext cx="2097087" cy="4603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600" dirty="0">
                <a:solidFill>
                  <a:srgbClr val="FFFFFF"/>
                </a:solidFill>
                <a:ea typeface="SimHei" panose="02010609060101010101" pitchFamily="49" charset="-122"/>
              </a:rPr>
              <a:t>古實與埃及</a:t>
            </a:r>
          </a:p>
        </p:txBody>
      </p:sp>
      <p:sp>
        <p:nvSpPr>
          <p:cNvPr id="125981" name="Line 29"/>
          <p:cNvSpPr>
            <a:spLocks noChangeShapeType="1"/>
          </p:cNvSpPr>
          <p:nvPr/>
        </p:nvSpPr>
        <p:spPr bwMode="auto">
          <a:xfrm flipV="1">
            <a:off x="2813050" y="1116015"/>
            <a:ext cx="0" cy="3587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236538" y="3444877"/>
            <a:ext cx="8713134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04813" indent="-404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buFontTx/>
              <a:buBlip>
                <a:blip r:embed="rId4"/>
              </a:buBlip>
            </a:pPr>
            <a:r>
              <a:rPr lang="zh-TW" altLang="en-US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主前第八世紀埃及處於分裂狀態，尼羅河三角洲由至少四個法老分治，</a:t>
            </a:r>
            <a:r>
              <a:rPr lang="en-US" altLang="zh-TW" sz="2600" dirty="0">
                <a:solidFill>
                  <a:srgbClr val="000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71</a:t>
            </a:r>
            <a:r>
              <a:rPr lang="en-US" altLang="zh-TW" sz="2600" dirty="0">
                <a:solidFill>
                  <a:srgbClr val="0000FF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5</a:t>
            </a:r>
            <a:r>
              <a:rPr lang="zh-TW" altLang="en-US" sz="2600" dirty="0">
                <a:solidFill>
                  <a:srgbClr val="000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年</a:t>
            </a:r>
            <a:r>
              <a:rPr lang="zh-TW" altLang="en-US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古實王沙巴古統一埃及。</a:t>
            </a:r>
            <a:r>
              <a:rPr lang="en-US" altLang="zh-TW" sz="2600" dirty="0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600" dirty="0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賽</a:t>
            </a:r>
            <a:r>
              <a:rPr lang="en-US" altLang="zh-TW" sz="2600" dirty="0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19:4</a:t>
            </a:r>
            <a:r>
              <a:rPr lang="zh-TW" altLang="en-US" sz="2600" dirty="0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的殘忍主、強暴王可能是指沙巴古，或指亞述王以撒哈頓和亞述班尼帕</a:t>
            </a:r>
            <a:r>
              <a:rPr lang="en-US" altLang="zh-TW" sz="2600" dirty="0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  <a:p>
            <a:pPr fontAlgn="base">
              <a:spcBef>
                <a:spcPct val="0"/>
              </a:spcBef>
              <a:buFontTx/>
              <a:buBlip>
                <a:blip r:embed="rId4"/>
              </a:buBlip>
            </a:pPr>
            <a:r>
              <a:rPr lang="en-US" altLang="zh-TW" sz="2600" dirty="0">
                <a:solidFill>
                  <a:srgbClr val="000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71</a:t>
            </a:r>
            <a:r>
              <a:rPr lang="en-US" altLang="zh-TW" sz="2600" dirty="0">
                <a:solidFill>
                  <a:srgbClr val="0000FF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1</a:t>
            </a:r>
            <a:r>
              <a:rPr lang="zh-TW" altLang="en-US" sz="2600" dirty="0">
                <a:solidFill>
                  <a:srgbClr val="000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年</a:t>
            </a:r>
            <a:r>
              <a:rPr lang="zh-TW" altLang="en-US" sz="2600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撒珥根</a:t>
            </a:r>
            <a:r>
              <a:rPr lang="zh-TW" altLang="en-US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鎮壓亞實突領導</a:t>
            </a:r>
            <a:r>
              <a:rPr lang="en-US" altLang="zh-TW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埃及慫恿</a:t>
            </a:r>
            <a:r>
              <a:rPr lang="en-US" altLang="zh-TW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  <a:r>
              <a:rPr lang="zh-TW" altLang="en-US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的叛變。以賽亞露身赤腳行走三年，預言埃及、古實被擄。</a:t>
            </a:r>
            <a:r>
              <a:rPr lang="en-US" altLang="zh-TW" sz="2600" dirty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600" dirty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賽</a:t>
            </a:r>
            <a:r>
              <a:rPr lang="en-US" altLang="zh-TW" sz="2600" dirty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20:1)</a:t>
            </a:r>
          </a:p>
          <a:p>
            <a:pPr fontAlgn="base">
              <a:spcBef>
                <a:spcPct val="0"/>
              </a:spcBef>
              <a:buFontTx/>
              <a:buBlip>
                <a:blip r:embed="rId4"/>
              </a:buBlip>
            </a:pPr>
            <a:r>
              <a:rPr lang="en-US" altLang="zh-TW" sz="2600" dirty="0">
                <a:solidFill>
                  <a:srgbClr val="000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674</a:t>
            </a:r>
            <a:r>
              <a:rPr lang="zh-TW" altLang="en-US" sz="2600" dirty="0">
                <a:solidFill>
                  <a:srgbClr val="000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年</a:t>
            </a:r>
            <a:r>
              <a:rPr lang="zh-TW" altLang="en-US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和</a:t>
            </a:r>
            <a:r>
              <a:rPr lang="en-US" altLang="zh-TW" sz="2600" dirty="0">
                <a:solidFill>
                  <a:srgbClr val="000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671</a:t>
            </a:r>
            <a:r>
              <a:rPr lang="zh-TW" altLang="en-US" sz="2600" dirty="0">
                <a:solidFill>
                  <a:srgbClr val="000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年</a:t>
            </a:r>
            <a:r>
              <a:rPr lang="zh-TW" altLang="en-US" sz="2600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以撒哈頓</a:t>
            </a:r>
            <a:r>
              <a:rPr lang="zh-TW" altLang="en-US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兩度攻入埃及。</a:t>
            </a:r>
          </a:p>
          <a:p>
            <a:pPr fontAlgn="base">
              <a:spcBef>
                <a:spcPct val="0"/>
              </a:spcBef>
              <a:buFontTx/>
              <a:buBlip>
                <a:blip r:embed="rId4"/>
              </a:buBlip>
            </a:pPr>
            <a:r>
              <a:rPr lang="en-US" altLang="zh-TW" sz="2600" dirty="0">
                <a:solidFill>
                  <a:srgbClr val="000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663</a:t>
            </a:r>
            <a:r>
              <a:rPr lang="zh-TW" altLang="en-US" sz="2600" dirty="0">
                <a:solidFill>
                  <a:srgbClr val="000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年</a:t>
            </a:r>
            <a:r>
              <a:rPr lang="zh-TW" altLang="en-US" sz="2600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亞述班尼帕</a:t>
            </a:r>
            <a:r>
              <a:rPr lang="zh-TW" altLang="en-US" sz="2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征服上埃及。</a:t>
            </a:r>
          </a:p>
        </p:txBody>
      </p:sp>
      <p:sp>
        <p:nvSpPr>
          <p:cNvPr id="125983" name="Line 31"/>
          <p:cNvSpPr>
            <a:spLocks noChangeShapeType="1"/>
          </p:cNvSpPr>
          <p:nvPr/>
        </p:nvSpPr>
        <p:spPr bwMode="auto">
          <a:xfrm flipV="1">
            <a:off x="5557838" y="1116015"/>
            <a:ext cx="0" cy="3587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5987" name="Line 35"/>
          <p:cNvSpPr>
            <a:spLocks noChangeShapeType="1"/>
          </p:cNvSpPr>
          <p:nvPr/>
        </p:nvSpPr>
        <p:spPr bwMode="auto">
          <a:xfrm flipV="1">
            <a:off x="3019425" y="1116015"/>
            <a:ext cx="0" cy="3587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5988" name="Line 36"/>
          <p:cNvSpPr>
            <a:spLocks noChangeShapeType="1"/>
          </p:cNvSpPr>
          <p:nvPr/>
        </p:nvSpPr>
        <p:spPr bwMode="auto">
          <a:xfrm flipV="1">
            <a:off x="4986338" y="1414465"/>
            <a:ext cx="0" cy="3587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5990" name="Line 38"/>
          <p:cNvSpPr>
            <a:spLocks noChangeShapeType="1"/>
          </p:cNvSpPr>
          <p:nvPr/>
        </p:nvSpPr>
        <p:spPr bwMode="auto">
          <a:xfrm flipV="1">
            <a:off x="5132388" y="1414465"/>
            <a:ext cx="0" cy="3587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assyrian empi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337300" cy="685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877888" y="6208713"/>
            <a:ext cx="655637" cy="474662"/>
          </a:xfrm>
          <a:prstGeom prst="wedgeRectCallout">
            <a:avLst>
              <a:gd name="adj1" fmla="val 139102"/>
              <a:gd name="adj2" fmla="val 59366"/>
            </a:avLst>
          </a:prstGeom>
          <a:solidFill>
            <a:srgbClr val="A500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smtClean="0">
                <a:solidFill>
                  <a:srgbClr val="FFFFFF"/>
                </a:solidFill>
                <a:ea typeface="SimHei" panose="02010609060101010101" pitchFamily="49" charset="-122"/>
              </a:rPr>
              <a:t>古實</a:t>
            </a:r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490538" y="4749800"/>
            <a:ext cx="655637" cy="474663"/>
          </a:xfrm>
          <a:prstGeom prst="wedgeRectCallout">
            <a:avLst>
              <a:gd name="adj1" fmla="val 131356"/>
              <a:gd name="adj2" fmla="val -18227"/>
            </a:avLst>
          </a:prstGeom>
          <a:solidFill>
            <a:srgbClr val="A500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smtClean="0">
                <a:solidFill>
                  <a:srgbClr val="FFFFFF"/>
                </a:solidFill>
                <a:ea typeface="SimHei" panose="02010609060101010101" pitchFamily="49" charset="-122"/>
              </a:rPr>
              <a:t>埃及</a:t>
            </a:r>
          </a:p>
        </p:txBody>
      </p:sp>
      <p:sp>
        <p:nvSpPr>
          <p:cNvPr id="129029" name="AutoShape 5"/>
          <p:cNvSpPr>
            <a:spLocks noChangeArrowheads="1"/>
          </p:cNvSpPr>
          <p:nvPr/>
        </p:nvSpPr>
        <p:spPr bwMode="auto">
          <a:xfrm>
            <a:off x="1601788" y="3382963"/>
            <a:ext cx="655637" cy="474662"/>
          </a:xfrm>
          <a:prstGeom prst="wedgeRectCallout">
            <a:avLst>
              <a:gd name="adj1" fmla="val 41042"/>
              <a:gd name="adj2" fmla="val 98162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smtClean="0">
                <a:solidFill>
                  <a:srgbClr val="000000"/>
                </a:solidFill>
                <a:ea typeface="SimHei" panose="02010609060101010101" pitchFamily="49" charset="-122"/>
              </a:rPr>
              <a:t>瑣安</a:t>
            </a:r>
          </a:p>
        </p:txBody>
      </p:sp>
      <p:sp>
        <p:nvSpPr>
          <p:cNvPr id="129030" name="Oval 6"/>
          <p:cNvSpPr>
            <a:spLocks noChangeArrowheads="1"/>
          </p:cNvSpPr>
          <p:nvPr/>
        </p:nvSpPr>
        <p:spPr bwMode="auto">
          <a:xfrm>
            <a:off x="2182813" y="4097338"/>
            <a:ext cx="92075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29031" name="AutoShape 7"/>
          <p:cNvSpPr>
            <a:spLocks noChangeArrowheads="1"/>
          </p:cNvSpPr>
          <p:nvPr/>
        </p:nvSpPr>
        <p:spPr bwMode="auto">
          <a:xfrm>
            <a:off x="1082675" y="3970338"/>
            <a:ext cx="655638" cy="474662"/>
          </a:xfrm>
          <a:prstGeom prst="wedgeRectCallout">
            <a:avLst>
              <a:gd name="adj1" fmla="val 81963"/>
              <a:gd name="adj2" fmla="val 51338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smtClean="0">
                <a:solidFill>
                  <a:srgbClr val="000000"/>
                </a:solidFill>
                <a:ea typeface="SimHei" panose="02010609060101010101" pitchFamily="49" charset="-122"/>
              </a:rPr>
              <a:t>挪弗</a:t>
            </a:r>
          </a:p>
        </p:txBody>
      </p:sp>
      <p:sp>
        <p:nvSpPr>
          <p:cNvPr id="129032" name="Oval 8"/>
          <p:cNvSpPr>
            <a:spLocks noChangeArrowheads="1"/>
          </p:cNvSpPr>
          <p:nvPr/>
        </p:nvSpPr>
        <p:spPr bwMode="auto">
          <a:xfrm>
            <a:off x="1951038" y="4446588"/>
            <a:ext cx="92075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29033" name="AutoShape 9"/>
          <p:cNvSpPr>
            <a:spLocks noChangeArrowheads="1"/>
          </p:cNvSpPr>
          <p:nvPr/>
        </p:nvSpPr>
        <p:spPr bwMode="auto">
          <a:xfrm>
            <a:off x="5159375" y="1663700"/>
            <a:ext cx="876300" cy="474663"/>
          </a:xfrm>
          <a:prstGeom prst="wedgeRectCallout">
            <a:avLst>
              <a:gd name="adj1" fmla="val -41125"/>
              <a:gd name="adj2" fmla="val 111204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smtClean="0">
                <a:solidFill>
                  <a:srgbClr val="000000"/>
                </a:solidFill>
                <a:ea typeface="SimHei" panose="02010609060101010101" pitchFamily="49" charset="-122"/>
              </a:rPr>
              <a:t>尼尼微</a:t>
            </a:r>
          </a:p>
        </p:txBody>
      </p:sp>
      <p:sp>
        <p:nvSpPr>
          <p:cNvPr id="129034" name="Oval 10"/>
          <p:cNvSpPr>
            <a:spLocks noChangeArrowheads="1"/>
          </p:cNvSpPr>
          <p:nvPr/>
        </p:nvSpPr>
        <p:spPr bwMode="auto">
          <a:xfrm>
            <a:off x="5167313" y="2427288"/>
            <a:ext cx="92075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29035" name="AutoShape 11"/>
          <p:cNvSpPr>
            <a:spLocks noChangeArrowheads="1"/>
          </p:cNvSpPr>
          <p:nvPr/>
        </p:nvSpPr>
        <p:spPr bwMode="auto">
          <a:xfrm>
            <a:off x="3365500" y="6062663"/>
            <a:ext cx="2816225" cy="474662"/>
          </a:xfrm>
          <a:prstGeom prst="wedgeRectCallout">
            <a:avLst>
              <a:gd name="adj1" fmla="val -66968"/>
              <a:gd name="adj2" fmla="val 8861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smtClean="0">
                <a:solidFill>
                  <a:srgbClr val="FFFFFF"/>
                </a:solidFill>
                <a:ea typeface="SimHei" panose="02010609060101010101" pitchFamily="49" charset="-122"/>
              </a:rPr>
              <a:t>亞述班尼帕時代的疆界</a:t>
            </a:r>
          </a:p>
        </p:txBody>
      </p:sp>
    </p:spTree>
    <p:extLst>
      <p:ext uri="{BB962C8B-B14F-4D97-AF65-F5344CB8AC3E}">
        <p14:creationId xmlns:p14="http://schemas.microsoft.com/office/powerpoint/2010/main" val="359277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ssyrian empi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337300" cy="685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AutoShape 3"/>
          <p:cNvSpPr>
            <a:spLocks noChangeArrowheads="1"/>
          </p:cNvSpPr>
          <p:nvPr/>
        </p:nvSpPr>
        <p:spPr bwMode="auto">
          <a:xfrm>
            <a:off x="877888" y="6208713"/>
            <a:ext cx="655637" cy="474662"/>
          </a:xfrm>
          <a:prstGeom prst="wedgeRectCallout">
            <a:avLst>
              <a:gd name="adj1" fmla="val 139102"/>
              <a:gd name="adj2" fmla="val 59366"/>
            </a:avLst>
          </a:prstGeom>
          <a:solidFill>
            <a:srgbClr val="A500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smtClean="0">
                <a:solidFill>
                  <a:srgbClr val="FFFFFF"/>
                </a:solidFill>
                <a:ea typeface="SimHei" panose="02010609060101010101" pitchFamily="49" charset="-122"/>
              </a:rPr>
              <a:t>古實</a:t>
            </a:r>
          </a:p>
        </p:txBody>
      </p:sp>
      <p:sp>
        <p:nvSpPr>
          <p:cNvPr id="28676" name="AutoShape 4"/>
          <p:cNvSpPr>
            <a:spLocks noChangeArrowheads="1"/>
          </p:cNvSpPr>
          <p:nvPr/>
        </p:nvSpPr>
        <p:spPr bwMode="auto">
          <a:xfrm>
            <a:off x="490538" y="4749800"/>
            <a:ext cx="655637" cy="474663"/>
          </a:xfrm>
          <a:prstGeom prst="wedgeRectCallout">
            <a:avLst>
              <a:gd name="adj1" fmla="val 131356"/>
              <a:gd name="adj2" fmla="val -18227"/>
            </a:avLst>
          </a:prstGeom>
          <a:solidFill>
            <a:srgbClr val="A500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smtClean="0">
                <a:solidFill>
                  <a:srgbClr val="FFFFFF"/>
                </a:solidFill>
                <a:ea typeface="SimHei" panose="02010609060101010101" pitchFamily="49" charset="-122"/>
              </a:rPr>
              <a:t>埃及</a:t>
            </a:r>
          </a:p>
        </p:txBody>
      </p:sp>
      <p:sp>
        <p:nvSpPr>
          <p:cNvPr id="128009" name="AutoShape 9"/>
          <p:cNvSpPr>
            <a:spLocks noChangeArrowheads="1"/>
          </p:cNvSpPr>
          <p:nvPr/>
        </p:nvSpPr>
        <p:spPr bwMode="auto">
          <a:xfrm>
            <a:off x="2286000" y="3190875"/>
            <a:ext cx="876300" cy="474663"/>
          </a:xfrm>
          <a:prstGeom prst="wedgeRectCallout">
            <a:avLst>
              <a:gd name="adj1" fmla="val 26088"/>
              <a:gd name="adj2" fmla="val 1001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smtClean="0">
                <a:solidFill>
                  <a:srgbClr val="000000"/>
                </a:solidFill>
                <a:ea typeface="SimHei" panose="02010609060101010101" pitchFamily="49" charset="-122"/>
              </a:rPr>
              <a:t>亞實突</a:t>
            </a:r>
          </a:p>
        </p:txBody>
      </p:sp>
      <p:sp>
        <p:nvSpPr>
          <p:cNvPr id="128010" name="Oval 10"/>
          <p:cNvSpPr>
            <a:spLocks noChangeArrowheads="1"/>
          </p:cNvSpPr>
          <p:nvPr/>
        </p:nvSpPr>
        <p:spPr bwMode="auto">
          <a:xfrm>
            <a:off x="2919413" y="3927475"/>
            <a:ext cx="92075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679" name="AutoShape 11"/>
          <p:cNvSpPr>
            <a:spLocks noChangeArrowheads="1"/>
          </p:cNvSpPr>
          <p:nvPr/>
        </p:nvSpPr>
        <p:spPr bwMode="auto">
          <a:xfrm>
            <a:off x="5159375" y="1663700"/>
            <a:ext cx="876300" cy="474663"/>
          </a:xfrm>
          <a:prstGeom prst="wedgeRectCallout">
            <a:avLst>
              <a:gd name="adj1" fmla="val -41125"/>
              <a:gd name="adj2" fmla="val 111204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smtClean="0">
                <a:solidFill>
                  <a:srgbClr val="000000"/>
                </a:solidFill>
                <a:ea typeface="SimHei" panose="02010609060101010101" pitchFamily="49" charset="-122"/>
              </a:rPr>
              <a:t>尼尼微</a:t>
            </a:r>
          </a:p>
        </p:txBody>
      </p:sp>
      <p:sp>
        <p:nvSpPr>
          <p:cNvPr id="28680" name="Oval 12"/>
          <p:cNvSpPr>
            <a:spLocks noChangeArrowheads="1"/>
          </p:cNvSpPr>
          <p:nvPr/>
        </p:nvSpPr>
        <p:spPr bwMode="auto">
          <a:xfrm>
            <a:off x="5167313" y="2427288"/>
            <a:ext cx="92075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0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descr="Brown marble"/>
          <p:cNvSpPr>
            <a:spLocks noChangeArrowheads="1"/>
          </p:cNvSpPr>
          <p:nvPr/>
        </p:nvSpPr>
        <p:spPr bwMode="auto">
          <a:xfrm>
            <a:off x="1865313" y="722313"/>
            <a:ext cx="6181725" cy="65881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</a:t>
            </a:r>
            <a:r>
              <a:rPr lang="en-US" altLang="zh-TW" sz="2400" smtClean="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9</a:t>
            </a:r>
            <a:r>
              <a:rPr lang="zh-TW" altLang="en-US" sz="2400" smtClean="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章</a:t>
            </a:r>
          </a:p>
        </p:txBody>
      </p:sp>
      <p:sp>
        <p:nvSpPr>
          <p:cNvPr id="25603" name="Rectangle 3" descr="Newsprint"/>
          <p:cNvSpPr>
            <a:spLocks noChangeArrowheads="1"/>
          </p:cNvSpPr>
          <p:nvPr/>
        </p:nvSpPr>
        <p:spPr bwMode="auto">
          <a:xfrm>
            <a:off x="1865313" y="1454150"/>
            <a:ext cx="1335087" cy="73183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40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1-4</a:t>
            </a:r>
          </a:p>
        </p:txBody>
      </p:sp>
      <p:sp>
        <p:nvSpPr>
          <p:cNvPr id="25604" name="Rectangle 4" descr="Recycled paper"/>
          <p:cNvSpPr>
            <a:spLocks noChangeArrowheads="1"/>
          </p:cNvSpPr>
          <p:nvPr/>
        </p:nvSpPr>
        <p:spPr bwMode="auto">
          <a:xfrm>
            <a:off x="3290888" y="1454150"/>
            <a:ext cx="4756150" cy="73183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內戰</a:t>
            </a:r>
          </a:p>
        </p:txBody>
      </p:sp>
      <p:sp>
        <p:nvSpPr>
          <p:cNvPr id="25605" name="Rectangle 5" descr="Newsprint"/>
          <p:cNvSpPr>
            <a:spLocks noChangeArrowheads="1"/>
          </p:cNvSpPr>
          <p:nvPr/>
        </p:nvSpPr>
        <p:spPr bwMode="auto">
          <a:xfrm>
            <a:off x="1865313" y="2257425"/>
            <a:ext cx="1335087" cy="73183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40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5-10</a:t>
            </a:r>
          </a:p>
        </p:txBody>
      </p:sp>
      <p:sp>
        <p:nvSpPr>
          <p:cNvPr id="25606" name="Rectangle 6" descr="Recycled paper"/>
          <p:cNvSpPr>
            <a:spLocks noChangeArrowheads="1"/>
          </p:cNvSpPr>
          <p:nvPr/>
        </p:nvSpPr>
        <p:spPr bwMode="auto">
          <a:xfrm>
            <a:off x="3290888" y="2257425"/>
            <a:ext cx="4756150" cy="73183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經濟蕭條</a:t>
            </a:r>
            <a:endParaRPr lang="en-US" altLang="zh-TW" sz="2800" dirty="0" smtClean="0">
              <a:solidFill>
                <a:srgbClr val="000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5607" name="Rectangle 7" descr="Newsprint"/>
          <p:cNvSpPr>
            <a:spLocks noChangeArrowheads="1"/>
          </p:cNvSpPr>
          <p:nvPr/>
        </p:nvSpPr>
        <p:spPr bwMode="auto">
          <a:xfrm>
            <a:off x="1865313" y="3060700"/>
            <a:ext cx="1335087" cy="73183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40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11-15</a:t>
            </a:r>
          </a:p>
        </p:txBody>
      </p:sp>
      <p:sp>
        <p:nvSpPr>
          <p:cNvPr id="25608" name="Rectangle 8" descr="Recycled paper"/>
          <p:cNvSpPr>
            <a:spLocks noChangeArrowheads="1"/>
          </p:cNvSpPr>
          <p:nvPr/>
        </p:nvSpPr>
        <p:spPr bwMode="auto">
          <a:xfrm>
            <a:off x="3290888" y="3060700"/>
            <a:ext cx="4756150" cy="73183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政治混亂</a:t>
            </a:r>
            <a:endParaRPr lang="en-US" altLang="zh-TW" sz="2800" dirty="0" smtClean="0">
              <a:solidFill>
                <a:srgbClr val="000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5609" name="Rectangle 9" descr="Newsprint"/>
          <p:cNvSpPr>
            <a:spLocks noChangeArrowheads="1"/>
          </p:cNvSpPr>
          <p:nvPr/>
        </p:nvSpPr>
        <p:spPr bwMode="auto">
          <a:xfrm>
            <a:off x="1865313" y="3940175"/>
            <a:ext cx="1335087" cy="73183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40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16-17</a:t>
            </a:r>
          </a:p>
        </p:txBody>
      </p:sp>
      <p:sp>
        <p:nvSpPr>
          <p:cNvPr id="25610" name="Rectangle 10" descr="Parchment"/>
          <p:cNvSpPr>
            <a:spLocks noChangeArrowheads="1"/>
          </p:cNvSpPr>
          <p:nvPr/>
        </p:nvSpPr>
        <p:spPr bwMode="auto">
          <a:xfrm>
            <a:off x="3290888" y="3940175"/>
            <a:ext cx="4756150" cy="731838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神攻擊埃及，埃及懼怕猶大</a:t>
            </a:r>
            <a:endParaRPr lang="en-US" altLang="zh-TW" sz="2800" dirty="0" smtClean="0">
              <a:solidFill>
                <a:srgbClr val="000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5611" name="Rectangle 11" descr="Newsprint"/>
          <p:cNvSpPr>
            <a:spLocks noChangeArrowheads="1"/>
          </p:cNvSpPr>
          <p:nvPr/>
        </p:nvSpPr>
        <p:spPr bwMode="auto">
          <a:xfrm>
            <a:off x="1865313" y="4745038"/>
            <a:ext cx="1335087" cy="73183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40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18-22</a:t>
            </a:r>
          </a:p>
        </p:txBody>
      </p:sp>
      <p:sp>
        <p:nvSpPr>
          <p:cNvPr id="25612" name="Rectangle 12" descr="Parchment"/>
          <p:cNvSpPr>
            <a:spLocks noChangeArrowheads="1"/>
          </p:cNvSpPr>
          <p:nvPr/>
        </p:nvSpPr>
        <p:spPr bwMode="auto">
          <a:xfrm>
            <a:off x="3290888" y="4745038"/>
            <a:ext cx="4756150" cy="73183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埃及歸向主</a:t>
            </a:r>
            <a:endParaRPr lang="en-US" altLang="zh-TW" sz="2800" dirty="0" smtClean="0">
              <a:solidFill>
                <a:srgbClr val="000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5613" name="Rectangle 14" descr="Newsprint"/>
          <p:cNvSpPr>
            <a:spLocks noChangeArrowheads="1"/>
          </p:cNvSpPr>
          <p:nvPr/>
        </p:nvSpPr>
        <p:spPr bwMode="auto">
          <a:xfrm>
            <a:off x="1865313" y="5549900"/>
            <a:ext cx="1335087" cy="73183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40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22-25</a:t>
            </a:r>
          </a:p>
        </p:txBody>
      </p:sp>
      <p:sp>
        <p:nvSpPr>
          <p:cNvPr id="25614" name="Rectangle 15" descr="Parchment"/>
          <p:cNvSpPr>
            <a:spLocks noChangeArrowheads="1"/>
          </p:cNvSpPr>
          <p:nvPr/>
        </p:nvSpPr>
        <p:spPr bwMode="auto">
          <a:xfrm>
            <a:off x="3290888" y="5549900"/>
            <a:ext cx="4756150" cy="731838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埃及、亞述、以色列合一歸主</a:t>
            </a:r>
            <a:endParaRPr lang="en-US" altLang="zh-TW" sz="2800" dirty="0" smtClean="0">
              <a:solidFill>
                <a:srgbClr val="000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5615" name="Line 16"/>
          <p:cNvSpPr>
            <a:spLocks noChangeShapeType="1"/>
          </p:cNvSpPr>
          <p:nvPr/>
        </p:nvSpPr>
        <p:spPr bwMode="auto">
          <a:xfrm>
            <a:off x="1865313" y="3868738"/>
            <a:ext cx="61817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616" name="AutoShape 17"/>
          <p:cNvSpPr>
            <a:spLocks/>
          </p:cNvSpPr>
          <p:nvPr/>
        </p:nvSpPr>
        <p:spPr bwMode="auto">
          <a:xfrm>
            <a:off x="1573213" y="1454150"/>
            <a:ext cx="146050" cy="2339975"/>
          </a:xfrm>
          <a:prstGeom prst="leftBrace">
            <a:avLst>
              <a:gd name="adj1" fmla="val 133514"/>
              <a:gd name="adj2" fmla="val 50000"/>
            </a:avLst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5617" name="AutoShape 18"/>
          <p:cNvSpPr>
            <a:spLocks/>
          </p:cNvSpPr>
          <p:nvPr/>
        </p:nvSpPr>
        <p:spPr bwMode="auto">
          <a:xfrm>
            <a:off x="1573213" y="3941763"/>
            <a:ext cx="146050" cy="2339975"/>
          </a:xfrm>
          <a:prstGeom prst="leftBrace">
            <a:avLst>
              <a:gd name="adj1" fmla="val 133514"/>
              <a:gd name="adj2" fmla="val 50000"/>
            </a:avLst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5618" name="Text Box 19"/>
          <p:cNvSpPr txBox="1">
            <a:spLocks noChangeArrowheads="1"/>
          </p:cNvSpPr>
          <p:nvPr/>
        </p:nvSpPr>
        <p:spPr bwMode="auto">
          <a:xfrm>
            <a:off x="974725" y="2185988"/>
            <a:ext cx="4889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smtClean="0">
                <a:solidFill>
                  <a:srgbClr val="333399"/>
                </a:solidFill>
                <a:ea typeface="SimHei" panose="02010609060101010101" pitchFamily="49" charset="-122"/>
              </a:rPr>
              <a:t>當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smtClean="0">
                <a:solidFill>
                  <a:srgbClr val="333399"/>
                </a:solidFill>
                <a:ea typeface="SimHei" panose="02010609060101010101" pitchFamily="49" charset="-122"/>
              </a:rPr>
              <a:t>時</a:t>
            </a:r>
          </a:p>
        </p:txBody>
      </p:sp>
      <p:sp>
        <p:nvSpPr>
          <p:cNvPr id="25619" name="Text Box 20"/>
          <p:cNvSpPr txBox="1">
            <a:spLocks noChangeArrowheads="1"/>
          </p:cNvSpPr>
          <p:nvPr/>
        </p:nvSpPr>
        <p:spPr bwMode="auto">
          <a:xfrm>
            <a:off x="989013" y="4672013"/>
            <a:ext cx="4889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smtClean="0">
                <a:solidFill>
                  <a:srgbClr val="333399"/>
                </a:solidFill>
                <a:ea typeface="SimHei" panose="02010609060101010101" pitchFamily="49" charset="-122"/>
              </a:rPr>
              <a:t>末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smtClean="0">
                <a:solidFill>
                  <a:srgbClr val="333399"/>
                </a:solidFill>
                <a:ea typeface="SimHei" panose="02010609060101010101" pitchFamily="49" charset="-122"/>
              </a:rPr>
              <a:t>世</a:t>
            </a:r>
          </a:p>
        </p:txBody>
      </p:sp>
    </p:spTree>
    <p:extLst>
      <p:ext uri="{BB962C8B-B14F-4D97-AF65-F5344CB8AC3E}">
        <p14:creationId xmlns:p14="http://schemas.microsoft.com/office/powerpoint/2010/main" val="333383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41_005670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5"/>
          <a:stretch>
            <a:fillRect/>
          </a:stretch>
        </p:blipFill>
        <p:spPr bwMode="auto">
          <a:xfrm>
            <a:off x="0" y="3422650"/>
            <a:ext cx="4572000" cy="3435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10" descr="EP0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4572000" cy="34274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4423150592_2db46df693_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tour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1893329" y="2865440"/>
            <a:ext cx="5726670" cy="1421928"/>
          </a:xfrm>
          <a:prstGeom prst="rect">
            <a:avLst/>
          </a:prstGeom>
          <a:solidFill>
            <a:srgbClr val="000000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唉！古實河外翅膀刷刷響聲之地，差遣使者過海，坐蒲草船在水面上。</a:t>
            </a:r>
            <a:r>
              <a:rPr lang="en-US" altLang="zh-TW" sz="2400" dirty="0">
                <a:solidFill>
                  <a:srgbClr val="FFFFFF"/>
                </a:solidFill>
                <a:latin typeface="SimHei" panose="02010609060101010101" pitchFamily="49" charset="-122"/>
                <a:ea typeface="PMingLiU" panose="02020500000000000000" pitchFamily="18" charset="-120"/>
              </a:rPr>
              <a:t>(</a:t>
            </a:r>
            <a:r>
              <a:rPr lang="zh-TW" altLang="en-US" sz="2400" dirty="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賽</a:t>
            </a:r>
            <a:r>
              <a:rPr lang="en-US" altLang="zh-TW" sz="2400" dirty="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18:1</a:t>
            </a:r>
            <a:r>
              <a:rPr lang="en-US" altLang="zh-TW" sz="2400" dirty="0">
                <a:solidFill>
                  <a:srgbClr val="FFFFFF"/>
                </a:solidFill>
                <a:latin typeface="SimHei" panose="02010609060101010101" pitchFamily="49" charset="-122"/>
                <a:ea typeface="PMingLiU" panose="02020500000000000000" pitchFamily="18" charset="-120"/>
              </a:rPr>
              <a:t>-2</a:t>
            </a:r>
            <a:r>
              <a:rPr lang="zh-TW" altLang="en-US" sz="2400" dirty="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另譯</a:t>
            </a:r>
            <a:r>
              <a:rPr lang="en-US" altLang="zh-TW" sz="2400" dirty="0">
                <a:solidFill>
                  <a:srgbClr val="FFFFFF"/>
                </a:solidFill>
                <a:latin typeface="SimHei" panose="02010609060101010101" pitchFamily="49" charset="-122"/>
                <a:ea typeface="PMingLiU" panose="02020500000000000000" pitchFamily="18" charset="-120"/>
              </a:rPr>
              <a:t>)</a:t>
            </a:r>
            <a:endParaRPr lang="zh-TW" altLang="en-US" sz="2400" dirty="0">
              <a:solidFill>
                <a:srgbClr val="FFFFFF"/>
              </a:solidFill>
              <a:latin typeface="SimHei" panose="02010609060101010101" pitchFamily="49" charset="-122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991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0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2"/>
            <a:ext cx="5259388" cy="34274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5" descr="2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5256212" cy="34417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5424767" y="657227"/>
            <a:ext cx="3575797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r>
              <a:rPr lang="zh-TW" altLang="en-US" sz="28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耶和華說：「我僕人以賽亞怎樣露身赤腳行走三年，作為關乎埃及和古實的預兆奇蹟。照樣，亞述王也必擄去埃及人，掠去古實人，無論老少，都露身赤腳，現出下體，使埃及蒙羞。」 </a:t>
            </a:r>
            <a:r>
              <a:rPr lang="en-US" altLang="zh-TW" sz="2800" dirty="0">
                <a:solidFill>
                  <a:srgbClr val="80808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(</a:t>
            </a:r>
            <a:r>
              <a:rPr lang="zh-TW" altLang="en-US" sz="2800" dirty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賽</a:t>
            </a:r>
            <a:r>
              <a:rPr lang="en-US" altLang="zh-TW" sz="2800" dirty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20:</a:t>
            </a:r>
            <a:r>
              <a:rPr lang="en-US" altLang="zh-TW" sz="2800" dirty="0">
                <a:solidFill>
                  <a:srgbClr val="80808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3-</a:t>
            </a:r>
            <a:r>
              <a:rPr lang="en-US" altLang="zh-TW" sz="2800" dirty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4</a:t>
            </a:r>
            <a:r>
              <a:rPr lang="en-US" altLang="zh-TW" sz="2800" dirty="0">
                <a:solidFill>
                  <a:srgbClr val="80808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)</a:t>
            </a:r>
            <a:endParaRPr lang="zh-TW" altLang="en-US" sz="2800" dirty="0">
              <a:solidFill>
                <a:srgbClr val="808080"/>
              </a:solidFill>
              <a:latin typeface="SimHei" panose="02010609060101010101" pitchFamily="49" charset="-122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229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09" y="837352"/>
            <a:ext cx="7477686" cy="4407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07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609600" y="698500"/>
            <a:ext cx="8175812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萬軍之耶和華起誓說：我怎樣思想，必照樣成就；我怎樣定意，必照樣成立，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…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這是向全地所定的旨意；這是向萬國所伸出的手。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萬軍之耶和華既然定意，誰能廢棄呢？他的手已經伸出，誰能轉回呢？</a:t>
            </a:r>
            <a:r>
              <a:rPr lang="en-US" altLang="zh-TW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賽</a:t>
            </a:r>
            <a:r>
              <a:rPr lang="en-US" altLang="zh-TW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14:24-27)</a:t>
            </a:r>
            <a:endParaRPr lang="zh-TW" altLang="en-US" sz="3200" dirty="0" smtClean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endParaRPr lang="zh-TW" altLang="en-US" sz="2400" dirty="0" smtClean="0">
              <a:solidFill>
                <a:srgbClr val="80808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8504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ssyrian empi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5"/>
          <a:stretch>
            <a:fillRect/>
          </a:stretch>
        </p:blipFill>
        <p:spPr bwMode="auto">
          <a:xfrm>
            <a:off x="990600" y="0"/>
            <a:ext cx="7161213" cy="68627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AutoShape 3"/>
          <p:cNvSpPr>
            <a:spLocks noChangeArrowheads="1"/>
          </p:cNvSpPr>
          <p:nvPr/>
        </p:nvSpPr>
        <p:spPr bwMode="auto">
          <a:xfrm>
            <a:off x="2935288" y="4784725"/>
            <a:ext cx="587375" cy="392113"/>
          </a:xfrm>
          <a:prstGeom prst="wedgeRectCallout">
            <a:avLst>
              <a:gd name="adj1" fmla="val 95407"/>
              <a:gd name="adj2" fmla="val 11134"/>
            </a:avLst>
          </a:prstGeom>
          <a:solidFill>
            <a:srgbClr val="FFFFFF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800" smtClean="0">
                <a:solidFill>
                  <a:srgbClr val="000000"/>
                </a:solidFill>
                <a:ea typeface="SimHei" panose="02010609060101010101" pitchFamily="49" charset="-122"/>
              </a:rPr>
              <a:t>提瑪</a:t>
            </a: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2919413" y="5422900"/>
            <a:ext cx="587375" cy="392113"/>
          </a:xfrm>
          <a:prstGeom prst="wedgeRectCallout">
            <a:avLst>
              <a:gd name="adj1" fmla="val 90269"/>
              <a:gd name="adj2" fmla="val -26921"/>
            </a:avLst>
          </a:prstGeom>
          <a:solidFill>
            <a:srgbClr val="FFFFFF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800" smtClean="0">
                <a:solidFill>
                  <a:srgbClr val="000000"/>
                </a:solidFill>
                <a:ea typeface="SimHei" panose="02010609060101010101" pitchFamily="49" charset="-122"/>
              </a:rPr>
              <a:t>底但</a:t>
            </a:r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3884613" y="3990975"/>
            <a:ext cx="1069975" cy="1071563"/>
          </a:xfrm>
          <a:prstGeom prst="ellipse">
            <a:avLst/>
          </a:prstGeom>
          <a:solidFill>
            <a:srgbClr val="A50021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000" smtClean="0">
                <a:solidFill>
                  <a:srgbClr val="FFFFFF"/>
                </a:solidFill>
                <a:ea typeface="SimHei" panose="02010609060101010101" pitchFamily="49" charset="-122"/>
              </a:rPr>
              <a:t>亞拉伯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3617913" y="2941638"/>
            <a:ext cx="590550" cy="384175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800" smtClean="0">
                <a:solidFill>
                  <a:srgbClr val="000000"/>
                </a:solidFill>
                <a:ea typeface="SimHei" panose="02010609060101010101" pitchFamily="49" charset="-122"/>
              </a:rPr>
              <a:t>基達</a:t>
            </a:r>
          </a:p>
        </p:txBody>
      </p:sp>
      <p:sp>
        <p:nvSpPr>
          <p:cNvPr id="9223" name="AutoShape 8" descr="Medium wood"/>
          <p:cNvSpPr>
            <a:spLocks noChangeArrowheads="1"/>
          </p:cNvSpPr>
          <p:nvPr/>
        </p:nvSpPr>
        <p:spPr bwMode="auto">
          <a:xfrm>
            <a:off x="247650" y="209550"/>
            <a:ext cx="2247900" cy="744538"/>
          </a:xfrm>
          <a:prstGeom prst="plaque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400" smtClean="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21</a:t>
            </a:r>
            <a:r>
              <a:rPr lang="zh-TW" altLang="en-US" sz="2400" smtClean="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章：亞拉伯</a:t>
            </a:r>
            <a:endParaRPr lang="en-US" altLang="zh-TW" sz="2400" smtClean="0">
              <a:solidFill>
                <a:srgbClr val="FFFFFF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895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ssyrian empi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5"/>
          <a:stretch>
            <a:fillRect/>
          </a:stretch>
        </p:blipFill>
        <p:spPr bwMode="auto">
          <a:xfrm>
            <a:off x="990600" y="0"/>
            <a:ext cx="7161213" cy="68627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2062163" y="2787650"/>
            <a:ext cx="587375" cy="392113"/>
          </a:xfrm>
          <a:prstGeom prst="wedgeRectCallout">
            <a:avLst>
              <a:gd name="adj1" fmla="val 95407"/>
              <a:gd name="adj2" fmla="val 11134"/>
            </a:avLst>
          </a:prstGeom>
          <a:solidFill>
            <a:srgbClr val="FFFFFF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800" smtClean="0">
                <a:solidFill>
                  <a:srgbClr val="000000"/>
                </a:solidFill>
                <a:ea typeface="SimHei" panose="02010609060101010101" pitchFamily="49" charset="-122"/>
              </a:rPr>
              <a:t>推羅</a:t>
            </a: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2092325" y="4981575"/>
            <a:ext cx="587375" cy="392113"/>
          </a:xfrm>
          <a:prstGeom prst="wedgeRectCallout">
            <a:avLst>
              <a:gd name="adj1" fmla="val -102162"/>
              <a:gd name="adj2" fmla="val 27329"/>
            </a:avLst>
          </a:prstGeom>
          <a:solidFill>
            <a:srgbClr val="FFFFFF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800" smtClean="0">
                <a:solidFill>
                  <a:srgbClr val="000000"/>
                </a:solidFill>
                <a:ea typeface="SimHei" panose="02010609060101010101" pitchFamily="49" charset="-122"/>
              </a:rPr>
              <a:t>西曷</a:t>
            </a:r>
          </a:p>
        </p:txBody>
      </p:sp>
      <p:sp>
        <p:nvSpPr>
          <p:cNvPr id="14341" name="Oval 5"/>
          <p:cNvSpPr>
            <a:spLocks noChangeArrowheads="1"/>
          </p:cNvSpPr>
          <p:nvPr/>
        </p:nvSpPr>
        <p:spPr bwMode="auto">
          <a:xfrm>
            <a:off x="1230313" y="4252913"/>
            <a:ext cx="671512" cy="434975"/>
          </a:xfrm>
          <a:prstGeom prst="ellipse">
            <a:avLst/>
          </a:prstGeom>
          <a:solidFill>
            <a:srgbClr val="A50021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800" smtClean="0">
                <a:solidFill>
                  <a:srgbClr val="FFFFFF"/>
                </a:solidFill>
                <a:ea typeface="SimHei" panose="02010609060101010101" pitchFamily="49" charset="-122"/>
              </a:rPr>
              <a:t>埃及</a:t>
            </a: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461963" y="4614863"/>
            <a:ext cx="769937" cy="392112"/>
          </a:xfrm>
          <a:prstGeom prst="wedgeRectCallout">
            <a:avLst>
              <a:gd name="adj1" fmla="val 84639"/>
              <a:gd name="adj2" fmla="val 11134"/>
            </a:avLst>
          </a:prstGeom>
          <a:solidFill>
            <a:srgbClr val="FFFFFF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800" smtClean="0">
                <a:solidFill>
                  <a:srgbClr val="000000"/>
                </a:solidFill>
                <a:ea typeface="SimHei" panose="02010609060101010101" pitchFamily="49" charset="-122"/>
              </a:rPr>
              <a:t>尼羅河</a:t>
            </a:r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auto">
          <a:xfrm>
            <a:off x="1268413" y="2006600"/>
            <a:ext cx="587375" cy="392113"/>
          </a:xfrm>
          <a:prstGeom prst="wedgeRectCallout">
            <a:avLst>
              <a:gd name="adj1" fmla="val 99458"/>
              <a:gd name="adj2" fmla="val 37449"/>
            </a:avLst>
          </a:prstGeom>
          <a:solidFill>
            <a:srgbClr val="FFFFFF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800" smtClean="0">
                <a:solidFill>
                  <a:srgbClr val="000000"/>
                </a:solidFill>
                <a:ea typeface="SimHei" panose="02010609060101010101" pitchFamily="49" charset="-122"/>
              </a:rPr>
              <a:t>基提</a:t>
            </a:r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1301750" y="2543175"/>
            <a:ext cx="587375" cy="392113"/>
          </a:xfrm>
          <a:prstGeom prst="wedgeRectCallout">
            <a:avLst>
              <a:gd name="adj1" fmla="val -100810"/>
              <a:gd name="adj2" fmla="val -32995"/>
            </a:avLst>
          </a:prstGeom>
          <a:solidFill>
            <a:srgbClr val="FFFFFF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800" smtClean="0">
                <a:solidFill>
                  <a:srgbClr val="000000"/>
                </a:solidFill>
                <a:ea typeface="SimHei" panose="02010609060101010101" pitchFamily="49" charset="-122"/>
              </a:rPr>
              <a:t>他施</a:t>
            </a:r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3332163" y="2681288"/>
            <a:ext cx="587375" cy="392112"/>
          </a:xfrm>
          <a:prstGeom prst="wedgeRectCallout">
            <a:avLst>
              <a:gd name="adj1" fmla="val -100542"/>
              <a:gd name="adj2" fmla="val 8704"/>
            </a:avLst>
          </a:prstGeom>
          <a:solidFill>
            <a:srgbClr val="FFFFFF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800" smtClean="0">
                <a:solidFill>
                  <a:srgbClr val="000000"/>
                </a:solidFill>
                <a:ea typeface="SimHei" panose="02010609060101010101" pitchFamily="49" charset="-122"/>
              </a:rPr>
              <a:t>西頓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5919788" y="3341688"/>
            <a:ext cx="1022350" cy="693737"/>
          </a:xfrm>
          <a:prstGeom prst="ellipse">
            <a:avLst/>
          </a:prstGeom>
          <a:solidFill>
            <a:srgbClr val="A50021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000" smtClean="0">
                <a:solidFill>
                  <a:srgbClr val="FFFFFF"/>
                </a:solidFill>
                <a:ea typeface="SimHei" panose="02010609060101010101" pitchFamily="49" charset="-122"/>
              </a:rPr>
              <a:t>迦勒底</a:t>
            </a:r>
          </a:p>
        </p:txBody>
      </p:sp>
      <p:sp>
        <p:nvSpPr>
          <p:cNvPr id="14347" name="Oval 11"/>
          <p:cNvSpPr>
            <a:spLocks noChangeArrowheads="1"/>
          </p:cNvSpPr>
          <p:nvPr/>
        </p:nvSpPr>
        <p:spPr bwMode="auto">
          <a:xfrm>
            <a:off x="4991100" y="1576388"/>
            <a:ext cx="695325" cy="693737"/>
          </a:xfrm>
          <a:prstGeom prst="ellipse">
            <a:avLst/>
          </a:prstGeom>
          <a:solidFill>
            <a:srgbClr val="A50021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000" smtClean="0">
                <a:solidFill>
                  <a:srgbClr val="FFFFFF"/>
                </a:solidFill>
                <a:ea typeface="SimHei" panose="02010609060101010101" pitchFamily="49" charset="-122"/>
              </a:rPr>
              <a:t>亞述</a:t>
            </a:r>
          </a:p>
        </p:txBody>
      </p:sp>
      <p:sp>
        <p:nvSpPr>
          <p:cNvPr id="14348" name="AutoShape 13" descr="Medium wood"/>
          <p:cNvSpPr>
            <a:spLocks noChangeArrowheads="1"/>
          </p:cNvSpPr>
          <p:nvPr/>
        </p:nvSpPr>
        <p:spPr bwMode="auto">
          <a:xfrm>
            <a:off x="247650" y="209550"/>
            <a:ext cx="2247900" cy="744538"/>
          </a:xfrm>
          <a:prstGeom prst="plaque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400" smtClean="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23</a:t>
            </a:r>
            <a:r>
              <a:rPr lang="zh-TW" altLang="en-US" sz="2400" smtClean="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章：推羅</a:t>
            </a:r>
            <a:endParaRPr lang="en-US" altLang="zh-TW" sz="2400" smtClean="0">
              <a:solidFill>
                <a:srgbClr val="FFFFFF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860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descr="Walnut"/>
          <p:cNvSpPr>
            <a:spLocks noChangeArrowheads="1"/>
          </p:cNvSpPr>
          <p:nvPr/>
        </p:nvSpPr>
        <p:spPr bwMode="auto">
          <a:xfrm>
            <a:off x="512765" y="466725"/>
            <a:ext cx="4059237" cy="5461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13,14</a:t>
            </a:r>
            <a:r>
              <a:rPr lang="zh-TW" altLang="en-US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章：巴比倫</a:t>
            </a:r>
          </a:p>
        </p:txBody>
      </p:sp>
      <p:sp>
        <p:nvSpPr>
          <p:cNvPr id="18435" name="Rectangle 3" descr="Medium wood"/>
          <p:cNvSpPr>
            <a:spLocks noChangeArrowheads="1"/>
          </p:cNvSpPr>
          <p:nvPr/>
        </p:nvSpPr>
        <p:spPr bwMode="auto">
          <a:xfrm>
            <a:off x="4608515" y="466725"/>
            <a:ext cx="4059237" cy="5461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21</a:t>
            </a:r>
            <a:r>
              <a:rPr lang="zh-TW" altLang="en-US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章：巴比倫</a:t>
            </a:r>
          </a:p>
        </p:txBody>
      </p:sp>
      <p:sp>
        <p:nvSpPr>
          <p:cNvPr id="18436" name="Rectangle 4" descr="Parchment"/>
          <p:cNvSpPr>
            <a:spLocks noChangeArrowheads="1"/>
          </p:cNvSpPr>
          <p:nvPr/>
        </p:nvSpPr>
        <p:spPr bwMode="auto">
          <a:xfrm>
            <a:off x="512765" y="1050925"/>
            <a:ext cx="4059237" cy="5461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13:17-18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 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亡於瑪代</a:t>
            </a:r>
          </a:p>
        </p:txBody>
      </p:sp>
      <p:sp>
        <p:nvSpPr>
          <p:cNvPr id="18437" name="Rectangle 5" descr="Newsprint"/>
          <p:cNvSpPr>
            <a:spLocks noChangeArrowheads="1"/>
          </p:cNvSpPr>
          <p:nvPr/>
        </p:nvSpPr>
        <p:spPr bwMode="auto">
          <a:xfrm>
            <a:off x="4608515" y="1050925"/>
            <a:ext cx="4059237" cy="5461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21:2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 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亡於瑪代</a:t>
            </a:r>
          </a:p>
        </p:txBody>
      </p:sp>
      <p:sp>
        <p:nvSpPr>
          <p:cNvPr id="18438" name="Rectangle 6" descr="Parchment"/>
          <p:cNvSpPr>
            <a:spLocks noChangeArrowheads="1"/>
          </p:cNvSpPr>
          <p:nvPr/>
        </p:nvSpPr>
        <p:spPr bwMode="auto">
          <a:xfrm>
            <a:off x="512765" y="1636713"/>
            <a:ext cx="4059237" cy="5461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14:7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 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全地得安息，發聲歡呼</a:t>
            </a:r>
          </a:p>
        </p:txBody>
      </p:sp>
      <p:sp>
        <p:nvSpPr>
          <p:cNvPr id="18439" name="Rectangle 7" descr="Newsprint"/>
          <p:cNvSpPr>
            <a:spLocks noChangeArrowheads="1"/>
          </p:cNvSpPr>
          <p:nvPr/>
        </p:nvSpPr>
        <p:spPr bwMode="auto">
          <a:xfrm>
            <a:off x="4608515" y="1636713"/>
            <a:ext cx="4059237" cy="5461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21:2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 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神使一切歎息止住</a:t>
            </a:r>
          </a:p>
        </p:txBody>
      </p:sp>
      <p:sp>
        <p:nvSpPr>
          <p:cNvPr id="18440" name="Rectangle 8" descr="Walnut"/>
          <p:cNvSpPr>
            <a:spLocks noChangeArrowheads="1"/>
          </p:cNvSpPr>
          <p:nvPr/>
        </p:nvSpPr>
        <p:spPr bwMode="auto">
          <a:xfrm>
            <a:off x="512765" y="2332038"/>
            <a:ext cx="4059237" cy="5461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14</a:t>
            </a:r>
            <a:r>
              <a:rPr lang="zh-TW" altLang="en-US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章：非利士</a:t>
            </a:r>
          </a:p>
        </p:txBody>
      </p:sp>
      <p:sp>
        <p:nvSpPr>
          <p:cNvPr id="18441" name="Rectangle 9" descr="Medium wood"/>
          <p:cNvSpPr>
            <a:spLocks noChangeArrowheads="1"/>
          </p:cNvSpPr>
          <p:nvPr/>
        </p:nvSpPr>
        <p:spPr bwMode="auto">
          <a:xfrm>
            <a:off x="4608515" y="2332038"/>
            <a:ext cx="4059237" cy="5461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21</a:t>
            </a:r>
            <a:r>
              <a:rPr lang="zh-TW" altLang="en-US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章：以東</a:t>
            </a:r>
          </a:p>
        </p:txBody>
      </p:sp>
      <p:sp>
        <p:nvSpPr>
          <p:cNvPr id="18442" name="Rectangle 10" descr="Parchment"/>
          <p:cNvSpPr>
            <a:spLocks noChangeArrowheads="1"/>
          </p:cNvSpPr>
          <p:nvPr/>
        </p:nvSpPr>
        <p:spPr bwMode="auto">
          <a:xfrm>
            <a:off x="512765" y="2916238"/>
            <a:ext cx="4059237" cy="5461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14:29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 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杖雖折斷，再生出毒蛇</a:t>
            </a:r>
          </a:p>
        </p:txBody>
      </p:sp>
      <p:sp>
        <p:nvSpPr>
          <p:cNvPr id="18443" name="Rectangle 11" descr="Newsprint"/>
          <p:cNvSpPr>
            <a:spLocks noChangeArrowheads="1"/>
          </p:cNvSpPr>
          <p:nvPr/>
        </p:nvSpPr>
        <p:spPr bwMode="auto">
          <a:xfrm>
            <a:off x="4608515" y="2916238"/>
            <a:ext cx="4059237" cy="5461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21:12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 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早晨將到，黑夜也來</a:t>
            </a:r>
          </a:p>
        </p:txBody>
      </p:sp>
      <p:sp>
        <p:nvSpPr>
          <p:cNvPr id="18444" name="Rectangle 12" descr="Parchment"/>
          <p:cNvSpPr>
            <a:spLocks noChangeArrowheads="1"/>
          </p:cNvSpPr>
          <p:nvPr/>
        </p:nvSpPr>
        <p:spPr bwMode="auto">
          <a:xfrm>
            <a:off x="512765" y="3502025"/>
            <a:ext cx="4059237" cy="5461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14:32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 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使者詢問，告以救恩</a:t>
            </a:r>
          </a:p>
        </p:txBody>
      </p:sp>
      <p:sp>
        <p:nvSpPr>
          <p:cNvPr id="18445" name="Rectangle 13" descr="Newsprint"/>
          <p:cNvSpPr>
            <a:spLocks noChangeArrowheads="1"/>
          </p:cNvSpPr>
          <p:nvPr/>
        </p:nvSpPr>
        <p:spPr bwMode="auto">
          <a:xfrm>
            <a:off x="4608515" y="3502025"/>
            <a:ext cx="4059237" cy="5461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21:12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 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若要問，可以回頭再來</a:t>
            </a:r>
          </a:p>
        </p:txBody>
      </p:sp>
      <p:sp>
        <p:nvSpPr>
          <p:cNvPr id="18446" name="Rectangle 14" descr="Walnut"/>
          <p:cNvSpPr>
            <a:spLocks noChangeArrowheads="1"/>
          </p:cNvSpPr>
          <p:nvPr/>
        </p:nvSpPr>
        <p:spPr bwMode="auto">
          <a:xfrm>
            <a:off x="512765" y="4195763"/>
            <a:ext cx="4059237" cy="5461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15,16</a:t>
            </a:r>
            <a:r>
              <a:rPr lang="zh-TW" altLang="en-US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章：摩押</a:t>
            </a:r>
          </a:p>
        </p:txBody>
      </p:sp>
      <p:sp>
        <p:nvSpPr>
          <p:cNvPr id="18447" name="Rectangle 15" descr="Medium wood"/>
          <p:cNvSpPr>
            <a:spLocks noChangeArrowheads="1"/>
          </p:cNvSpPr>
          <p:nvPr/>
        </p:nvSpPr>
        <p:spPr bwMode="auto">
          <a:xfrm>
            <a:off x="4608515" y="4195763"/>
            <a:ext cx="4059237" cy="5461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21</a:t>
            </a:r>
            <a:r>
              <a:rPr lang="zh-TW" altLang="en-US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章：亞拉伯</a:t>
            </a:r>
          </a:p>
        </p:txBody>
      </p:sp>
      <p:sp>
        <p:nvSpPr>
          <p:cNvPr id="18448" name="Rectangle 16" descr="Parchment"/>
          <p:cNvSpPr>
            <a:spLocks noChangeArrowheads="1"/>
          </p:cNvSpPr>
          <p:nvPr/>
        </p:nvSpPr>
        <p:spPr bwMode="auto">
          <a:xfrm>
            <a:off x="512765" y="4781550"/>
            <a:ext cx="4059237" cy="5461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15:5,7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摩押人逃難</a:t>
            </a: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從北往南</a:t>
            </a: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18449" name="Rectangle 17" descr="Newsprint"/>
          <p:cNvSpPr>
            <a:spLocks noChangeArrowheads="1"/>
          </p:cNvSpPr>
          <p:nvPr/>
        </p:nvSpPr>
        <p:spPr bwMode="auto">
          <a:xfrm>
            <a:off x="4608515" y="4781550"/>
            <a:ext cx="4059237" cy="5461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21:14-15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基達人逃難</a:t>
            </a: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從北往南</a:t>
            </a: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18450" name="Rectangle 18" descr="Parchment"/>
          <p:cNvSpPr>
            <a:spLocks noChangeArrowheads="1"/>
          </p:cNvSpPr>
          <p:nvPr/>
        </p:nvSpPr>
        <p:spPr bwMode="auto">
          <a:xfrm>
            <a:off x="512765" y="5367338"/>
            <a:ext cx="4059237" cy="5461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16:14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 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照雇工的年數，餘民稀少</a:t>
            </a:r>
          </a:p>
        </p:txBody>
      </p:sp>
      <p:sp>
        <p:nvSpPr>
          <p:cNvPr id="18451" name="Rectangle 19" descr="Newsprint"/>
          <p:cNvSpPr>
            <a:spLocks noChangeArrowheads="1"/>
          </p:cNvSpPr>
          <p:nvPr/>
        </p:nvSpPr>
        <p:spPr bwMode="auto">
          <a:xfrm>
            <a:off x="4608515" y="5367338"/>
            <a:ext cx="4059237" cy="5461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21:17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 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照雇工的年數，勇士稀少</a:t>
            </a:r>
          </a:p>
        </p:txBody>
      </p:sp>
      <p:sp>
        <p:nvSpPr>
          <p:cNvPr id="18453" name="Rectangle 21" descr="Newsprint"/>
          <p:cNvSpPr>
            <a:spLocks noChangeArrowheads="1"/>
          </p:cNvSpPr>
          <p:nvPr/>
        </p:nvSpPr>
        <p:spPr bwMode="auto">
          <a:xfrm>
            <a:off x="4608515" y="5954713"/>
            <a:ext cx="4059237" cy="5461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範圍擴大，時間迫近</a:t>
            </a: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  <a:endParaRPr lang="zh-TW" altLang="en-US" sz="2000">
              <a:solidFill>
                <a:srgbClr val="000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061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 descr="Walnut"/>
          <p:cNvSpPr>
            <a:spLocks noChangeArrowheads="1"/>
          </p:cNvSpPr>
          <p:nvPr/>
        </p:nvSpPr>
        <p:spPr bwMode="auto">
          <a:xfrm>
            <a:off x="512765" y="466725"/>
            <a:ext cx="4059237" cy="5461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17</a:t>
            </a:r>
            <a:r>
              <a:rPr lang="zh-TW" altLang="en-US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章：以色列</a:t>
            </a:r>
          </a:p>
        </p:txBody>
      </p:sp>
      <p:sp>
        <p:nvSpPr>
          <p:cNvPr id="15363" name="Rectangle 3" descr="Medium wood"/>
          <p:cNvSpPr>
            <a:spLocks noChangeArrowheads="1"/>
          </p:cNvSpPr>
          <p:nvPr/>
        </p:nvSpPr>
        <p:spPr bwMode="auto">
          <a:xfrm>
            <a:off x="4608515" y="466725"/>
            <a:ext cx="4059237" cy="5461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22</a:t>
            </a:r>
            <a:r>
              <a:rPr lang="zh-TW" altLang="en-US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章：耶路撒冷</a:t>
            </a:r>
          </a:p>
        </p:txBody>
      </p:sp>
      <p:sp>
        <p:nvSpPr>
          <p:cNvPr id="15364" name="Rectangle 4" descr="Parchment"/>
          <p:cNvSpPr>
            <a:spLocks noChangeArrowheads="1"/>
          </p:cNvSpPr>
          <p:nvPr/>
        </p:nvSpPr>
        <p:spPr bwMode="auto">
          <a:xfrm>
            <a:off x="512765" y="1050925"/>
            <a:ext cx="4059237" cy="5461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17:8 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他們必不仰望自己手所築的</a:t>
            </a:r>
          </a:p>
        </p:txBody>
      </p:sp>
      <p:sp>
        <p:nvSpPr>
          <p:cNvPr id="15365" name="Rectangle 5" descr="Newsprint"/>
          <p:cNvSpPr>
            <a:spLocks noChangeArrowheads="1"/>
          </p:cNvSpPr>
          <p:nvPr/>
        </p:nvSpPr>
        <p:spPr bwMode="auto">
          <a:xfrm>
            <a:off x="4608515" y="1050925"/>
            <a:ext cx="4059237" cy="5461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22:8 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你就仰望林庫內的軍器</a:t>
            </a:r>
          </a:p>
        </p:txBody>
      </p:sp>
      <p:sp>
        <p:nvSpPr>
          <p:cNvPr id="15366" name="Rectangle 6" descr="Parchment"/>
          <p:cNvSpPr>
            <a:spLocks noChangeArrowheads="1"/>
          </p:cNvSpPr>
          <p:nvPr/>
        </p:nvSpPr>
        <p:spPr bwMode="auto">
          <a:xfrm>
            <a:off x="512765" y="1636713"/>
            <a:ext cx="4059237" cy="5461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17:7 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人必仰望造他們的主</a:t>
            </a:r>
          </a:p>
        </p:txBody>
      </p:sp>
      <p:sp>
        <p:nvSpPr>
          <p:cNvPr id="15367" name="Rectangle 7" descr="Newsprint"/>
          <p:cNvSpPr>
            <a:spLocks noChangeArrowheads="1"/>
          </p:cNvSpPr>
          <p:nvPr/>
        </p:nvSpPr>
        <p:spPr bwMode="auto">
          <a:xfrm>
            <a:off x="4608515" y="1636713"/>
            <a:ext cx="4059237" cy="5461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22:11 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卻不仰望作這事的主</a:t>
            </a:r>
          </a:p>
        </p:txBody>
      </p:sp>
      <p:sp>
        <p:nvSpPr>
          <p:cNvPr id="22536" name="Rectangle 8" descr="Walnut"/>
          <p:cNvSpPr>
            <a:spLocks noChangeArrowheads="1"/>
          </p:cNvSpPr>
          <p:nvPr/>
        </p:nvSpPr>
        <p:spPr bwMode="auto">
          <a:xfrm>
            <a:off x="512765" y="2332038"/>
            <a:ext cx="4059237" cy="5461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18,19</a:t>
            </a:r>
            <a:r>
              <a:rPr lang="zh-TW" altLang="en-US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章：古實</a:t>
            </a:r>
            <a:r>
              <a:rPr lang="en-US" altLang="zh-TW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/</a:t>
            </a:r>
            <a:r>
              <a:rPr lang="zh-TW" altLang="en-US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埃及</a:t>
            </a:r>
          </a:p>
        </p:txBody>
      </p:sp>
      <p:sp>
        <p:nvSpPr>
          <p:cNvPr id="22537" name="Rectangle 9" descr="Medium wood"/>
          <p:cNvSpPr>
            <a:spLocks noChangeArrowheads="1"/>
          </p:cNvSpPr>
          <p:nvPr/>
        </p:nvSpPr>
        <p:spPr bwMode="auto">
          <a:xfrm>
            <a:off x="4608515" y="2332038"/>
            <a:ext cx="4059237" cy="5461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</a:t>
            </a:r>
            <a:r>
              <a:rPr lang="en-US" altLang="zh-TW" sz="2000">
                <a:solidFill>
                  <a:srgbClr val="FFFFFF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3</a:t>
            </a:r>
            <a:r>
              <a:rPr lang="zh-TW" altLang="en-US" sz="200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章：推羅</a:t>
            </a:r>
          </a:p>
        </p:txBody>
      </p:sp>
      <p:sp>
        <p:nvSpPr>
          <p:cNvPr id="22538" name="Rectangle 10" descr="Newsprint"/>
          <p:cNvSpPr>
            <a:spLocks noChangeArrowheads="1"/>
          </p:cNvSpPr>
          <p:nvPr/>
        </p:nvSpPr>
        <p:spPr bwMode="auto">
          <a:xfrm>
            <a:off x="512765" y="2916240"/>
            <a:ext cx="8154987" cy="54768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23:3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西曷的糧食，尼羅河的莊稼，是推羅的進項</a:t>
            </a:r>
          </a:p>
        </p:txBody>
      </p:sp>
      <p:sp>
        <p:nvSpPr>
          <p:cNvPr id="22539" name="Rectangle 11" descr="Newsprint"/>
          <p:cNvSpPr>
            <a:spLocks noChangeArrowheads="1"/>
          </p:cNvSpPr>
          <p:nvPr/>
        </p:nvSpPr>
        <p:spPr bwMode="auto">
          <a:xfrm>
            <a:off x="512765" y="3502025"/>
            <a:ext cx="8154987" cy="547688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23:5 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埃及人為推羅的風聲，極其疼痛</a:t>
            </a:r>
          </a:p>
        </p:txBody>
      </p:sp>
      <p:sp>
        <p:nvSpPr>
          <p:cNvPr id="22540" name="Rectangle 12" descr="Parchment"/>
          <p:cNvSpPr>
            <a:spLocks noChangeArrowheads="1"/>
          </p:cNvSpPr>
          <p:nvPr/>
        </p:nvSpPr>
        <p:spPr bwMode="auto">
          <a:xfrm>
            <a:off x="512765" y="4087815"/>
            <a:ext cx="4059237" cy="547687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18:7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古實人必將禮物奉給耶和華</a:t>
            </a:r>
          </a:p>
        </p:txBody>
      </p:sp>
      <p:sp>
        <p:nvSpPr>
          <p:cNvPr id="22541" name="Rectangle 13" descr="Newsprint"/>
          <p:cNvSpPr>
            <a:spLocks noChangeArrowheads="1"/>
          </p:cNvSpPr>
          <p:nvPr/>
        </p:nvSpPr>
        <p:spPr bwMode="auto">
          <a:xfrm>
            <a:off x="4608515" y="4087813"/>
            <a:ext cx="4059237" cy="14986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0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23:</a:t>
            </a:r>
            <a:r>
              <a:rPr lang="en-US" altLang="zh-TW" sz="2000" dirty="0">
                <a:solidFill>
                  <a:srgbClr val="00000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18</a:t>
            </a:r>
            <a:r>
              <a:rPr lang="en-US" altLang="zh-TW" sz="20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推羅的貨財和雇價，要歸耶和華為聖</a:t>
            </a:r>
          </a:p>
        </p:txBody>
      </p:sp>
      <p:sp>
        <p:nvSpPr>
          <p:cNvPr id="22542" name="Rectangle 14" descr="Parchment"/>
          <p:cNvSpPr>
            <a:spLocks noChangeArrowheads="1"/>
          </p:cNvSpPr>
          <p:nvPr/>
        </p:nvSpPr>
        <p:spPr bwMode="auto">
          <a:xfrm>
            <a:off x="512765" y="4673600"/>
            <a:ext cx="4059237" cy="914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</a:t>
            </a:r>
            <a:r>
              <a:rPr lang="en-US" altLang="zh-TW" sz="2000">
                <a:solidFill>
                  <a:srgbClr val="00000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9:21</a:t>
            </a:r>
            <a:r>
              <a:rPr lang="zh-TW" altLang="en-US" sz="20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埃及人要獻祭物和供物敬拜祂，並向耶和華許願還願</a:t>
            </a:r>
          </a:p>
        </p:txBody>
      </p:sp>
    </p:spTree>
    <p:extLst>
      <p:ext uri="{BB962C8B-B14F-4D97-AF65-F5344CB8AC3E}">
        <p14:creationId xmlns:p14="http://schemas.microsoft.com/office/powerpoint/2010/main" val="40882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5818" y="1152114"/>
            <a:ext cx="89181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17:12</a:t>
            </a:r>
            <a:r>
              <a:rPr lang="en-US" altLang="zh-TW" sz="3200" b="1" dirty="0"/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唉 、 多 民 鬨 嚷 、 好 像 海 浪 匉 訇 ． 列 邦 奔 騰 、 好 像 猛 水 滔 滔 ．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9214" y="2592098"/>
            <a:ext cx="89181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17:13  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列 邦 奔 騰 、 好 像 多 水 滔 滔 ． 但 　 神 斥 責 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他 們 、 他 們 就 遠 遠 逃 避 、 又 被 追 趕 、 如 同 山 上 的 風 前 糠 、 又 如 暴 風 前 的 旋 風 土 ．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818" y="5016967"/>
            <a:ext cx="89181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17:14 </a:t>
            </a:r>
            <a:r>
              <a:rPr lang="en-US" altLang="zh-TW" sz="3200" b="1" dirty="0"/>
              <a:t>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到 晚 上 有 驚 嚇 、 未 到 早 晨 、 他 們 就 沒 有 了 ． 這 是 擄 掠 我 們 之 人 所 得 的 分 、 是 搶 奪 我 們 之 人 的 報 應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45635" y="204573"/>
            <a:ext cx="4890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以賽亞書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 </a:t>
            </a:r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17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endParaRPr lang="en-US" sz="32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726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12940" y="217613"/>
            <a:ext cx="18710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以賽亞書</a:t>
            </a:r>
            <a:endParaRPr lang="en-US" sz="3200" b="1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205" y="1076751"/>
            <a:ext cx="84890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13:11</a:t>
            </a:r>
            <a:r>
              <a:rPr lang="en-US" altLang="zh-TW" sz="3200" b="1" dirty="0"/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 必 因 邪 惡 、 刑 罰 世 界 、 因 罪 孽 、 刑 罰 惡 人 ． 使 驕 傲 人 的 狂 妄 止 息 、 制 伏 強 暴 人 的 狂 傲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206" y="2818703"/>
            <a:ext cx="84890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16:6 </a:t>
            </a:r>
            <a:r>
              <a:rPr lang="en-US" altLang="zh-TW" sz="3200" b="1" dirty="0"/>
              <a:t>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 們 聽 說 摩 押 人 驕 傲 、 是 極 其 驕 傲 、 聽 說 他 狂 妄 、 驕 傲 、 忿 怒 、 他 誇 大 的 話 、 是 虛 空 的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4205" y="4560655"/>
            <a:ext cx="86373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23:9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是 萬 軍 之 耶 和 華 所 定 的 、 為 要 污 辱 一 切 高 傲 的 榮 耀 、 使 地 上 一 切 的 尊 貴 人 被 藐 視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585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4052" y="772983"/>
            <a:ext cx="45652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箴言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 </a:t>
            </a:r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8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endParaRPr lang="en-US" sz="32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6628" y="1620448"/>
            <a:ext cx="84643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8:13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敬 畏 耶 和 華 、 在 乎 恨 惡 邪 惡 ． 那 驕 傲 、 狂 妄 、 並 惡 道 、 以 及 乖 謬 的 口 、 都 為 我 所 恨 惡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796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33831" y="286951"/>
            <a:ext cx="3963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羅馬書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 </a:t>
            </a:r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endParaRPr lang="en-US" sz="32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0747" y="1002149"/>
            <a:ext cx="88700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3:10</a:t>
            </a:r>
            <a:r>
              <a:rPr lang="en-US" altLang="zh-TW" sz="3200" b="1" dirty="0"/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就 如 經 上 所 記 、 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『 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沒 有 義 人 、 連 一 個 也 沒 有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0747" y="2146347"/>
            <a:ext cx="11732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3:11</a:t>
            </a:r>
            <a:r>
              <a:rPr lang="en-US" altLang="zh-TW" sz="3200" b="1" dirty="0"/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沒 有 明 白 的 、 沒 有 尋 求 　 神 的 ．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0747" y="2731122"/>
            <a:ext cx="88700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3:12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都 是 偏 離 正 路 、 一 同 變 為 無 用 ． 沒 有 行 善 的 、 連 一 個 也 沒 有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0747" y="3889800"/>
            <a:ext cx="8608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3:23 </a:t>
            </a:r>
            <a:r>
              <a:rPr lang="en-US" altLang="zh-TW" sz="3200" b="1" dirty="0"/>
              <a:t>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因 為 世 人 都 犯 了 罪 、 虧 缺 了 　 神 的 榮 耀 。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59437" y="4967018"/>
            <a:ext cx="3972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詩篇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 </a:t>
            </a:r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106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篇</a:t>
            </a:r>
            <a:endParaRPr lang="en-US" sz="32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666" y="5551793"/>
            <a:ext cx="88700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106:6 </a:t>
            </a:r>
            <a:r>
              <a:rPr lang="en-US" altLang="zh-TW" sz="3200" b="1" dirty="0"/>
              <a:t>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 們 與 我 們 的 祖 宗 一 同 犯 罪 ． 我 們 作 了 孽 、 行 了 惡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544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7936" y="618252"/>
            <a:ext cx="5137142" cy="607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提摩太前書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 </a:t>
            </a:r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endParaRPr lang="en-US" sz="32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8052" y="1610140"/>
            <a:ext cx="10654831" cy="607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2:4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他 願 意 萬 人 得 救 、 明 白 真 道 ．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97936" y="3227576"/>
            <a:ext cx="4542393" cy="607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彼得後書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 </a:t>
            </a:r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endParaRPr lang="en-US" sz="32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0339" y="4197828"/>
            <a:ext cx="88349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3:9</a:t>
            </a:r>
            <a:r>
              <a:rPr lang="en-US" altLang="zh-TW" sz="3200" b="1" dirty="0"/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主 所 應 許 的 尚 未 成 就 、 有 人 以 為 他 是 耽 延 ． 其 實 不 是 耽 延 、 乃 是 寬 容 你 們 、 不 願 有 一 人 沉 淪 、 乃 願 人 人 都 悔 改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512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8665" y="311960"/>
            <a:ext cx="4741380" cy="58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以賽亞書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 </a:t>
            </a:r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19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endParaRPr lang="en-US" sz="32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8417" y="1073425"/>
            <a:ext cx="8647044" cy="1568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19:19</a:t>
            </a:r>
            <a:r>
              <a:rPr lang="en-US" altLang="zh-TW" sz="3200" b="1" dirty="0"/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當 那 日 、 在 埃 及 地 中 必 有 為 耶 和 華 築 的 一 座 壇 ． 在 埃 及 的 邊 界 上 、 必 有 為 耶 和 華 立 的 一 根 柱 。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8417" y="2796923"/>
            <a:ext cx="8647044" cy="2061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19:20 </a:t>
            </a:r>
            <a:r>
              <a:rPr lang="en-US" altLang="zh-TW" sz="3200" b="1" dirty="0"/>
              <a:t>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這 都 要 在 埃 及 地 為 萬 軍 之 耶 和 華 作 記 號 和 證 據 ． 埃 及 人 因 為 受 人 的 欺 壓 哀 求 耶 和 華 、 他 就 差 遣 一 位 救 主 、 作 護 衛 者 、 拯 救 他 們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8416" y="5012615"/>
            <a:ext cx="88855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19:21 </a:t>
            </a:r>
            <a:r>
              <a:rPr lang="en-US" altLang="zh-TW" sz="3200" b="1" dirty="0"/>
              <a:t>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 和 華 必 被 埃 及 人 所 認 識 ． 在 那 日 埃 及 人 必 認 識 耶 和 華 、 也 要 獻 祭 物 和 供 物 敬 拜 他 、 並 向 耶 和 華 許 願 還 願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349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4908" y="602348"/>
            <a:ext cx="8093676" cy="370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我從起初指明末後的事，從古時言明未成的事，說：我的籌算必立定；凡我所喜悅的，我必成就。</a:t>
            </a: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我召鷙鳥從東方來，召那成就我籌算的人從遠方來。我已說出，也必成就；我已謀定，也必作成。</a:t>
            </a:r>
            <a:r>
              <a:rPr lang="en-US" altLang="zh-TW" sz="32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(</a:t>
            </a:r>
            <a:r>
              <a:rPr lang="zh-TW" altLang="en-US" sz="32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賽</a:t>
            </a:r>
            <a:r>
              <a:rPr lang="en-US" altLang="zh-TW" sz="32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46:10-11)</a:t>
            </a:r>
            <a:endParaRPr lang="zh-TW" altLang="en-US" sz="32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60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662" y="278296"/>
            <a:ext cx="8766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19:22 </a:t>
            </a:r>
            <a:r>
              <a:rPr lang="en-US" altLang="zh-TW" sz="3200" b="1" dirty="0"/>
              <a:t>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 和 華 必 擊 打 埃 及 、 又 擊 打 、 又 醫 治 、 埃 及 人 就 歸 向 耶 和 華 ． 他 必 應 允 他 們 的 禱 告 、 醫 治 他 們 。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8662" y="1861280"/>
            <a:ext cx="87663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19:23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當 那 日 必 有 從 埃 及 通 亞 述 去 的 大 道 ． 亞 述 人 要 進 入 埃 及 、 埃 及 人 也 進 入 亞 述 ． 埃 及 人 要 與 亞 述 人 一 同 敬 拜 耶 和 華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0424" y="3907920"/>
            <a:ext cx="8766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19:24</a:t>
            </a:r>
            <a:r>
              <a:rPr lang="en-US" altLang="zh-TW" sz="3200" b="1" dirty="0"/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當 那 日 、 以 色 列 必 與 埃 及 、 亞 述 三 國 一 律 、 使 地 上 的 人 得 福 ．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662" y="5074788"/>
            <a:ext cx="8766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19:25</a:t>
            </a:r>
            <a:r>
              <a:rPr lang="en-US" altLang="zh-TW" sz="3200" b="1" dirty="0"/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因 為 萬 軍 之 耶 和 華 賜 福 給 他 們 、 說 、 埃 及 我 的 百 姓 、 亞 述 我 手 的 工 作 、 以 色 列 我 的 產 業 、 都 有 福 了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40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783" y="3728837"/>
            <a:ext cx="87265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16:5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必 有 寶 座 因 慈 愛 堅 立 ． 必 有 一 位 誠 誠 實 實 坐 在 其 上 、 在 大 衛 帳 幕 中 施 行 審 判 、 尋 求 公 平 、 速 行 公 義 。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783" y="1649896"/>
            <a:ext cx="87265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</a:rPr>
              <a:t>14:32</a:t>
            </a:r>
            <a:r>
              <a:rPr lang="en-US" altLang="zh-TW" sz="3200" b="1" dirty="0"/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可 怎 樣 回 答 外 邦 的 使 者 呢 ． 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〔 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外 邦 或 指 非 利 士 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〕 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必 說 、 耶 和 華 建 立 了 錫 安 、 他 百 姓 中 的 困 苦 人 、 必 投 奔 在 其 中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56078" y="481129"/>
            <a:ext cx="2614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以賽亞書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014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7685" y="3158206"/>
            <a:ext cx="85874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3200" b="1" dirty="0">
                <a:solidFill>
                  <a:srgbClr val="0070C0"/>
                </a:solidFill>
              </a:rPr>
              <a:t>18:7</a:t>
            </a:r>
            <a:r>
              <a:rPr lang="en-US" altLang="zh-TW" sz="3200" b="1" dirty="0">
                <a:solidFill>
                  <a:srgbClr val="000000"/>
                </a:solidFill>
              </a:rPr>
              <a:t>  </a:t>
            </a:r>
            <a:r>
              <a:rPr lang="zh-TW" altLang="en-US" sz="32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到 那 時 這 高 大 光 滑 的 民 、 就 是 從 開 國 以 來 極 其 可 畏 、 分 地 界 踐 踏 人 的 、 他 們 的 地 有 江 河 分 開 、 他 們 必 將 禮 物 奉 給 萬 軍 之 耶 和 華 、 就 是 奉 到 錫 安 山 、 耶 和 華 安 置 他 名 的 地 方 。 </a:t>
            </a:r>
            <a:endParaRPr lang="en-US" sz="3200" dirty="0">
              <a:solidFill>
                <a:srgbClr val="0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074" y="1376758"/>
            <a:ext cx="85874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17:7</a:t>
            </a:r>
            <a:r>
              <a:rPr lang="en-US" altLang="zh-TW" sz="32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  </a:t>
            </a:r>
            <a:r>
              <a:rPr lang="zh-TW" altLang="en-US" sz="32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當 那 日 人 必 仰 望 造 他 們 的 主 、 眼 目 重 看 以 色 列 的 聖 者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34368" y="87753"/>
            <a:ext cx="2572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2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以賽亞書</a:t>
            </a:r>
            <a:endParaRPr lang="en-US" sz="3200" dirty="0">
              <a:solidFill>
                <a:srgbClr val="0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891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4814" y="169854"/>
            <a:ext cx="493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以賽亞書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 </a:t>
            </a:r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17 </a:t>
            </a:r>
            <a:r>
              <a:rPr lang="zh-TW" altLang="en-US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endParaRPr lang="en-US" sz="32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9149" y="754629"/>
            <a:ext cx="90048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17:4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到 那 日 雅 各 的 榮 耀 、 必 至 枵 薄 、 他 肥 胖 的 身 體 、 必 漸 瘦 弱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9148" y="2141620"/>
            <a:ext cx="90048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17:5 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就 必 像 收 割 的 人 、 收 斂 禾 稼 、 用 手 割 取 穗 子 ． 又 像 人 在 利 乏 音 谷 拾 取 遺 落 的 穗 子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149" y="4021053"/>
            <a:ext cx="90048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17:6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其 間 所 剩 下 的 不 多 、 好 像 人 打 橄 欖 樹 、 在 儘 上 的 枝 梢 上 、 只 剩 兩 三 個 果 子 、 在 多 果 樹 的 旁 枝 上 、 只 剩 四 五 個 果 子 ． 這 是 耶 和 華 以 色 列 的 　 神 說 的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628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auto">
          <a:xfrm>
            <a:off x="395288" y="3794125"/>
            <a:ext cx="8389937" cy="803275"/>
          </a:xfrm>
          <a:custGeom>
            <a:avLst/>
            <a:gdLst>
              <a:gd name="T0" fmla="*/ 0 w 5285"/>
              <a:gd name="T1" fmla="*/ 630238 h 506"/>
              <a:gd name="T2" fmla="*/ 1890712 w 5285"/>
              <a:gd name="T3" fmla="*/ 0 h 506"/>
              <a:gd name="T4" fmla="*/ 2928937 w 5285"/>
              <a:gd name="T5" fmla="*/ 147638 h 506"/>
              <a:gd name="T6" fmla="*/ 8389937 w 5285"/>
              <a:gd name="T7" fmla="*/ 630238 h 506"/>
              <a:gd name="T8" fmla="*/ 3163887 w 5285"/>
              <a:gd name="T9" fmla="*/ 803275 h 506"/>
              <a:gd name="T10" fmla="*/ 0 w 5285"/>
              <a:gd name="T11" fmla="*/ 630238 h 5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285" h="506">
                <a:moveTo>
                  <a:pt x="0" y="397"/>
                </a:moveTo>
                <a:lnTo>
                  <a:pt x="1191" y="0"/>
                </a:lnTo>
                <a:lnTo>
                  <a:pt x="1845" y="93"/>
                </a:lnTo>
                <a:lnTo>
                  <a:pt x="5285" y="397"/>
                </a:lnTo>
                <a:lnTo>
                  <a:pt x="1993" y="506"/>
                </a:lnTo>
                <a:lnTo>
                  <a:pt x="0" y="397"/>
                </a:lnTo>
                <a:close/>
              </a:path>
            </a:pathLst>
          </a:custGeom>
          <a:solidFill>
            <a:srgbClr val="FFCCCC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65125" y="357188"/>
            <a:ext cx="4987925" cy="1096962"/>
          </a:xfrm>
          <a:prstGeom prst="rect">
            <a:avLst/>
          </a:prstGeom>
          <a:solidFill>
            <a:srgbClr val="FFCC99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en-US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1-39</a:t>
            </a:r>
          </a:p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舊約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335588" y="357188"/>
            <a:ext cx="3478212" cy="1096962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en-US" altLang="zh-TW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40-66</a:t>
            </a:r>
          </a:p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新約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65125" y="2846388"/>
            <a:ext cx="1531938" cy="1096962"/>
          </a:xfrm>
          <a:prstGeom prst="rect">
            <a:avLst/>
          </a:prstGeom>
          <a:solidFill>
            <a:srgbClr val="FFCC66"/>
          </a:solidFill>
          <a:ln w="1905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en-US" altLang="zh-TW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1-12</a:t>
            </a:r>
          </a:p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論猶大和</a:t>
            </a:r>
          </a:p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以色列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884589" y="2840039"/>
            <a:ext cx="1406525" cy="1096962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en-US" altLang="zh-TW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13-23</a:t>
            </a:r>
          </a:p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論列國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65125" y="1601788"/>
            <a:ext cx="4481513" cy="1096962"/>
          </a:xfrm>
          <a:prstGeom prst="rect">
            <a:avLst/>
          </a:prstGeom>
          <a:solidFill>
            <a:srgbClr val="FFE0C1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en-US" altLang="zh-TW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1-35</a:t>
            </a:r>
          </a:p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責備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4837113" y="1601788"/>
            <a:ext cx="508000" cy="1096962"/>
          </a:xfrm>
          <a:prstGeom prst="rect">
            <a:avLst/>
          </a:prstGeom>
          <a:solidFill>
            <a:srgbClr val="CC9900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36-</a:t>
            </a:r>
          </a:p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en-US" altLang="zh-TW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39</a:t>
            </a:r>
          </a:p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歷史</a:t>
            </a: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5335588" y="1601788"/>
            <a:ext cx="3478212" cy="1096962"/>
          </a:xfrm>
          <a:prstGeom prst="rect">
            <a:avLst/>
          </a:prstGeom>
          <a:solidFill>
            <a:schemeClr val="folHlink"/>
          </a:solidFill>
          <a:ln w="1905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en-US" altLang="zh-TW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40-66</a:t>
            </a:r>
          </a:p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安慰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5335588" y="2846388"/>
            <a:ext cx="1158875" cy="1096962"/>
          </a:xfrm>
          <a:prstGeom prst="rect">
            <a:avLst/>
          </a:prstGeom>
          <a:solidFill>
            <a:srgbClr val="99FF99"/>
          </a:solidFill>
          <a:ln w="1905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en-US" altLang="zh-TW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40-48</a:t>
            </a:r>
          </a:p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歸回</a:t>
            </a: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3306763" y="2846388"/>
            <a:ext cx="1530350" cy="1096962"/>
          </a:xfrm>
          <a:prstGeom prst="rect">
            <a:avLst/>
          </a:prstGeom>
          <a:solidFill>
            <a:srgbClr val="FFFF99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en-US" altLang="zh-TW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24-35</a:t>
            </a:r>
          </a:p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刑罰與復興</a:t>
            </a: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6494463" y="2846388"/>
            <a:ext cx="1160462" cy="1096962"/>
          </a:xfrm>
          <a:prstGeom prst="rect">
            <a:avLst/>
          </a:prstGeom>
          <a:solidFill>
            <a:srgbClr val="CC99FF"/>
          </a:solidFill>
          <a:ln w="1905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en-US" altLang="zh-TW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49-57</a:t>
            </a:r>
          </a:p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重建</a:t>
            </a: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7654925" y="2846388"/>
            <a:ext cx="1158875" cy="1096962"/>
          </a:xfrm>
          <a:prstGeom prst="rect">
            <a:avLst/>
          </a:prstGeom>
          <a:solidFill>
            <a:srgbClr val="99CCFF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en-US" altLang="zh-TW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58-66</a:t>
            </a:r>
          </a:p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榮耀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4829175" y="2846388"/>
            <a:ext cx="506413" cy="1096962"/>
          </a:xfrm>
          <a:prstGeom prst="rect">
            <a:avLst/>
          </a:prstGeom>
          <a:solidFill>
            <a:srgbClr val="CC9900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36-</a:t>
            </a:r>
          </a:p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en-US" altLang="zh-TW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39</a:t>
            </a:r>
          </a:p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歷史</a:t>
            </a:r>
            <a:endParaRPr lang="en-US" altLang="en-US" smtClean="0">
              <a:solidFill>
                <a:srgbClr val="000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1865313" y="2819400"/>
            <a:ext cx="1458912" cy="1147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112" name="Rectangle 16" descr="Recycled paper"/>
          <p:cNvSpPr>
            <a:spLocks noChangeArrowheads="1"/>
          </p:cNvSpPr>
          <p:nvPr/>
        </p:nvSpPr>
        <p:spPr bwMode="auto">
          <a:xfrm>
            <a:off x="400050" y="4425950"/>
            <a:ext cx="768350" cy="4191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13</a:t>
            </a:r>
          </a:p>
        </p:txBody>
      </p:sp>
      <p:sp>
        <p:nvSpPr>
          <p:cNvPr id="4113" name="Rectangle 17" descr="Recycled paper"/>
          <p:cNvSpPr>
            <a:spLocks noChangeArrowheads="1"/>
          </p:cNvSpPr>
          <p:nvPr/>
        </p:nvSpPr>
        <p:spPr bwMode="auto">
          <a:xfrm>
            <a:off x="1160463" y="4425950"/>
            <a:ext cx="768350" cy="4191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14</a:t>
            </a:r>
          </a:p>
        </p:txBody>
      </p:sp>
      <p:sp>
        <p:nvSpPr>
          <p:cNvPr id="4114" name="Rectangle 18" descr="Recycled paper"/>
          <p:cNvSpPr>
            <a:spLocks noChangeArrowheads="1"/>
          </p:cNvSpPr>
          <p:nvPr/>
        </p:nvSpPr>
        <p:spPr bwMode="auto">
          <a:xfrm>
            <a:off x="1927225" y="4425950"/>
            <a:ext cx="768350" cy="4191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15</a:t>
            </a:r>
          </a:p>
        </p:txBody>
      </p:sp>
      <p:sp>
        <p:nvSpPr>
          <p:cNvPr id="4115" name="Rectangle 19" descr="Recycled paper"/>
          <p:cNvSpPr>
            <a:spLocks noChangeArrowheads="1"/>
          </p:cNvSpPr>
          <p:nvPr/>
        </p:nvSpPr>
        <p:spPr bwMode="auto">
          <a:xfrm>
            <a:off x="2690813" y="4425950"/>
            <a:ext cx="768350" cy="4191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16</a:t>
            </a:r>
          </a:p>
        </p:txBody>
      </p:sp>
      <p:sp>
        <p:nvSpPr>
          <p:cNvPr id="4116" name="Rectangle 20" descr="Pink tissue paper"/>
          <p:cNvSpPr>
            <a:spLocks noChangeArrowheads="1"/>
          </p:cNvSpPr>
          <p:nvPr/>
        </p:nvSpPr>
        <p:spPr bwMode="auto">
          <a:xfrm>
            <a:off x="400050" y="4843463"/>
            <a:ext cx="768350" cy="150653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巴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比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倫</a:t>
            </a:r>
          </a:p>
        </p:txBody>
      </p:sp>
      <p:sp>
        <p:nvSpPr>
          <p:cNvPr id="4117" name="Rectangle 21" descr="Pink tissue paper"/>
          <p:cNvSpPr>
            <a:spLocks noChangeArrowheads="1"/>
          </p:cNvSpPr>
          <p:nvPr/>
        </p:nvSpPr>
        <p:spPr bwMode="auto">
          <a:xfrm>
            <a:off x="1160463" y="5595938"/>
            <a:ext cx="768350" cy="37782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亞述</a:t>
            </a:r>
          </a:p>
        </p:txBody>
      </p:sp>
      <p:sp>
        <p:nvSpPr>
          <p:cNvPr id="4118" name="Rectangle 22" descr="Bouquet"/>
          <p:cNvSpPr>
            <a:spLocks noChangeArrowheads="1"/>
          </p:cNvSpPr>
          <p:nvPr/>
        </p:nvSpPr>
        <p:spPr bwMode="auto">
          <a:xfrm>
            <a:off x="1160463" y="5972175"/>
            <a:ext cx="768350" cy="37782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非利士</a:t>
            </a:r>
          </a:p>
        </p:txBody>
      </p:sp>
      <p:sp>
        <p:nvSpPr>
          <p:cNvPr id="4119" name="Rectangle 23" descr="Pink tissue paper"/>
          <p:cNvSpPr>
            <a:spLocks noChangeArrowheads="1"/>
          </p:cNvSpPr>
          <p:nvPr/>
        </p:nvSpPr>
        <p:spPr bwMode="auto">
          <a:xfrm>
            <a:off x="1160463" y="4843463"/>
            <a:ext cx="768350" cy="7524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巴比倫</a:t>
            </a:r>
            <a:endParaRPr lang="en-US" altLang="en-US" smtClean="0">
              <a:solidFill>
                <a:srgbClr val="000000"/>
              </a:solidFill>
              <a:ea typeface="SimHei" panose="02010609060101010101" pitchFamily="49" charset="-122"/>
            </a:endParaRPr>
          </a:p>
        </p:txBody>
      </p:sp>
      <p:sp>
        <p:nvSpPr>
          <p:cNvPr id="4120" name="Rectangle 24" descr="Bouquet"/>
          <p:cNvSpPr>
            <a:spLocks noChangeArrowheads="1"/>
          </p:cNvSpPr>
          <p:nvPr/>
        </p:nvSpPr>
        <p:spPr bwMode="auto">
          <a:xfrm>
            <a:off x="1927225" y="4843463"/>
            <a:ext cx="1525588" cy="1506537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摩押</a:t>
            </a:r>
          </a:p>
        </p:txBody>
      </p:sp>
      <p:sp>
        <p:nvSpPr>
          <p:cNvPr id="4121" name="Rectangle 25" descr="Pink tissue paper"/>
          <p:cNvSpPr>
            <a:spLocks noChangeArrowheads="1"/>
          </p:cNvSpPr>
          <p:nvPr/>
        </p:nvSpPr>
        <p:spPr bwMode="auto">
          <a:xfrm>
            <a:off x="3444875" y="4845050"/>
            <a:ext cx="768350" cy="431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大馬色</a:t>
            </a:r>
          </a:p>
        </p:txBody>
      </p:sp>
      <p:sp>
        <p:nvSpPr>
          <p:cNvPr id="4122" name="Rectangle 26" descr="Bouquet"/>
          <p:cNvSpPr>
            <a:spLocks noChangeArrowheads="1"/>
          </p:cNvSpPr>
          <p:nvPr/>
        </p:nvSpPr>
        <p:spPr bwMode="auto">
          <a:xfrm>
            <a:off x="4213225" y="4843463"/>
            <a:ext cx="768350" cy="1506537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古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實</a:t>
            </a:r>
          </a:p>
        </p:txBody>
      </p:sp>
      <p:sp>
        <p:nvSpPr>
          <p:cNvPr id="4123" name="Rectangle 27" descr="Bouquet"/>
          <p:cNvSpPr>
            <a:spLocks noChangeArrowheads="1"/>
          </p:cNvSpPr>
          <p:nvPr/>
        </p:nvSpPr>
        <p:spPr bwMode="auto">
          <a:xfrm>
            <a:off x="4976813" y="4843463"/>
            <a:ext cx="768350" cy="1506537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及</a:t>
            </a:r>
          </a:p>
        </p:txBody>
      </p:sp>
      <p:sp>
        <p:nvSpPr>
          <p:cNvPr id="4124" name="Rectangle 28" descr="Bouquet"/>
          <p:cNvSpPr>
            <a:spLocks noChangeArrowheads="1"/>
          </p:cNvSpPr>
          <p:nvPr/>
        </p:nvSpPr>
        <p:spPr bwMode="auto">
          <a:xfrm>
            <a:off x="5740400" y="4843463"/>
            <a:ext cx="768350" cy="1506537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埃及</a:t>
            </a:r>
          </a:p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和</a:t>
            </a:r>
          </a:p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古實</a:t>
            </a:r>
          </a:p>
        </p:txBody>
      </p:sp>
      <p:sp>
        <p:nvSpPr>
          <p:cNvPr id="4125" name="Rectangle 29" descr="Pink tissue paper"/>
          <p:cNvSpPr>
            <a:spLocks noChangeArrowheads="1"/>
          </p:cNvSpPr>
          <p:nvPr/>
        </p:nvSpPr>
        <p:spPr bwMode="auto">
          <a:xfrm>
            <a:off x="3444875" y="5270500"/>
            <a:ext cx="768350" cy="10795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以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列</a:t>
            </a:r>
          </a:p>
        </p:txBody>
      </p:sp>
      <p:sp>
        <p:nvSpPr>
          <p:cNvPr id="4126" name="Rectangle 30" descr="Bouquet"/>
          <p:cNvSpPr>
            <a:spLocks noChangeArrowheads="1"/>
          </p:cNvSpPr>
          <p:nvPr/>
        </p:nvSpPr>
        <p:spPr bwMode="auto">
          <a:xfrm>
            <a:off x="6499225" y="5594350"/>
            <a:ext cx="768350" cy="37782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905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以東</a:t>
            </a:r>
          </a:p>
        </p:txBody>
      </p:sp>
      <p:sp>
        <p:nvSpPr>
          <p:cNvPr id="4127" name="Rectangle 31" descr="Bouquet"/>
          <p:cNvSpPr>
            <a:spLocks noChangeArrowheads="1"/>
          </p:cNvSpPr>
          <p:nvPr/>
        </p:nvSpPr>
        <p:spPr bwMode="auto">
          <a:xfrm>
            <a:off x="6499225" y="5972175"/>
            <a:ext cx="768350" cy="37782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905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亞拉伯</a:t>
            </a:r>
          </a:p>
        </p:txBody>
      </p:sp>
      <p:sp>
        <p:nvSpPr>
          <p:cNvPr id="4128" name="Rectangle 32" descr="Pink tissue paper"/>
          <p:cNvSpPr>
            <a:spLocks noChangeArrowheads="1"/>
          </p:cNvSpPr>
          <p:nvPr/>
        </p:nvSpPr>
        <p:spPr bwMode="auto">
          <a:xfrm>
            <a:off x="6499225" y="4843463"/>
            <a:ext cx="768350" cy="7524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905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巴比倫</a:t>
            </a:r>
          </a:p>
        </p:txBody>
      </p:sp>
      <p:sp>
        <p:nvSpPr>
          <p:cNvPr id="4129" name="Rectangle 33" descr="Pink tissue paper"/>
          <p:cNvSpPr>
            <a:spLocks noChangeArrowheads="1"/>
          </p:cNvSpPr>
          <p:nvPr/>
        </p:nvSpPr>
        <p:spPr bwMode="auto">
          <a:xfrm>
            <a:off x="7258050" y="4843463"/>
            <a:ext cx="768350" cy="150653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905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耶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路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撒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冷</a:t>
            </a:r>
          </a:p>
        </p:txBody>
      </p:sp>
      <p:sp>
        <p:nvSpPr>
          <p:cNvPr id="4130" name="Rectangle 34" descr="Bouquet"/>
          <p:cNvSpPr>
            <a:spLocks noChangeArrowheads="1"/>
          </p:cNvSpPr>
          <p:nvPr/>
        </p:nvSpPr>
        <p:spPr bwMode="auto">
          <a:xfrm>
            <a:off x="8021638" y="4843463"/>
            <a:ext cx="768350" cy="1506537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905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推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t>羅</a:t>
            </a:r>
          </a:p>
        </p:txBody>
      </p:sp>
      <p:sp>
        <p:nvSpPr>
          <p:cNvPr id="4131" name="Rectangle 35" descr="Recycled paper"/>
          <p:cNvSpPr>
            <a:spLocks noChangeArrowheads="1"/>
          </p:cNvSpPr>
          <p:nvPr/>
        </p:nvSpPr>
        <p:spPr bwMode="auto">
          <a:xfrm>
            <a:off x="3444875" y="4425950"/>
            <a:ext cx="768350" cy="4191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17</a:t>
            </a:r>
          </a:p>
        </p:txBody>
      </p:sp>
      <p:sp>
        <p:nvSpPr>
          <p:cNvPr id="4132" name="Rectangle 36" descr="Recycled paper"/>
          <p:cNvSpPr>
            <a:spLocks noChangeArrowheads="1"/>
          </p:cNvSpPr>
          <p:nvPr/>
        </p:nvSpPr>
        <p:spPr bwMode="auto">
          <a:xfrm>
            <a:off x="4213225" y="4425950"/>
            <a:ext cx="768350" cy="4191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18</a:t>
            </a:r>
          </a:p>
        </p:txBody>
      </p:sp>
      <p:sp>
        <p:nvSpPr>
          <p:cNvPr id="4133" name="Rectangle 37" descr="Recycled paper"/>
          <p:cNvSpPr>
            <a:spLocks noChangeArrowheads="1"/>
          </p:cNvSpPr>
          <p:nvPr/>
        </p:nvSpPr>
        <p:spPr bwMode="auto">
          <a:xfrm>
            <a:off x="4976813" y="4425950"/>
            <a:ext cx="768350" cy="4191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19</a:t>
            </a:r>
          </a:p>
        </p:txBody>
      </p:sp>
      <p:sp>
        <p:nvSpPr>
          <p:cNvPr id="4134" name="Rectangle 38" descr="Recycled paper"/>
          <p:cNvSpPr>
            <a:spLocks noChangeArrowheads="1"/>
          </p:cNvSpPr>
          <p:nvPr/>
        </p:nvSpPr>
        <p:spPr bwMode="auto">
          <a:xfrm>
            <a:off x="5740400" y="4425950"/>
            <a:ext cx="768350" cy="4191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20</a:t>
            </a:r>
          </a:p>
        </p:txBody>
      </p:sp>
      <p:sp>
        <p:nvSpPr>
          <p:cNvPr id="4135" name="Rectangle 39" descr="Recycled paper"/>
          <p:cNvSpPr>
            <a:spLocks noChangeArrowheads="1"/>
          </p:cNvSpPr>
          <p:nvPr/>
        </p:nvSpPr>
        <p:spPr bwMode="auto">
          <a:xfrm>
            <a:off x="6499225" y="4425950"/>
            <a:ext cx="768350" cy="4191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21</a:t>
            </a:r>
          </a:p>
        </p:txBody>
      </p:sp>
      <p:sp>
        <p:nvSpPr>
          <p:cNvPr id="4136" name="Rectangle 40" descr="Recycled paper"/>
          <p:cNvSpPr>
            <a:spLocks noChangeArrowheads="1"/>
          </p:cNvSpPr>
          <p:nvPr/>
        </p:nvSpPr>
        <p:spPr bwMode="auto">
          <a:xfrm>
            <a:off x="7258050" y="4425950"/>
            <a:ext cx="768350" cy="4191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22</a:t>
            </a:r>
          </a:p>
        </p:txBody>
      </p:sp>
      <p:sp>
        <p:nvSpPr>
          <p:cNvPr id="4137" name="Rectangle 41" descr="Recycled paper"/>
          <p:cNvSpPr>
            <a:spLocks noChangeArrowheads="1"/>
          </p:cNvSpPr>
          <p:nvPr/>
        </p:nvSpPr>
        <p:spPr bwMode="auto">
          <a:xfrm>
            <a:off x="8045450" y="4426079"/>
            <a:ext cx="768350" cy="4191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23</a:t>
            </a:r>
          </a:p>
        </p:txBody>
      </p:sp>
      <p:sp>
        <p:nvSpPr>
          <p:cNvPr id="4138" name="Rectangle 42"/>
          <p:cNvSpPr>
            <a:spLocks noChangeArrowheads="1"/>
          </p:cNvSpPr>
          <p:nvPr/>
        </p:nvSpPr>
        <p:spPr bwMode="auto">
          <a:xfrm>
            <a:off x="407988" y="4424363"/>
            <a:ext cx="6091237" cy="19272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139" name="Rectangle 43"/>
          <p:cNvSpPr>
            <a:spLocks noChangeArrowheads="1"/>
          </p:cNvSpPr>
          <p:nvPr/>
        </p:nvSpPr>
        <p:spPr bwMode="auto">
          <a:xfrm>
            <a:off x="6499225" y="4421188"/>
            <a:ext cx="2284413" cy="19272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abylo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131888"/>
            <a:ext cx="2593975" cy="35480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ile:Codice di hammurabi 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7851"/>
          <a:stretch>
            <a:fillRect/>
          </a:stretch>
        </p:blipFill>
        <p:spPr bwMode="auto">
          <a:xfrm>
            <a:off x="3438525" y="1131888"/>
            <a:ext cx="1870075" cy="35480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68047-c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3" y="1131888"/>
            <a:ext cx="2917825" cy="35480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968375" y="4856163"/>
            <a:ext cx="148272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zh-TW" altLang="en-US" sz="2400" dirty="0" smtClean="0">
                <a:solidFill>
                  <a:srgbClr val="000000"/>
                </a:solidFill>
                <a:ea typeface="SimHei" panose="02010609060101010101" pitchFamily="49" charset="-122"/>
              </a:rPr>
              <a:t>巴別塔</a:t>
            </a:r>
          </a:p>
          <a:p>
            <a:pPr algn="ctr" fontAlgn="base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zh-TW" sz="2000" dirty="0" smtClean="0">
                <a:solidFill>
                  <a:srgbClr val="000000"/>
                </a:solidFill>
                <a:ea typeface="新細明體" panose="02020500000000000000" pitchFamily="18" charset="-120"/>
              </a:rPr>
              <a:t>(2400 BC?)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370263" y="4859338"/>
            <a:ext cx="201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zh-TW" altLang="en-US" sz="2400" dirty="0" smtClean="0">
                <a:solidFill>
                  <a:srgbClr val="000000"/>
                </a:solidFill>
                <a:ea typeface="SimHei" panose="02010609060101010101" pitchFamily="49" charset="-122"/>
              </a:rPr>
              <a:t>古巴比倫帝國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248400" y="4859338"/>
            <a:ext cx="201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zh-TW" altLang="en-US" sz="2400" smtClean="0">
                <a:solidFill>
                  <a:srgbClr val="000000"/>
                </a:solidFill>
                <a:ea typeface="SimHei" panose="02010609060101010101" pitchFamily="49" charset="-122"/>
              </a:rPr>
              <a:t>新巴比倫帝國</a:t>
            </a:r>
          </a:p>
        </p:txBody>
      </p:sp>
      <p:sp>
        <p:nvSpPr>
          <p:cNvPr id="13320" name="Rectangle 8" descr="Brown marble"/>
          <p:cNvSpPr>
            <a:spLocks noChangeArrowheads="1"/>
          </p:cNvSpPr>
          <p:nvPr/>
        </p:nvSpPr>
        <p:spPr bwMode="auto">
          <a:xfrm>
            <a:off x="0" y="0"/>
            <a:ext cx="9144000" cy="83185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3000" dirty="0" smtClean="0">
                <a:solidFill>
                  <a:srgbClr val="FFFFFF"/>
                </a:solidFill>
                <a:ea typeface="SimHei" panose="02010609060101010101" pitchFamily="49" charset="-122"/>
              </a:rPr>
              <a:t>巴比倫的歷史</a:t>
            </a: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4714875" y="5784850"/>
            <a:ext cx="2216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000" smtClean="0">
                <a:solidFill>
                  <a:srgbClr val="000000"/>
                </a:solidFill>
                <a:ea typeface="SimHei" panose="02010609060101010101" pitchFamily="49" charset="-122"/>
              </a:rPr>
              <a:t>這兩時期，巴比倫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000" smtClean="0">
                <a:solidFill>
                  <a:srgbClr val="000000"/>
                </a:solidFill>
                <a:ea typeface="SimHei" panose="02010609060101010101" pitchFamily="49" charset="-122"/>
              </a:rPr>
              <a:t>曾為世界第一大城</a:t>
            </a:r>
          </a:p>
        </p:txBody>
      </p:sp>
      <p:cxnSp>
        <p:nvCxnSpPr>
          <p:cNvPr id="83978" name="AutoShape 10"/>
          <p:cNvCxnSpPr>
            <a:cxnSpLocks noChangeShapeType="1"/>
            <a:stCxn id="83977" idx="0"/>
            <a:endCxn id="13318" idx="2"/>
          </p:cNvCxnSpPr>
          <p:nvPr/>
        </p:nvCxnSpPr>
        <p:spPr bwMode="auto">
          <a:xfrm rot="5400000" flipH="1">
            <a:off x="4865688" y="4827588"/>
            <a:ext cx="468312" cy="1446212"/>
          </a:xfrm>
          <a:prstGeom prst="bentConnector3">
            <a:avLst>
              <a:gd name="adj1" fmla="val 4982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979" name="AutoShape 11"/>
          <p:cNvCxnSpPr>
            <a:cxnSpLocks noChangeShapeType="1"/>
            <a:stCxn id="83977" idx="0"/>
            <a:endCxn id="13319" idx="2"/>
          </p:cNvCxnSpPr>
          <p:nvPr/>
        </p:nvCxnSpPr>
        <p:spPr bwMode="auto">
          <a:xfrm rot="-5400000">
            <a:off x="6304757" y="4834731"/>
            <a:ext cx="468312" cy="1431925"/>
          </a:xfrm>
          <a:prstGeom prst="bentConnector3">
            <a:avLst>
              <a:gd name="adj1" fmla="val 4982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9489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04428" y="1324919"/>
            <a:ext cx="7972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5:30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當 夜 迦 勒 底 王 伯 沙 撒 被 殺 </a:t>
            </a:r>
            <a:r>
              <a:rPr lang="zh-TW" altLang="en-US" sz="3200" b="1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．</a:t>
            </a:r>
            <a:endParaRPr lang="en-US" sz="3200" b="1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1983" y="459946"/>
            <a:ext cx="3393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但以理書 </a:t>
            </a:r>
            <a:r>
              <a:rPr lang="zh-TW" altLang="en-US" sz="32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 </a:t>
            </a:r>
            <a:r>
              <a:rPr lang="en-US" altLang="zh-TW" sz="32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 </a:t>
            </a:r>
            <a:r>
              <a:rPr lang="zh-TW" altLang="en-US" sz="32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endParaRPr lang="en-US" sz="32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4428" y="2513742"/>
            <a:ext cx="72680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5:31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  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瑪 代 人 大 利 烏 、 年 六 十 二 歲 、 取 了 迦 勒 底 國 。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548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21" name="Rectangle 45" descr="Parchment"/>
          <p:cNvSpPr>
            <a:spLocks noChangeArrowheads="1"/>
          </p:cNvSpPr>
          <p:nvPr/>
        </p:nvSpPr>
        <p:spPr bwMode="auto">
          <a:xfrm>
            <a:off x="0" y="4271965"/>
            <a:ext cx="9144000" cy="258603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11267" name="Group 2"/>
          <p:cNvGrpSpPr>
            <a:grpSpLocks/>
          </p:cNvGrpSpPr>
          <p:nvPr/>
        </p:nvGrpSpPr>
        <p:grpSpPr bwMode="auto">
          <a:xfrm>
            <a:off x="862013" y="503238"/>
            <a:ext cx="8134350" cy="2925762"/>
            <a:chOff x="327" y="317"/>
            <a:chExt cx="5124" cy="1843"/>
          </a:xfrm>
        </p:grpSpPr>
        <p:pic>
          <p:nvPicPr>
            <p:cNvPr id="11299" name="Picture 3" descr="kings6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" y="607"/>
              <a:ext cx="5000" cy="1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300" name="Group 4"/>
            <p:cNvGrpSpPr>
              <a:grpSpLocks/>
            </p:cNvGrpSpPr>
            <p:nvPr/>
          </p:nvGrpSpPr>
          <p:grpSpPr bwMode="auto">
            <a:xfrm>
              <a:off x="327" y="317"/>
              <a:ext cx="5124" cy="209"/>
              <a:chOff x="327" y="317"/>
              <a:chExt cx="5124" cy="209"/>
            </a:xfrm>
          </p:grpSpPr>
          <p:sp>
            <p:nvSpPr>
              <p:cNvPr id="11301" name="Rectangle 5"/>
              <p:cNvSpPr>
                <a:spLocks noChangeArrowheads="1"/>
              </p:cNvSpPr>
              <p:nvPr/>
            </p:nvSpPr>
            <p:spPr bwMode="auto">
              <a:xfrm>
                <a:off x="387" y="386"/>
                <a:ext cx="1152" cy="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02" name="Rectangle 6"/>
              <p:cNvSpPr>
                <a:spLocks noChangeArrowheads="1"/>
              </p:cNvSpPr>
              <p:nvPr/>
            </p:nvSpPr>
            <p:spPr bwMode="auto">
              <a:xfrm>
                <a:off x="1538" y="386"/>
                <a:ext cx="1152" cy="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03" name="Rectangle 7"/>
              <p:cNvSpPr>
                <a:spLocks noChangeArrowheads="1"/>
              </p:cNvSpPr>
              <p:nvPr/>
            </p:nvSpPr>
            <p:spPr bwMode="auto">
              <a:xfrm>
                <a:off x="2690" y="386"/>
                <a:ext cx="1152" cy="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04" name="Rectangle 8"/>
              <p:cNvSpPr>
                <a:spLocks noChangeArrowheads="1"/>
              </p:cNvSpPr>
              <p:nvPr/>
            </p:nvSpPr>
            <p:spPr bwMode="auto">
              <a:xfrm>
                <a:off x="3841" y="386"/>
                <a:ext cx="1152" cy="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05" name="Rectangle 9"/>
              <p:cNvSpPr>
                <a:spLocks noChangeArrowheads="1"/>
              </p:cNvSpPr>
              <p:nvPr/>
            </p:nvSpPr>
            <p:spPr bwMode="auto">
              <a:xfrm>
                <a:off x="4991" y="386"/>
                <a:ext cx="426" cy="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06" name="Rectangle 10"/>
              <p:cNvSpPr>
                <a:spLocks noChangeArrowheads="1"/>
              </p:cNvSpPr>
              <p:nvPr/>
            </p:nvSpPr>
            <p:spPr bwMode="auto">
              <a:xfrm>
                <a:off x="327" y="317"/>
                <a:ext cx="5090" cy="1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07" name="Rectangle 11"/>
              <p:cNvSpPr>
                <a:spLocks noChangeArrowheads="1"/>
              </p:cNvSpPr>
              <p:nvPr/>
            </p:nvSpPr>
            <p:spPr bwMode="auto">
              <a:xfrm>
                <a:off x="5390" y="368"/>
                <a:ext cx="61" cy="1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1268" name="Text Box 12"/>
          <p:cNvSpPr txBox="1">
            <a:spLocks noChangeArrowheads="1"/>
          </p:cNvSpPr>
          <p:nvPr/>
        </p:nvSpPr>
        <p:spPr bwMode="auto">
          <a:xfrm>
            <a:off x="701675" y="3095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750</a:t>
            </a:r>
          </a:p>
        </p:txBody>
      </p:sp>
      <p:sp>
        <p:nvSpPr>
          <p:cNvPr id="11269" name="Text Box 13"/>
          <p:cNvSpPr txBox="1">
            <a:spLocks noChangeArrowheads="1"/>
          </p:cNvSpPr>
          <p:nvPr/>
        </p:nvSpPr>
        <p:spPr bwMode="auto">
          <a:xfrm>
            <a:off x="2511425" y="3095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700</a:t>
            </a:r>
          </a:p>
        </p:txBody>
      </p:sp>
      <p:sp>
        <p:nvSpPr>
          <p:cNvPr id="11270" name="Text Box 14"/>
          <p:cNvSpPr txBox="1">
            <a:spLocks noChangeArrowheads="1"/>
          </p:cNvSpPr>
          <p:nvPr/>
        </p:nvSpPr>
        <p:spPr bwMode="auto">
          <a:xfrm>
            <a:off x="4375150" y="3095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650</a:t>
            </a:r>
          </a:p>
        </p:txBody>
      </p:sp>
      <p:sp>
        <p:nvSpPr>
          <p:cNvPr id="11271" name="Text Box 15"/>
          <p:cNvSpPr txBox="1">
            <a:spLocks noChangeArrowheads="1"/>
          </p:cNvSpPr>
          <p:nvPr/>
        </p:nvSpPr>
        <p:spPr bwMode="auto">
          <a:xfrm>
            <a:off x="6157913" y="3095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600</a:t>
            </a:r>
          </a:p>
        </p:txBody>
      </p:sp>
      <p:sp>
        <p:nvSpPr>
          <p:cNvPr id="11272" name="Text Box 16"/>
          <p:cNvSpPr txBox="1">
            <a:spLocks noChangeArrowheads="1"/>
          </p:cNvSpPr>
          <p:nvPr/>
        </p:nvSpPr>
        <p:spPr bwMode="auto">
          <a:xfrm>
            <a:off x="7983538" y="3095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550</a:t>
            </a:r>
          </a:p>
        </p:txBody>
      </p:sp>
      <p:sp>
        <p:nvSpPr>
          <p:cNvPr id="11273" name="Text Box 17"/>
          <p:cNvSpPr txBox="1">
            <a:spLocks noChangeArrowheads="1"/>
          </p:cNvSpPr>
          <p:nvPr/>
        </p:nvSpPr>
        <p:spPr bwMode="auto">
          <a:xfrm>
            <a:off x="0" y="1995490"/>
            <a:ext cx="946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000">
                <a:solidFill>
                  <a:srgbClr val="CC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以色列</a:t>
            </a:r>
          </a:p>
        </p:txBody>
      </p:sp>
      <p:sp>
        <p:nvSpPr>
          <p:cNvPr id="11274" name="Text Box 18"/>
          <p:cNvSpPr txBox="1">
            <a:spLocks noChangeArrowheads="1"/>
          </p:cNvSpPr>
          <p:nvPr/>
        </p:nvSpPr>
        <p:spPr bwMode="auto">
          <a:xfrm>
            <a:off x="236538" y="2679702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000">
                <a:solidFill>
                  <a:srgbClr val="CC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猶大</a:t>
            </a:r>
          </a:p>
        </p:txBody>
      </p:sp>
      <p:sp>
        <p:nvSpPr>
          <p:cNvPr id="11275" name="Text Box 19"/>
          <p:cNvSpPr txBox="1">
            <a:spLocks noChangeArrowheads="1"/>
          </p:cNvSpPr>
          <p:nvPr/>
        </p:nvSpPr>
        <p:spPr bwMode="auto">
          <a:xfrm>
            <a:off x="236538" y="1466852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000">
                <a:solidFill>
                  <a:srgbClr val="CC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亞述</a:t>
            </a:r>
          </a:p>
        </p:txBody>
      </p:sp>
      <p:sp>
        <p:nvSpPr>
          <p:cNvPr id="11276" name="Text Box 20"/>
          <p:cNvSpPr txBox="1">
            <a:spLocks noChangeArrowheads="1"/>
          </p:cNvSpPr>
          <p:nvPr/>
        </p:nvSpPr>
        <p:spPr bwMode="auto">
          <a:xfrm>
            <a:off x="4538663" y="936627"/>
            <a:ext cx="946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000">
                <a:solidFill>
                  <a:srgbClr val="CC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巴比倫</a:t>
            </a:r>
          </a:p>
        </p:txBody>
      </p:sp>
      <p:sp>
        <p:nvSpPr>
          <p:cNvPr id="11277" name="Text Box 21"/>
          <p:cNvSpPr txBox="1">
            <a:spLocks noChangeArrowheads="1"/>
          </p:cNvSpPr>
          <p:nvPr/>
        </p:nvSpPr>
        <p:spPr bwMode="auto">
          <a:xfrm>
            <a:off x="6883400" y="1506540"/>
            <a:ext cx="1327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000">
                <a:solidFill>
                  <a:srgbClr val="CC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波斯</a:t>
            </a:r>
            <a:r>
              <a:rPr lang="en-US" altLang="zh-TW" sz="2000">
                <a:solidFill>
                  <a:srgbClr val="CC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/</a:t>
            </a:r>
            <a:r>
              <a:rPr lang="zh-TW" altLang="en-US" sz="2000">
                <a:solidFill>
                  <a:srgbClr val="CC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瑪代</a:t>
            </a:r>
          </a:p>
        </p:txBody>
      </p:sp>
      <p:sp>
        <p:nvSpPr>
          <p:cNvPr id="11278" name="Text Box 23"/>
          <p:cNvSpPr txBox="1">
            <a:spLocks noChangeArrowheads="1"/>
          </p:cNvSpPr>
          <p:nvPr/>
        </p:nvSpPr>
        <p:spPr bwMode="auto">
          <a:xfrm>
            <a:off x="1652588" y="3397252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以賽亞</a:t>
            </a:r>
          </a:p>
        </p:txBody>
      </p:sp>
      <p:sp>
        <p:nvSpPr>
          <p:cNvPr id="11279" name="Text Box 24"/>
          <p:cNvSpPr txBox="1">
            <a:spLocks noChangeArrowheads="1"/>
          </p:cNvSpPr>
          <p:nvPr/>
        </p:nvSpPr>
        <p:spPr bwMode="auto">
          <a:xfrm>
            <a:off x="3544888" y="2719388"/>
            <a:ext cx="71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4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瑪拿西</a:t>
            </a:r>
          </a:p>
        </p:txBody>
      </p:sp>
      <p:sp>
        <p:nvSpPr>
          <p:cNvPr id="11280" name="Text Box 25"/>
          <p:cNvSpPr txBox="1">
            <a:spLocks noChangeArrowheads="1"/>
          </p:cNvSpPr>
          <p:nvPr/>
        </p:nvSpPr>
        <p:spPr bwMode="auto">
          <a:xfrm>
            <a:off x="6478588" y="1014413"/>
            <a:ext cx="1073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4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尼布甲尼撒</a:t>
            </a:r>
          </a:p>
        </p:txBody>
      </p:sp>
      <p:sp>
        <p:nvSpPr>
          <p:cNvPr id="11281" name="Text Box 26"/>
          <p:cNvSpPr txBox="1">
            <a:spLocks noChangeArrowheads="1"/>
          </p:cNvSpPr>
          <p:nvPr/>
        </p:nvSpPr>
        <p:spPr bwMode="auto">
          <a:xfrm>
            <a:off x="8293100" y="1543050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4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古列</a:t>
            </a:r>
          </a:p>
        </p:txBody>
      </p:sp>
      <p:sp>
        <p:nvSpPr>
          <p:cNvPr id="11282" name="Text Box 27"/>
          <p:cNvSpPr txBox="1">
            <a:spLocks noChangeArrowheads="1"/>
          </p:cNvSpPr>
          <p:nvPr/>
        </p:nvSpPr>
        <p:spPr bwMode="auto">
          <a:xfrm>
            <a:off x="5176838" y="2722563"/>
            <a:ext cx="71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4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約西亞</a:t>
            </a:r>
          </a:p>
        </p:txBody>
      </p:sp>
      <p:sp>
        <p:nvSpPr>
          <p:cNvPr id="11283" name="Text Box 28"/>
          <p:cNvSpPr txBox="1">
            <a:spLocks noChangeArrowheads="1"/>
          </p:cNvSpPr>
          <p:nvPr/>
        </p:nvSpPr>
        <p:spPr bwMode="auto">
          <a:xfrm>
            <a:off x="2201863" y="2717800"/>
            <a:ext cx="71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4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希西家</a:t>
            </a:r>
          </a:p>
        </p:txBody>
      </p:sp>
      <p:sp>
        <p:nvSpPr>
          <p:cNvPr id="11284" name="Text Box 30"/>
          <p:cNvSpPr txBox="1">
            <a:spLocks noChangeArrowheads="1"/>
          </p:cNvSpPr>
          <p:nvPr/>
        </p:nvSpPr>
        <p:spPr bwMode="auto">
          <a:xfrm>
            <a:off x="2592388" y="1504950"/>
            <a:ext cx="895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4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西拿基立</a:t>
            </a:r>
          </a:p>
        </p:txBody>
      </p:sp>
      <p:sp>
        <p:nvSpPr>
          <p:cNvPr id="11285" name="Text Box 31"/>
          <p:cNvSpPr txBox="1">
            <a:spLocks noChangeArrowheads="1"/>
          </p:cNvSpPr>
          <p:nvPr/>
        </p:nvSpPr>
        <p:spPr bwMode="auto">
          <a:xfrm>
            <a:off x="4032250" y="1503363"/>
            <a:ext cx="1073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400">
                <a:solidFill>
                  <a:srgbClr val="000000"/>
                </a:solidFill>
                <a:ea typeface="SimHei" panose="02010609060101010101" pitchFamily="49" charset="-122"/>
              </a:rPr>
              <a:t>亞述班尼帕</a:t>
            </a:r>
          </a:p>
        </p:txBody>
      </p:sp>
      <p:sp>
        <p:nvSpPr>
          <p:cNvPr id="11286" name="Text Box 32"/>
          <p:cNvSpPr txBox="1">
            <a:spLocks noChangeArrowheads="1"/>
          </p:cNvSpPr>
          <p:nvPr/>
        </p:nvSpPr>
        <p:spPr bwMode="auto">
          <a:xfrm>
            <a:off x="3265488" y="1787525"/>
            <a:ext cx="895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400">
                <a:solidFill>
                  <a:srgbClr val="000000"/>
                </a:solidFill>
                <a:ea typeface="SimHei" panose="02010609060101010101" pitchFamily="49" charset="-122"/>
              </a:rPr>
              <a:t>以撒哈頓</a:t>
            </a:r>
          </a:p>
        </p:txBody>
      </p:sp>
      <p:sp>
        <p:nvSpPr>
          <p:cNvPr id="11287" name="Text Box 34"/>
          <p:cNvSpPr txBox="1">
            <a:spLocks noChangeArrowheads="1"/>
          </p:cNvSpPr>
          <p:nvPr/>
        </p:nvSpPr>
        <p:spPr bwMode="auto">
          <a:xfrm>
            <a:off x="1938338" y="1504950"/>
            <a:ext cx="71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400">
                <a:solidFill>
                  <a:srgbClr val="000000"/>
                </a:solidFill>
                <a:ea typeface="SimHei" panose="02010609060101010101" pitchFamily="49" charset="-122"/>
              </a:rPr>
              <a:t>撒珥根</a:t>
            </a:r>
          </a:p>
        </p:txBody>
      </p:sp>
      <p:sp>
        <p:nvSpPr>
          <p:cNvPr id="11288" name="Text Box 35"/>
          <p:cNvSpPr txBox="1">
            <a:spLocks noChangeArrowheads="1"/>
          </p:cNvSpPr>
          <p:nvPr/>
        </p:nvSpPr>
        <p:spPr bwMode="auto">
          <a:xfrm>
            <a:off x="1192213" y="1503363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400">
                <a:solidFill>
                  <a:srgbClr val="000000"/>
                </a:solidFill>
                <a:ea typeface="SimHei" panose="02010609060101010101" pitchFamily="49" charset="-122"/>
              </a:rPr>
              <a:t>普勒</a:t>
            </a:r>
          </a:p>
        </p:txBody>
      </p:sp>
      <p:sp>
        <p:nvSpPr>
          <p:cNvPr id="11289" name="Rectangle 37"/>
          <p:cNvSpPr>
            <a:spLocks noChangeArrowheads="1"/>
          </p:cNvSpPr>
          <p:nvPr/>
        </p:nvSpPr>
        <p:spPr bwMode="auto">
          <a:xfrm>
            <a:off x="8661400" y="2533652"/>
            <a:ext cx="273050" cy="823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1290" name="Text Box 38"/>
          <p:cNvSpPr txBox="1">
            <a:spLocks noChangeArrowheads="1"/>
          </p:cNvSpPr>
          <p:nvPr/>
        </p:nvSpPr>
        <p:spPr bwMode="auto">
          <a:xfrm>
            <a:off x="1560513" y="2805113"/>
            <a:ext cx="71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4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亞哈斯</a:t>
            </a:r>
          </a:p>
        </p:txBody>
      </p:sp>
      <p:sp>
        <p:nvSpPr>
          <p:cNvPr id="75815" name="Oval 39"/>
          <p:cNvSpPr>
            <a:spLocks noChangeArrowheads="1"/>
          </p:cNvSpPr>
          <p:nvPr/>
        </p:nvSpPr>
        <p:spPr bwMode="auto">
          <a:xfrm>
            <a:off x="8521702" y="868365"/>
            <a:ext cx="257175" cy="5857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5816" name="Line 40"/>
          <p:cNvSpPr>
            <a:spLocks noChangeShapeType="1"/>
          </p:cNvSpPr>
          <p:nvPr/>
        </p:nvSpPr>
        <p:spPr bwMode="auto">
          <a:xfrm flipH="1" flipV="1">
            <a:off x="8651875" y="1484313"/>
            <a:ext cx="0" cy="976312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17" name="Text Box 41"/>
          <p:cNvSpPr txBox="1">
            <a:spLocks noChangeArrowheads="1"/>
          </p:cNvSpPr>
          <p:nvPr/>
        </p:nvSpPr>
        <p:spPr bwMode="auto">
          <a:xfrm>
            <a:off x="7358063" y="2457452"/>
            <a:ext cx="1668462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ea typeface="SimHei" panose="02010609060101010101" pitchFamily="49" charset="-122"/>
              </a:rPr>
              <a:t>539 BC</a:t>
            </a:r>
            <a:r>
              <a:rPr lang="zh-TW" altLang="en-US" sz="1800">
                <a:solidFill>
                  <a:srgbClr val="FF0000"/>
                </a:solidFill>
                <a:ea typeface="SimHei" panose="02010609060101010101" pitchFamily="49" charset="-122"/>
              </a:rPr>
              <a:t>巴比倫亡於波斯</a:t>
            </a:r>
            <a:r>
              <a:rPr lang="en-US" altLang="zh-TW" sz="1800">
                <a:solidFill>
                  <a:srgbClr val="FF0000"/>
                </a:solidFill>
                <a:ea typeface="SimHei" panose="02010609060101010101" pitchFamily="49" charset="-122"/>
              </a:rPr>
              <a:t>/</a:t>
            </a:r>
            <a:r>
              <a:rPr lang="zh-TW" altLang="en-US" sz="1800">
                <a:solidFill>
                  <a:srgbClr val="FF0000"/>
                </a:solidFill>
                <a:ea typeface="SimHei" panose="02010609060101010101" pitchFamily="49" charset="-122"/>
              </a:rPr>
              <a:t>瑪代</a:t>
            </a:r>
          </a:p>
        </p:txBody>
      </p:sp>
      <p:sp>
        <p:nvSpPr>
          <p:cNvPr id="75818" name="AutoShape 42"/>
          <p:cNvSpPr>
            <a:spLocks/>
          </p:cNvSpPr>
          <p:nvPr/>
        </p:nvSpPr>
        <p:spPr bwMode="auto">
          <a:xfrm rot="-5400000">
            <a:off x="5616575" y="731838"/>
            <a:ext cx="247650" cy="5822950"/>
          </a:xfrm>
          <a:prstGeom prst="leftBrace">
            <a:avLst>
              <a:gd name="adj1" fmla="val 195940"/>
              <a:gd name="adj2" fmla="val 50000"/>
            </a:avLst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5819" name="Text Box 43"/>
          <p:cNvSpPr txBox="1">
            <a:spLocks noChangeArrowheads="1"/>
          </p:cNvSpPr>
          <p:nvPr/>
        </p:nvSpPr>
        <p:spPr bwMode="auto">
          <a:xfrm>
            <a:off x="5237163" y="3825877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000">
                <a:solidFill>
                  <a:srgbClr val="333399"/>
                </a:solidFill>
                <a:ea typeface="SimHei" panose="02010609060101010101" pitchFamily="49" charset="-122"/>
              </a:rPr>
              <a:t>~160</a:t>
            </a:r>
            <a:r>
              <a:rPr lang="zh-TW" altLang="en-US" sz="2000">
                <a:solidFill>
                  <a:srgbClr val="333399"/>
                </a:solidFill>
                <a:ea typeface="SimHei" panose="02010609060101010101" pitchFamily="49" charset="-122"/>
              </a:rPr>
              <a:t>年</a:t>
            </a:r>
          </a:p>
        </p:txBody>
      </p:sp>
      <p:sp>
        <p:nvSpPr>
          <p:cNvPr id="75820" name="Rectangle 44"/>
          <p:cNvSpPr>
            <a:spLocks noChangeArrowheads="1"/>
          </p:cNvSpPr>
          <p:nvPr/>
        </p:nvSpPr>
        <p:spPr bwMode="auto">
          <a:xfrm>
            <a:off x="134471" y="4352925"/>
            <a:ext cx="886189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8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我必激動瑪代人來攻擊他們</a:t>
            </a:r>
            <a:r>
              <a:rPr lang="en-US" altLang="zh-TW" sz="2800" dirty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800" dirty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巴比倫</a:t>
            </a:r>
            <a:r>
              <a:rPr lang="en-US" altLang="zh-TW" sz="2800" dirty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  <a:r>
              <a:rPr lang="zh-TW" altLang="en-US" sz="28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。瑪代人不注重銀子，也不喜愛金子。他們必用弓擊碎少年人，不憐憫婦人所生的，眼也不顧惜孩子。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8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巴比倫素來為列國的榮耀，為迦勒底人所矜誇的華美，必像神所傾覆的所多瑪、蛾摩拉一樣。</a:t>
            </a:r>
            <a:r>
              <a:rPr lang="en-US" altLang="zh-TW" sz="2800" dirty="0">
                <a:solidFill>
                  <a:srgbClr val="80808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(</a:t>
            </a:r>
            <a:r>
              <a:rPr lang="zh-TW" altLang="en-US" sz="2800" dirty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賽</a:t>
            </a:r>
            <a:r>
              <a:rPr lang="en-US" altLang="zh-TW" sz="2800" dirty="0">
                <a:solidFill>
                  <a:srgbClr val="80808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13:17</a:t>
            </a:r>
            <a:r>
              <a:rPr lang="en-US" altLang="zh-TW" sz="2800" dirty="0">
                <a:solidFill>
                  <a:srgbClr val="80808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-19)</a:t>
            </a:r>
            <a:endParaRPr lang="zh-TW" altLang="en-US" sz="2800" dirty="0">
              <a:solidFill>
                <a:srgbClr val="808080"/>
              </a:solidFill>
              <a:latin typeface="SimHei" panose="02010609060101010101" pitchFamily="49" charset="-122"/>
              <a:ea typeface="新細明體" panose="02020500000000000000" pitchFamily="18" charset="-120"/>
            </a:endParaRPr>
          </a:p>
        </p:txBody>
      </p:sp>
      <p:sp>
        <p:nvSpPr>
          <p:cNvPr id="11297" name="Text Box 46"/>
          <p:cNvSpPr txBox="1">
            <a:spLocks noChangeArrowheads="1"/>
          </p:cNvSpPr>
          <p:nvPr/>
        </p:nvSpPr>
        <p:spPr bwMode="auto">
          <a:xfrm>
            <a:off x="5395913" y="1039815"/>
            <a:ext cx="946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200">
                <a:solidFill>
                  <a:srgbClr val="000000"/>
                </a:solidFill>
                <a:ea typeface="SimHei" panose="02010609060101010101" pitchFamily="49" charset="-122"/>
              </a:rPr>
              <a:t>拿布普拉撒</a:t>
            </a:r>
          </a:p>
        </p:txBody>
      </p:sp>
      <p:sp>
        <p:nvSpPr>
          <p:cNvPr id="11298" name="Rectangle 47"/>
          <p:cNvSpPr>
            <a:spLocks noChangeArrowheads="1"/>
          </p:cNvSpPr>
          <p:nvPr/>
        </p:nvSpPr>
        <p:spPr bwMode="auto">
          <a:xfrm>
            <a:off x="1906590" y="954088"/>
            <a:ext cx="574675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6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21" grpId="0" animBg="1"/>
      <p:bldP spid="75815" grpId="0" animBg="1"/>
      <p:bldP spid="75816" grpId="0" animBg="1"/>
      <p:bldP spid="75817" grpId="0"/>
      <p:bldP spid="75818" grpId="0" animBg="1"/>
      <p:bldP spid="75819" grpId="0"/>
      <p:bldP spid="7582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9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4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5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3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6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5467</TotalTime>
  <Words>3088</Words>
  <Application>Microsoft Office PowerPoint</Application>
  <PresentationFormat>On-screen Show (4:3)</PresentationFormat>
  <Paragraphs>403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30</vt:i4>
      </vt:variant>
      <vt:variant>
        <vt:lpstr>Slide Titles</vt:lpstr>
      </vt:variant>
      <vt:variant>
        <vt:i4>53</vt:i4>
      </vt:variant>
    </vt:vector>
  </HeadingPairs>
  <TitlesOfParts>
    <vt:vector size="93" baseType="lpstr">
      <vt:lpstr>SimHei</vt:lpstr>
      <vt:lpstr>PMingLiU</vt:lpstr>
      <vt:lpstr>PMingLiU</vt:lpstr>
      <vt:lpstr>華康雅藝體 Std W6</vt:lpstr>
      <vt:lpstr>華康黑體 Std W7</vt:lpstr>
      <vt:lpstr>華康黑體 Std W9</vt:lpstr>
      <vt:lpstr>Arial</vt:lpstr>
      <vt:lpstr>Calibri</vt:lpstr>
      <vt:lpstr>Calibri Light</vt:lpstr>
      <vt:lpstr>Wingdings</vt:lpstr>
      <vt:lpstr>Office Theme</vt:lpstr>
      <vt:lpstr>1_Default Design</vt:lpstr>
      <vt:lpstr>15_Default Design</vt:lpstr>
      <vt:lpstr>Default Design</vt:lpstr>
      <vt:lpstr>3_Default Design</vt:lpstr>
      <vt:lpstr>8_Default Design</vt:lpstr>
      <vt:lpstr>6_Default Design</vt:lpstr>
      <vt:lpstr>7_Default Design</vt:lpstr>
      <vt:lpstr>16_Default Design</vt:lpstr>
      <vt:lpstr>9_Default Design</vt:lpstr>
      <vt:lpstr>19_Default Design</vt:lpstr>
      <vt:lpstr>11_Default Design</vt:lpstr>
      <vt:lpstr>12_Default Design</vt:lpstr>
      <vt:lpstr>14_Default Design</vt:lpstr>
      <vt:lpstr>13_Default Design</vt:lpstr>
      <vt:lpstr>4_Default Design</vt:lpstr>
      <vt:lpstr>5_Default Design</vt:lpstr>
      <vt:lpstr>2_Default Design</vt:lpstr>
      <vt:lpstr>10_Default Design</vt:lpstr>
      <vt:lpstr>21_Default Design</vt:lpstr>
      <vt:lpstr>22_Default Design</vt:lpstr>
      <vt:lpstr>23_Default Design</vt:lpstr>
      <vt:lpstr>24_Default Design</vt:lpstr>
      <vt:lpstr>25_Default Design</vt:lpstr>
      <vt:lpstr>26_Default Design</vt:lpstr>
      <vt:lpstr>27_Default Design</vt:lpstr>
      <vt:lpstr>28_Default Design</vt:lpstr>
      <vt:lpstr>18_Default Design</vt:lpstr>
      <vt:lpstr>29_Default Design</vt:lpstr>
      <vt:lpstr>30_Default Design</vt:lpstr>
      <vt:lpstr>PowerPoint Presentation</vt:lpstr>
      <vt:lpstr>Judah and surrounding nations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Allen Chang</dc:creator>
  <cp:lastModifiedBy>HP</cp:lastModifiedBy>
  <cp:revision>73</cp:revision>
  <cp:lastPrinted>2018-03-20T17:15:26Z</cp:lastPrinted>
  <dcterms:created xsi:type="dcterms:W3CDTF">2018-01-14T00:54:01Z</dcterms:created>
  <dcterms:modified xsi:type="dcterms:W3CDTF">2018-03-20T17:26:22Z</dcterms:modified>
</cp:coreProperties>
</file>