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5" r:id="rId4"/>
    <p:sldId id="280" r:id="rId5"/>
    <p:sldId id="277" r:id="rId6"/>
    <p:sldId id="274" r:id="rId7"/>
    <p:sldId id="269" r:id="rId8"/>
    <p:sldId id="257" r:id="rId9"/>
    <p:sldId id="276" r:id="rId10"/>
    <p:sldId id="270" r:id="rId11"/>
    <p:sldId id="273" r:id="rId12"/>
    <p:sldId id="272" r:id="rId13"/>
    <p:sldId id="279" r:id="rId14"/>
    <p:sldId id="258" r:id="rId15"/>
    <p:sldId id="268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aike.baidu.com/pic/%E5%89%91%E6%A1%A5%E4%B8%83%E6%9D%B0/1504923/0/8b13632762d0f703009a31d303fa513d2697c591?fr=lemma&amp;ct=singl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pic/%E5%89%91%E6%A1%A5%E4%B8%83%E6%9D%B0/1504923/0/d058ccbf6c81800ac3e175a0b93533fa828b471c?fr=lemma&amp;ct=singl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baike.baidu.com/pic/%E5%89%91%E6%A1%A5%E4%B8%83%E6%9D%B0/1504923/20555434/37d3d539b6003af3b3c822ce3d2ac65c1038b62a?fr=lemma&amp;ct=cov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pic/%E5%89%91%E6%A1%A5%E4%B8%83%E6%9D%B0/1504923/0/c83d70cf3bc79f3d082f189eb2a1cd11738b2956?fr=lemma&amp;ct=singl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2086-3B83-4DD4-8A31-B798F42F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41" y="92845"/>
            <a:ext cx="4609721" cy="1126283"/>
          </a:xfrm>
        </p:spPr>
        <p:txBody>
          <a:bodyPr>
            <a:normAutofit/>
          </a:bodyPr>
          <a:lstStyle/>
          <a:p>
            <a:r>
              <a:rPr lang="zh-CN" altLang="en-US" dirty="0"/>
              <a:t>剑桥七杰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10364-BCE9-464E-B265-62266FC08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32" y="1512092"/>
            <a:ext cx="7137647" cy="3681345"/>
          </a:xfrm>
        </p:spPr>
        <p:txBody>
          <a:bodyPr>
            <a:normAutofit/>
          </a:bodyPr>
          <a:lstStyle/>
          <a:p>
            <a:r>
              <a:rPr lang="zh-CN" altLang="zh-CN" sz="2400" dirty="0"/>
              <a:t>盖士利</a:t>
            </a:r>
            <a:r>
              <a:rPr lang="en-US" altLang="zh-CN" sz="2400" dirty="0"/>
              <a:t> William Cassels</a:t>
            </a:r>
            <a:r>
              <a:rPr lang="zh-CN" altLang="zh-CN" sz="2400" dirty="0"/>
              <a:t>，</a:t>
            </a:r>
            <a:r>
              <a:rPr lang="en-US" altLang="zh-CN" sz="2400" dirty="0"/>
              <a:t>1858 -1925</a:t>
            </a:r>
          </a:p>
          <a:p>
            <a:r>
              <a:rPr lang="zh-CN" altLang="zh-CN" sz="2400" dirty="0"/>
              <a:t>司米德 </a:t>
            </a:r>
            <a:r>
              <a:rPr lang="en-US" altLang="zh-CN" sz="2400" dirty="0"/>
              <a:t>Stanley Smith</a:t>
            </a:r>
            <a:r>
              <a:rPr lang="zh-CN" altLang="zh-CN" sz="2400" dirty="0"/>
              <a:t>，</a:t>
            </a:r>
            <a:r>
              <a:rPr lang="en-US" altLang="zh-CN" sz="2400" dirty="0"/>
              <a:t>1861-1931</a:t>
            </a:r>
          </a:p>
          <a:p>
            <a:r>
              <a:rPr lang="zh-CN" altLang="zh-CN" sz="2400" dirty="0"/>
              <a:t>施达德</a:t>
            </a:r>
            <a:r>
              <a:rPr lang="en-US" altLang="zh-CN" sz="2400" dirty="0"/>
              <a:t> Charles Thomas </a:t>
            </a:r>
            <a:r>
              <a:rPr lang="en-US" altLang="zh-CN" sz="2400" dirty="0" err="1"/>
              <a:t>Studd</a:t>
            </a:r>
            <a:r>
              <a:rPr lang="zh-CN" altLang="zh-CN" sz="2400" dirty="0"/>
              <a:t>，</a:t>
            </a:r>
            <a:r>
              <a:rPr lang="en-US" altLang="zh-CN" sz="2400" dirty="0"/>
              <a:t>1860 -1931 </a:t>
            </a:r>
          </a:p>
          <a:p>
            <a:r>
              <a:rPr lang="zh-CN" altLang="en-US" sz="2400" dirty="0"/>
              <a:t>杜明德 </a:t>
            </a:r>
            <a:r>
              <a:rPr lang="en-US" altLang="zh-CN" sz="2400" dirty="0"/>
              <a:t>Arthur Polhill-Turner</a:t>
            </a:r>
            <a:r>
              <a:rPr lang="zh-CN" altLang="zh-CN" sz="2400" dirty="0"/>
              <a:t>，</a:t>
            </a:r>
            <a:r>
              <a:rPr lang="en-US" altLang="zh-CN" sz="2400" dirty="0"/>
              <a:t>1862 -1935 </a:t>
            </a:r>
          </a:p>
          <a:p>
            <a:r>
              <a:rPr lang="zh-CN" altLang="en-US" sz="2400" dirty="0"/>
              <a:t>杜西德 </a:t>
            </a:r>
            <a:r>
              <a:rPr lang="en-US" altLang="zh-CN" sz="2400" dirty="0"/>
              <a:t>Cecil Polhill Turner</a:t>
            </a:r>
            <a:r>
              <a:rPr lang="zh-CN" altLang="zh-CN" sz="2400" dirty="0"/>
              <a:t>，</a:t>
            </a:r>
            <a:r>
              <a:rPr lang="en-US" altLang="zh-CN" sz="2400" dirty="0"/>
              <a:t>1860 -1938</a:t>
            </a:r>
          </a:p>
          <a:p>
            <a:r>
              <a:rPr lang="zh-CN" altLang="zh-CN" sz="2400" dirty="0"/>
              <a:t>章必成</a:t>
            </a:r>
            <a:r>
              <a:rPr lang="en-US" altLang="zh-CN" sz="2400" dirty="0"/>
              <a:t> Montague </a:t>
            </a:r>
            <a:r>
              <a:rPr lang="en-US" altLang="zh-CN" sz="2400" dirty="0" err="1"/>
              <a:t>BeauchamP</a:t>
            </a:r>
            <a:r>
              <a:rPr lang="zh-CN" altLang="zh-CN" sz="2400" dirty="0"/>
              <a:t>，</a:t>
            </a:r>
            <a:r>
              <a:rPr lang="en-US" altLang="zh-CN" sz="2400" dirty="0"/>
              <a:t>1860 -1939 </a:t>
            </a:r>
          </a:p>
          <a:p>
            <a:r>
              <a:rPr lang="zh-CN" altLang="zh-CN" sz="2400" dirty="0"/>
              <a:t>何斯德</a:t>
            </a:r>
            <a:r>
              <a:rPr lang="en-US" altLang="zh-CN" sz="2400" dirty="0"/>
              <a:t> Dixon Edward </a:t>
            </a:r>
            <a:r>
              <a:rPr lang="en-US" altLang="zh-CN" sz="2400" dirty="0" err="1"/>
              <a:t>Hoste</a:t>
            </a:r>
            <a:r>
              <a:rPr lang="zh-CN" altLang="zh-CN" sz="2400" dirty="0"/>
              <a:t>，</a:t>
            </a:r>
            <a:r>
              <a:rPr lang="en-US" altLang="zh-CN" sz="2400" dirty="0"/>
              <a:t>1861-1946</a:t>
            </a:r>
            <a:endParaRPr lang="zh-CN" altLang="zh-CN" sz="2400" dirty="0"/>
          </a:p>
          <a:p>
            <a:pPr algn="ctr"/>
            <a:endParaRPr lang="en-US" altLang="zh-CN" sz="2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81A5C-8686-4306-B486-AE4D38DB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60" y="423091"/>
            <a:ext cx="3901521" cy="3369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B1FCA4-36B8-448D-9CF6-9B4C8C727518}"/>
              </a:ext>
            </a:extLst>
          </p:cNvPr>
          <p:cNvSpPr txBox="1"/>
          <p:nvPr/>
        </p:nvSpPr>
        <p:spPr>
          <a:xfrm>
            <a:off x="1018722" y="5193437"/>
            <a:ext cx="10670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CN" sz="3200" b="1" dirty="0">
                <a:latin typeface="YouYuan (body)"/>
              </a:rPr>
              <a:t>「</a:t>
            </a:r>
            <a:r>
              <a:rPr lang="zh-TW" altLang="en-US" sz="3200" b="1" dirty="0">
                <a:latin typeface="YouYuan (body)"/>
              </a:rPr>
              <a:t>我已撇下凡百事物，背起十架跟耶穌，世上福樂名利富貴，本已對我如糞土</a:t>
            </a:r>
            <a:r>
              <a:rPr lang="en-US" altLang="zh-TW" sz="3200" b="1" dirty="0">
                <a:latin typeface="YouYuan (body)"/>
              </a:rPr>
              <a:t>…</a:t>
            </a:r>
            <a:r>
              <a:rPr lang="zh-TW" altLang="zh-CN" sz="3200" b="1" dirty="0">
                <a:latin typeface="YouYuan (body)"/>
              </a:rPr>
              <a:t> 」</a:t>
            </a:r>
            <a:endParaRPr lang="en-US" altLang="zh-TW" sz="3200" b="1" dirty="0">
              <a:latin typeface="YouYu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249021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A45B-D7BE-40D7-B7BC-C9F35F14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061" y="147120"/>
            <a:ext cx="9889725" cy="962588"/>
          </a:xfrm>
        </p:spPr>
        <p:txBody>
          <a:bodyPr>
            <a:normAutofit/>
          </a:bodyPr>
          <a:lstStyle/>
          <a:p>
            <a:r>
              <a:rPr lang="zh-CN" altLang="en-US" dirty="0"/>
              <a:t>杜明德（</a:t>
            </a:r>
            <a:r>
              <a:rPr lang="en-US" altLang="zh-CN" dirty="0"/>
              <a:t>1862-1935</a:t>
            </a:r>
            <a:r>
              <a:rPr lang="zh-CN" altLang="en-US" dirty="0"/>
              <a:t>）与杜西德（</a:t>
            </a:r>
            <a:r>
              <a:rPr lang="en-US" altLang="zh-CN" dirty="0"/>
              <a:t> 1860-1938</a:t>
            </a:r>
            <a:r>
              <a:rPr lang="zh-CN" altLang="en-US" dirty="0"/>
              <a:t>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90B6D-49F3-499B-B574-3BE49384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324" y="896640"/>
            <a:ext cx="10731200" cy="6107837"/>
          </a:xfrm>
        </p:spPr>
        <p:txBody>
          <a:bodyPr>
            <a:noAutofit/>
          </a:bodyPr>
          <a:lstStyle/>
          <a:p>
            <a:r>
              <a:rPr lang="zh-CN" altLang="en-US" sz="2200" dirty="0"/>
              <a:t>父亲是上校及郡长，家境优渥，孩子前途均被安排</a:t>
            </a:r>
            <a:endParaRPr lang="en-US" altLang="zh-CN" sz="2200" dirty="0"/>
          </a:p>
          <a:p>
            <a:r>
              <a:rPr lang="zh-CN" altLang="en-US" sz="2200" dirty="0"/>
              <a:t>大哥继承家业；二哥杜西德：军人；三弟杜明德：家庭教师</a:t>
            </a:r>
            <a:endParaRPr lang="en-US" altLang="zh-CN" sz="2200" dirty="0"/>
          </a:p>
          <a:p>
            <a:r>
              <a:rPr lang="zh-CN" altLang="en-US" sz="2200" dirty="0"/>
              <a:t>杜明德入剑桥三一学院攻读，在慕迪布道会中听从呼召决志</a:t>
            </a:r>
            <a:endParaRPr lang="en-US" altLang="zh-CN" sz="2200" dirty="0"/>
          </a:p>
          <a:p>
            <a:r>
              <a:rPr lang="zh-CN" altLang="en-US" sz="2200" dirty="0"/>
              <a:t>为了改变哥哥，要求他每天读至少</a:t>
            </a:r>
            <a:r>
              <a:rPr lang="en-US" altLang="zh-CN" sz="2200" dirty="0"/>
              <a:t>1~2</a:t>
            </a:r>
            <a:r>
              <a:rPr lang="zh-CN" altLang="en-US" sz="2200" dirty="0"/>
              <a:t>节圣经经文</a:t>
            </a:r>
            <a:endParaRPr lang="en-US" altLang="zh-CN" sz="2200" dirty="0"/>
          </a:p>
          <a:p>
            <a:r>
              <a:rPr lang="zh-CN" altLang="en-US" sz="2200" dirty="0"/>
              <a:t>哥哥虽不愿意，但仍照做了。开始思想生命的问题，态度诚恳。在德国旅行的火车上决定归主。</a:t>
            </a:r>
            <a:r>
              <a:rPr lang="en-US" altLang="zh-CN" sz="2200" dirty="0"/>
              <a:t> “</a:t>
            </a:r>
            <a:r>
              <a:rPr lang="zh-CN" altLang="zh-CN" sz="2200" dirty="0"/>
              <a:t>从那天开始，天天喜乐</a:t>
            </a:r>
            <a:r>
              <a:rPr lang="en-US" altLang="zh-CN" sz="2200" dirty="0"/>
              <a:t>”</a:t>
            </a:r>
          </a:p>
          <a:p>
            <a:r>
              <a:rPr lang="zh-CN" altLang="zh-CN" sz="2200" dirty="0"/>
              <a:t>自悔改后，</a:t>
            </a:r>
            <a:r>
              <a:rPr lang="zh-CN" altLang="en-US" sz="2200" dirty="0"/>
              <a:t>杜西德</a:t>
            </a:r>
            <a:r>
              <a:rPr lang="zh-CN" altLang="zh-CN" sz="2200" dirty="0"/>
              <a:t>有一种强烈感觉，似乎神并不要他稳稳地爬上陆军元帅的位置，而是另有计划</a:t>
            </a:r>
          </a:p>
          <a:p>
            <a:r>
              <a:rPr lang="zh-CN" altLang="en-US" sz="2200" dirty="0"/>
              <a:t>戴德生回英国时，杜西德约他见面，戴德生提议为此祷告。后兄弟俩与司米德一起祷告，肯</a:t>
            </a:r>
            <a:r>
              <a:rPr lang="zh-CN" altLang="en-US" sz="2200"/>
              <a:t>定是神的呼</a:t>
            </a:r>
            <a:r>
              <a:rPr lang="zh-CN" altLang="en-US" sz="2200" dirty="0"/>
              <a:t>召，遂写信给戴德生。</a:t>
            </a:r>
            <a:r>
              <a:rPr lang="zh-CN" altLang="zh-CN" sz="2200" dirty="0"/>
              <a:t>两次会面后，内地会正式接纳他们为宣教士</a:t>
            </a:r>
            <a:endParaRPr lang="zh-CN" altLang="en-US" sz="2200" dirty="0"/>
          </a:p>
          <a:p>
            <a:r>
              <a:rPr lang="zh-CN" altLang="en-US" sz="2200" dirty="0"/>
              <a:t>杜明德</a:t>
            </a:r>
            <a:r>
              <a:rPr lang="zh-CN" altLang="zh-CN" sz="2200" dirty="0"/>
              <a:t>一直在四川传福音。</a:t>
            </a:r>
            <a:r>
              <a:rPr lang="en-US" altLang="zh-CN" sz="2200" dirty="0"/>
              <a:t>66</a:t>
            </a:r>
            <a:r>
              <a:rPr lang="zh-CN" altLang="zh-CN" sz="2200" dirty="0"/>
              <a:t>岁退休，</a:t>
            </a:r>
            <a:r>
              <a:rPr lang="en-US" altLang="zh-CN" sz="2200" dirty="0"/>
              <a:t>1935</a:t>
            </a:r>
            <a:r>
              <a:rPr lang="zh-CN" altLang="zh-CN" sz="2200" dirty="0"/>
              <a:t>年逝世</a:t>
            </a:r>
            <a:endParaRPr lang="en-US" altLang="zh-CN" sz="2200" dirty="0"/>
          </a:p>
          <a:p>
            <a:r>
              <a:rPr lang="zh-CN" altLang="en-US" sz="2200" dirty="0"/>
              <a:t>杜西德</a:t>
            </a:r>
            <a:r>
              <a:rPr lang="zh-CN" altLang="zh-CN" sz="2200" dirty="0"/>
              <a:t>长期在中国西北工作，曾深入西藏传福音，与妻子在一次暴乱中几乎丧掉生命，</a:t>
            </a:r>
            <a:r>
              <a:rPr lang="zh-CN" altLang="en-US" sz="2200" dirty="0"/>
              <a:t>后</a:t>
            </a:r>
            <a:r>
              <a:rPr lang="zh-CN" altLang="zh-CN" sz="2200" dirty="0"/>
              <a:t>回英国养病。</a:t>
            </a:r>
            <a:r>
              <a:rPr lang="zh-CN" altLang="en-US" sz="2200" dirty="0"/>
              <a:t>虽</a:t>
            </a:r>
            <a:r>
              <a:rPr lang="zh-CN" altLang="zh-CN" sz="2200" dirty="0"/>
              <a:t>身体不佳，仍七次到中国传福音；终年</a:t>
            </a:r>
            <a:r>
              <a:rPr lang="en-US" altLang="zh-CN" sz="2200" dirty="0"/>
              <a:t>80</a:t>
            </a:r>
            <a:r>
              <a:rPr lang="zh-CN" altLang="zh-CN" sz="2200" dirty="0"/>
              <a:t>岁</a:t>
            </a:r>
            <a:endParaRPr lang="en-US" altLang="zh-CN" sz="2200" dirty="0"/>
          </a:p>
          <a:p>
            <a:endParaRPr lang="zh-CN" altLang="en-US" sz="2200" dirty="0"/>
          </a:p>
        </p:txBody>
      </p:sp>
      <p:pic>
        <p:nvPicPr>
          <p:cNvPr id="4" name="Picture 3" descr="杜明德退休前的肖像">
            <a:hlinkClick r:id="rId2" tgtFrame="&quot;_blank&quot;" tooltip="&quot;杜明德退休前的肖像&quot;"/>
            <a:extLst>
              <a:ext uri="{FF2B5EF4-FFF2-40B4-BE49-F238E27FC236}">
                <a16:creationId xmlns:a16="http://schemas.microsoft.com/office/drawing/2014/main" id="{4CA62777-D439-40FE-B05E-1294136AF0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77" y="701337"/>
            <a:ext cx="2972116" cy="2041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3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01647F-7604-497E-8A0E-56A101010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95" y="133166"/>
            <a:ext cx="2669749" cy="2029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C0F91-B28C-4837-975C-68506272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65117"/>
            <a:ext cx="8911687" cy="769685"/>
          </a:xfrm>
        </p:spPr>
        <p:txBody>
          <a:bodyPr/>
          <a:lstStyle/>
          <a:p>
            <a:r>
              <a:rPr lang="zh-CN" altLang="en-US" dirty="0"/>
              <a:t>章必成（</a:t>
            </a:r>
            <a:r>
              <a:rPr lang="en-US" altLang="zh-CN" dirty="0"/>
              <a:t> 1860 -1939</a:t>
            </a:r>
            <a:r>
              <a:rPr lang="zh-CN" altLang="en-US" dirty="0"/>
              <a:t>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0397C-3865-4FC1-8F05-7D998549A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245" y="958786"/>
            <a:ext cx="8564592" cy="5766048"/>
          </a:xfrm>
        </p:spPr>
        <p:txBody>
          <a:bodyPr>
            <a:noAutofit/>
          </a:bodyPr>
          <a:lstStyle/>
          <a:p>
            <a:r>
              <a:rPr lang="zh-CN" altLang="en-US" sz="2200" dirty="0"/>
              <a:t>男爵之子，身材高大，富幽默感，喜欢划船和运动</a:t>
            </a:r>
            <a:endParaRPr lang="en-US" altLang="zh-CN" sz="2200" dirty="0"/>
          </a:p>
          <a:p>
            <a:r>
              <a:rPr lang="zh-CN" altLang="zh-CN" sz="2200" dirty="0"/>
              <a:t>父母是敬虔的基督徒，一直关心内地会的事工，更盼望他们的家中有一人能蒙呼召到海外宣教</a:t>
            </a:r>
            <a:endParaRPr lang="en-US" altLang="zh-CN" sz="2200" dirty="0"/>
          </a:p>
          <a:p>
            <a:r>
              <a:rPr lang="zh-CN" altLang="en-US" sz="2200" dirty="0"/>
              <a:t>对信仰不冷不热，好友司米德与施达德灵性复苏后一直为他祷告</a:t>
            </a:r>
            <a:endParaRPr lang="en-US" altLang="zh-CN" sz="2200" dirty="0"/>
          </a:p>
          <a:p>
            <a:r>
              <a:rPr lang="zh-CN" altLang="zh-CN" sz="2200" dirty="0"/>
              <a:t>慕迪来剑桥布道，章必成亦得着复兴，决志献身事主</a:t>
            </a:r>
            <a:endParaRPr lang="en-US" altLang="zh-CN" sz="2200" dirty="0"/>
          </a:p>
          <a:p>
            <a:r>
              <a:rPr lang="zh-CN" altLang="zh-CN" sz="2200" dirty="0"/>
              <a:t>一本小册子《一个奇异而真实的故事》，以寓言方式把宣教地区的需要描写得丝丝入扣，章必成看后深受感动，好像是针对他的一个挑战</a:t>
            </a:r>
            <a:endParaRPr lang="en-US" altLang="zh-CN" sz="2200" dirty="0"/>
          </a:p>
          <a:p>
            <a:r>
              <a:rPr lang="zh-CN" altLang="zh-CN" sz="2200" dirty="0"/>
              <a:t>母亲对儿子决定去中国感到非常高兴，她鼓励儿子作宣教士，且</a:t>
            </a:r>
            <a:r>
              <a:rPr lang="en-US" altLang="zh-CN" sz="2200" dirty="0"/>
              <a:t>“</a:t>
            </a:r>
            <a:r>
              <a:rPr lang="zh-CN" altLang="zh-CN" sz="2200" dirty="0"/>
              <a:t>不但要去，同时要说服其他人一起去</a:t>
            </a:r>
            <a:r>
              <a:rPr lang="en-US" altLang="zh-CN" sz="2200" dirty="0"/>
              <a:t>”</a:t>
            </a:r>
          </a:p>
          <a:p>
            <a:r>
              <a:rPr lang="zh-CN" altLang="zh-CN" sz="2200" dirty="0"/>
              <a:t>喜爱艰辛的旅行布道，足迹几遍中国。义和拳乱时曾一度回国，在英国按立为牧师</a:t>
            </a:r>
            <a:endParaRPr lang="en-US" altLang="zh-CN" sz="2200" dirty="0"/>
          </a:p>
          <a:p>
            <a:r>
              <a:rPr lang="en-US" altLang="zh-CN" sz="2200" dirty="0"/>
              <a:t>1935</a:t>
            </a:r>
            <a:r>
              <a:rPr lang="zh-CN" altLang="zh-CN" sz="2200" dirty="0"/>
              <a:t>年后再次返回中国传道，至</a:t>
            </a:r>
            <a:r>
              <a:rPr lang="en-US" altLang="zh-CN" sz="2200" dirty="0"/>
              <a:t>1939</a:t>
            </a:r>
            <a:r>
              <a:rPr lang="zh-CN" altLang="zh-CN" sz="2200" dirty="0"/>
              <a:t>年在其子（亦为内地会宣教士）的宣教站宝宁逝世</a:t>
            </a:r>
          </a:p>
          <a:p>
            <a:endParaRPr lang="zh-CN" alt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02EB6E-6BF0-4DCA-AC5F-A68707898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4240820"/>
            <a:ext cx="2467245" cy="23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4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F770-DD77-4432-9F4D-81EE289C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241" y="272995"/>
            <a:ext cx="8911687" cy="842503"/>
          </a:xfrm>
        </p:spPr>
        <p:txBody>
          <a:bodyPr/>
          <a:lstStyle/>
          <a:p>
            <a:r>
              <a:rPr lang="zh-CN" altLang="en-US" dirty="0"/>
              <a:t>何斯德（</a:t>
            </a:r>
            <a:r>
              <a:rPr lang="en-US" altLang="zh-CN" dirty="0"/>
              <a:t> 1861-1946</a:t>
            </a:r>
            <a:r>
              <a:rPr lang="zh-CN" altLang="en-US" dirty="0"/>
              <a:t>）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5424FE-2E94-4AC0-985B-2C1D74117F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35468" y="151507"/>
            <a:ext cx="2817019" cy="327749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9DE689-253C-451A-9D12-C9FE73A19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3233" y="930467"/>
            <a:ext cx="7673113" cy="2585393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将军之子，自己参军后为升迁和前途而努力</a:t>
            </a:r>
            <a:endParaRPr lang="en-US" altLang="zh-CN" sz="2400" dirty="0"/>
          </a:p>
          <a:p>
            <a:r>
              <a:rPr lang="zh-CN" altLang="en-US" sz="2400" dirty="0"/>
              <a:t>哥哥在剑桥三一学院读书，慕迪布道会期间竭力邀弟弟</a:t>
            </a:r>
            <a:endParaRPr lang="en-US" altLang="zh-CN" sz="2400" dirty="0"/>
          </a:p>
          <a:p>
            <a:r>
              <a:rPr lang="zh-CN" altLang="en-US" sz="2400" dirty="0"/>
              <a:t>第四晚才被逼无奈赴会，蒙呼召悔改</a:t>
            </a:r>
            <a:endParaRPr lang="en-US" altLang="zh-CN" sz="2400" dirty="0"/>
          </a:p>
          <a:p>
            <a:r>
              <a:rPr lang="zh-CN" altLang="en-US" sz="2400" dirty="0"/>
              <a:t>之后两周，</a:t>
            </a:r>
            <a:r>
              <a:rPr lang="zh-CN" altLang="zh-CN" sz="2400" dirty="0"/>
              <a:t>充满与基督同在的兴奋和喜乐</a:t>
            </a:r>
            <a:r>
              <a:rPr lang="zh-CN" altLang="en-US" sz="2400" dirty="0"/>
              <a:t>。有为福音奉献一生的强烈催促，决定退伍到海外宣教。</a:t>
            </a:r>
            <a:endParaRPr lang="en-US" altLang="zh-CN" sz="2400" dirty="0"/>
          </a:p>
        </p:txBody>
      </p:sp>
      <p:pic>
        <p:nvPicPr>
          <p:cNvPr id="4" name="Picture 3" descr="何斯德">
            <a:hlinkClick r:id="rId3" tgtFrame="&quot;_blank&quot;" tooltip="&quot;何斯德&quot;"/>
            <a:extLst>
              <a:ext uri="{FF2B5EF4-FFF2-40B4-BE49-F238E27FC236}">
                <a16:creationId xmlns:a16="http://schemas.microsoft.com/office/drawing/2014/main" id="{BE6341D9-4B30-4614-A2F2-402565A59D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" y="3615758"/>
            <a:ext cx="2031770" cy="24741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EA8DB22-8DBA-444F-9378-B8CE010CBD51}"/>
              </a:ext>
            </a:extLst>
          </p:cNvPr>
          <p:cNvSpPr txBox="1">
            <a:spLocks/>
          </p:cNvSpPr>
          <p:nvPr/>
        </p:nvSpPr>
        <p:spPr>
          <a:xfrm>
            <a:off x="2271283" y="3602721"/>
            <a:ext cx="9794291" cy="2939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告诉父亲后遭反对。但</a:t>
            </a:r>
            <a:r>
              <a:rPr lang="en-US" altLang="zh-CN" sz="2400" dirty="0"/>
              <a:t>1885</a:t>
            </a:r>
            <a:r>
              <a:rPr lang="zh-CN" altLang="en-US" sz="2400" dirty="0"/>
              <a:t>年</a:t>
            </a:r>
            <a:r>
              <a:rPr lang="en-US" altLang="zh-CN" sz="2400" dirty="0"/>
              <a:t>5</a:t>
            </a:r>
            <a:r>
              <a:rPr lang="zh-CN" altLang="en-US" sz="2400" dirty="0"/>
              <a:t>月，父亲写信说不再阻拦</a:t>
            </a:r>
            <a:endParaRPr lang="en-US" altLang="zh-CN" sz="2400" dirty="0"/>
          </a:p>
          <a:p>
            <a:r>
              <a:rPr lang="zh-CN" altLang="en-US" sz="2400" dirty="0"/>
              <a:t>遂与内地会联系，遭戴德生浇冷水，</a:t>
            </a:r>
            <a:r>
              <a:rPr lang="zh-CN" altLang="zh-CN" sz="2400" dirty="0"/>
              <a:t>要他忍耐祷告，安静等候</a:t>
            </a:r>
            <a:r>
              <a:rPr lang="zh-CN" altLang="en-US" sz="2400" dirty="0"/>
              <a:t>。</a:t>
            </a:r>
            <a:r>
              <a:rPr lang="zh-CN" altLang="zh-CN" sz="2400" dirty="0"/>
              <a:t>在回家的路上，何斯德清楚</a:t>
            </a:r>
            <a:r>
              <a:rPr lang="zh-CN" altLang="en-US" sz="2400" dirty="0"/>
              <a:t>心</a:t>
            </a:r>
            <a:r>
              <a:rPr lang="zh-CN" altLang="zh-CN" sz="2400" dirty="0"/>
              <a:t>灵深处的渴望</a:t>
            </a:r>
            <a:r>
              <a:rPr lang="en-US" altLang="zh-CN" sz="2400" dirty="0"/>
              <a:t> ─ </a:t>
            </a:r>
            <a:r>
              <a:rPr lang="zh-CN" altLang="zh-CN" sz="2400" dirty="0"/>
              <a:t>到中国去</a:t>
            </a:r>
            <a:r>
              <a:rPr lang="zh-CN" altLang="en-US" sz="2400" dirty="0"/>
              <a:t>！</a:t>
            </a:r>
            <a:endParaRPr lang="en-US" altLang="zh-CN" sz="2400" dirty="0"/>
          </a:p>
          <a:p>
            <a:r>
              <a:rPr lang="en-US" altLang="zh-CN" sz="2400" dirty="0"/>
              <a:t>1901</a:t>
            </a:r>
            <a:r>
              <a:rPr lang="zh-CN" altLang="zh-CN" sz="2400" dirty="0"/>
              <a:t>年被选为内地会董事会执行主席，</a:t>
            </a:r>
            <a:r>
              <a:rPr lang="en-US" altLang="zh-CN" sz="2400" dirty="0"/>
              <a:t>1903</a:t>
            </a:r>
            <a:r>
              <a:rPr lang="zh-CN" altLang="zh-CN" sz="2400" dirty="0"/>
              <a:t>年接替戴德生为该会总负责人，领导差会逾</a:t>
            </a:r>
            <a:r>
              <a:rPr lang="en-US" altLang="zh-CN" sz="2400" dirty="0"/>
              <a:t>30</a:t>
            </a:r>
            <a:r>
              <a:rPr lang="zh-CN" altLang="zh-CN" sz="2400" dirty="0"/>
              <a:t>年。</a:t>
            </a:r>
            <a:r>
              <a:rPr lang="en-US" altLang="zh-CN" sz="2400" dirty="0"/>
              <a:t>1935</a:t>
            </a:r>
            <a:r>
              <a:rPr lang="zh-CN" altLang="zh-CN" sz="2400" dirty="0"/>
              <a:t>年退休后仍留在中国。</a:t>
            </a:r>
            <a:r>
              <a:rPr lang="en-US" altLang="zh-CN" sz="2400" dirty="0"/>
              <a:t>1944</a:t>
            </a:r>
            <a:r>
              <a:rPr lang="zh-CN" altLang="zh-CN" sz="2400" dirty="0"/>
              <a:t>年被日本人拘禁，</a:t>
            </a:r>
            <a:r>
              <a:rPr lang="en-US" altLang="zh-CN" sz="2400" dirty="0"/>
              <a:t>45</a:t>
            </a:r>
            <a:r>
              <a:rPr lang="zh-CN" altLang="zh-CN" sz="2400" dirty="0"/>
              <a:t>年才获释回国。他在中国住了</a:t>
            </a:r>
            <a:r>
              <a:rPr lang="en-US" altLang="zh-CN" sz="2400" dirty="0"/>
              <a:t>60</a:t>
            </a:r>
            <a:r>
              <a:rPr lang="zh-CN" altLang="zh-CN" sz="2400" dirty="0"/>
              <a:t>多年，是七人当中最长寿的一位。</a:t>
            </a:r>
            <a:r>
              <a:rPr lang="en-US" altLang="zh-CN" sz="2400" dirty="0"/>
              <a:t>1946</a:t>
            </a:r>
            <a:r>
              <a:rPr lang="zh-CN" altLang="zh-CN" sz="2400" dirty="0"/>
              <a:t>年</a:t>
            </a:r>
            <a:r>
              <a:rPr lang="en-US" altLang="zh-CN" sz="2400" dirty="0"/>
              <a:t>5</a:t>
            </a:r>
            <a:r>
              <a:rPr lang="zh-CN" altLang="zh-CN" sz="2400" dirty="0"/>
              <a:t>月在伦敦逝世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635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FDCBC4-1E49-4619-87EE-BF2B70C0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默想</a:t>
            </a:r>
            <a:r>
              <a:rPr lang="en-US" altLang="zh-CN" dirty="0"/>
              <a:t>1</a:t>
            </a:r>
            <a:r>
              <a:rPr lang="zh-CN" altLang="en-US" dirty="0"/>
              <a:t>分钟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B1E5B-CB1A-41D7-BBA3-FA516162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759" y="1540189"/>
            <a:ext cx="8915400" cy="3777622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在你决志信主</a:t>
            </a:r>
            <a:r>
              <a:rPr lang="en-US" altLang="zh-CN" sz="2400" dirty="0"/>
              <a:t>/</a:t>
            </a:r>
            <a:r>
              <a:rPr lang="zh-CN" altLang="en-US" sz="2400" dirty="0"/>
              <a:t>重生得救后，你有没有过为主多做工的冲动？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如果有，结果如何？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如果没有，为什么？</a:t>
            </a:r>
            <a:endParaRPr lang="en-US" altLang="zh-CN" sz="2400" dirty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6018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2C47-AD9C-4A3F-900F-34244F68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36" y="313391"/>
            <a:ext cx="8911687" cy="128089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圣经和名言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FE6C0A-674D-4A2B-8FF0-E38635CDE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94936" y="1074358"/>
            <a:ext cx="8484870" cy="2073013"/>
          </a:xfrm>
        </p:spPr>
        <p:txBody>
          <a:bodyPr>
            <a:normAutofit fontScale="92500"/>
          </a:bodyPr>
          <a:lstStyle/>
          <a:p>
            <a:r>
              <a:rPr lang="zh-TW" altLang="zh-CN" sz="2800" b="1" dirty="0">
                <a:latin typeface="+mj-ea"/>
                <a:ea typeface="+mj-ea"/>
              </a:rPr>
              <a:t>「所以弟兄們，我以神的慈悲勸你們，將身體獻上，當作活祭，是聖潔的，是神所喜悅的；你們如此事奉乃是理所當然的。」</a:t>
            </a:r>
            <a:endParaRPr lang="en-US" altLang="zh-CN" sz="2800" b="1" dirty="0">
              <a:latin typeface="+mj-ea"/>
              <a:ea typeface="+mj-ea"/>
            </a:endParaRPr>
          </a:p>
          <a:p>
            <a:pPr marL="0" indent="0" algn="r">
              <a:buNone/>
            </a:pPr>
            <a:r>
              <a:rPr lang="en-US" altLang="zh-CN" sz="2800" b="1" dirty="0">
                <a:latin typeface="+mj-ea"/>
                <a:ea typeface="+mj-ea"/>
              </a:rPr>
              <a:t>                                                                           ---</a:t>
            </a:r>
            <a:r>
              <a:rPr lang="zh-CN" altLang="en-US" sz="2800" b="1" dirty="0">
                <a:latin typeface="+mj-ea"/>
                <a:ea typeface="+mj-ea"/>
              </a:rPr>
              <a:t>罗马书</a:t>
            </a:r>
            <a:r>
              <a:rPr lang="en-US" altLang="zh-CN" sz="2800" b="1" dirty="0">
                <a:latin typeface="+mj-ea"/>
                <a:ea typeface="+mj-ea"/>
              </a:rPr>
              <a:t>12</a:t>
            </a:r>
            <a:r>
              <a:rPr lang="zh-CN" altLang="en-US" sz="2800" b="1" dirty="0">
                <a:latin typeface="+mj-ea"/>
                <a:ea typeface="+mj-ea"/>
              </a:rPr>
              <a:t>：</a:t>
            </a:r>
            <a:r>
              <a:rPr lang="en-US" altLang="zh-CN" sz="2800" b="1" dirty="0">
                <a:latin typeface="+mj-ea"/>
                <a:ea typeface="+mj-ea"/>
              </a:rPr>
              <a:t>1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0330B-3DF8-498C-9E47-9FB4486A2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4936" y="2978004"/>
            <a:ext cx="9093803" cy="3879995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+mj-ea"/>
                <a:ea typeface="+mj-ea"/>
              </a:rPr>
              <a:t>施达德说， </a:t>
            </a:r>
            <a:r>
              <a:rPr lang="zh-TW" altLang="zh-CN" sz="2400" b="1" dirty="0">
                <a:latin typeface="+mj-ea"/>
                <a:ea typeface="+mj-ea"/>
              </a:rPr>
              <a:t>「</a:t>
            </a:r>
            <a:r>
              <a:rPr lang="zh-CN" altLang="en-US" sz="2400" dirty="0">
                <a:latin typeface="+mj-ea"/>
                <a:ea typeface="+mj-ea"/>
              </a:rPr>
              <a:t>除非你完全降伏于神，否则你就不能知道祂的心意；一旦你降服了，祂就会告诉你，祂要你做什么。</a:t>
            </a:r>
            <a:r>
              <a:rPr lang="zh-TW" altLang="zh-CN" sz="2400" b="1" dirty="0">
                <a:latin typeface="+mj-ea"/>
                <a:ea typeface="+mj-ea"/>
              </a:rPr>
              <a:t>」</a:t>
            </a:r>
            <a:endParaRPr lang="en-US" altLang="zh-TW" sz="2400" b="1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400" b="1" dirty="0">
              <a:latin typeface="+mj-ea"/>
              <a:ea typeface="+mj-ea"/>
            </a:endParaRPr>
          </a:p>
          <a:p>
            <a:r>
              <a:rPr lang="zh-CN" altLang="en-US" sz="2400" dirty="0">
                <a:latin typeface="+mj-ea"/>
                <a:ea typeface="+mj-ea"/>
              </a:rPr>
              <a:t>非洲同工评价：</a:t>
            </a:r>
            <a:r>
              <a:rPr lang="zh-TW" altLang="zh-CN" sz="2400" b="1" dirty="0">
                <a:latin typeface="+mj-ea"/>
                <a:ea typeface="+mj-ea"/>
              </a:rPr>
              <a:t> 「 </a:t>
            </a:r>
            <a:r>
              <a:rPr lang="zh-CN" altLang="en-US" sz="2400" dirty="0">
                <a:latin typeface="+mj-ea"/>
                <a:ea typeface="+mj-ea"/>
              </a:rPr>
              <a:t>（他，施达德）一生为要来的世代立了一个记号，那就是我们值得丢弃一切属世的事物，而在来世赢得属灵的丰富。他的一生对安逸的基督徒，是一个永恒的责备。他的身上活活展现一种生活，那就是紧紧跟随耶稣，不计代价，忘记背后，竭力向前的生活。</a:t>
            </a:r>
            <a:r>
              <a:rPr lang="zh-TW" altLang="zh-CN" sz="2400" b="1" dirty="0">
                <a:latin typeface="+mj-ea"/>
                <a:ea typeface="+mj-ea"/>
              </a:rPr>
              <a:t>」</a:t>
            </a:r>
            <a:endParaRPr lang="en-US" altLang="zh-TW" sz="2400" b="1" dirty="0">
              <a:latin typeface="+mj-ea"/>
              <a:ea typeface="+mj-ea"/>
            </a:endParaRPr>
          </a:p>
          <a:p>
            <a:endParaRPr lang="en-US" altLang="zh-CN" sz="2400" dirty="0">
              <a:latin typeface="+mj-ea"/>
              <a:ea typeface="+mj-ea"/>
            </a:endParaRPr>
          </a:p>
          <a:p>
            <a:endParaRPr lang="en-US" altLang="zh-TW" sz="2400" b="1" dirty="0">
              <a:latin typeface="+mj-ea"/>
              <a:ea typeface="+mj-ea"/>
            </a:endParaRPr>
          </a:p>
          <a:p>
            <a:endParaRPr lang="zh-CN" altLang="en-US" sz="2400" dirty="0">
              <a:latin typeface="+mj-ea"/>
              <a:ea typeface="+mj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857CCD-B2DD-4EB4-8BE9-E3260C92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86" y="4414365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65CC-A294-4ED4-95AE-9F7D067C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652" y="403986"/>
            <a:ext cx="8911687" cy="1280890"/>
          </a:xfrm>
        </p:spPr>
        <p:txBody>
          <a:bodyPr>
            <a:normAutofit/>
          </a:bodyPr>
          <a:lstStyle/>
          <a:p>
            <a:r>
              <a:rPr lang="zh-CN" altLang="en-US" sz="4400" dirty="0"/>
              <a:t>问题讨论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00BC2-5AE7-469D-87F0-9773FBB44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494" y="1493730"/>
            <a:ext cx="8915400" cy="4588449"/>
          </a:xfrm>
        </p:spPr>
        <p:txBody>
          <a:bodyPr>
            <a:normAutofit/>
          </a:bodyPr>
          <a:lstStyle/>
          <a:p>
            <a:r>
              <a:rPr lang="zh-CN" altLang="zh-CN" sz="3200" dirty="0"/>
              <a:t>主如何改变剑桥七杰的人生理想和计划</a:t>
            </a:r>
            <a:r>
              <a:rPr lang="zh-CN" altLang="en-US" sz="3200" dirty="0"/>
              <a:t>？</a:t>
            </a:r>
            <a:endParaRPr lang="zh-CN" altLang="zh-CN" sz="3200" dirty="0"/>
          </a:p>
          <a:p>
            <a:r>
              <a:rPr lang="zh-CN" altLang="zh-CN" sz="3200" dirty="0"/>
              <a:t>剑桥七杰走上宣教道路</a:t>
            </a:r>
            <a:r>
              <a:rPr lang="zh-CN" altLang="en-US" sz="3200" dirty="0"/>
              <a:t>有何共同之处</a:t>
            </a:r>
            <a:r>
              <a:rPr lang="zh-CN" altLang="zh-CN" sz="3200" dirty="0"/>
              <a:t>？</a:t>
            </a:r>
            <a:endParaRPr lang="en-US" altLang="zh-CN" sz="3200" dirty="0"/>
          </a:p>
          <a:p>
            <a:r>
              <a:rPr lang="zh-CN" altLang="en-US" sz="3200" dirty="0"/>
              <a:t>父母的信仰生活对孩子有怎样的影响？</a:t>
            </a:r>
            <a:endParaRPr lang="en-US" altLang="zh-CN" sz="3200" dirty="0"/>
          </a:p>
          <a:p>
            <a:r>
              <a:rPr lang="zh-CN" altLang="en-US" sz="3200" dirty="0"/>
              <a:t>你的人生理想和计划有没有因为主而改变过？</a:t>
            </a:r>
            <a:endParaRPr lang="en-US" altLang="zh-CN" sz="3200" dirty="0"/>
          </a:p>
          <a:p>
            <a:pPr marL="0" indent="0">
              <a:buNone/>
            </a:pP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4035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C047-CE30-425F-A2A4-83CDAC23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134" y="184666"/>
            <a:ext cx="10397964" cy="128089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现代基督教学生复兴运动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6D17B9-9B09-4ECE-B6C4-A1EF99215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28" y="824599"/>
            <a:ext cx="10173810" cy="5967274"/>
          </a:xfrm>
        </p:spPr>
        <p:txBody>
          <a:bodyPr>
            <a:normAutofit fontScale="92500" lnSpcReduction="20000"/>
          </a:bodyPr>
          <a:lstStyle/>
          <a:p>
            <a:r>
              <a:rPr lang="zh-CN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剑桥基督徒学生联合会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1782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年开始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zh-CN" altLang="en-US" sz="2200" dirty="0"/>
              <a:t>查理西门</a:t>
            </a:r>
            <a:r>
              <a:rPr lang="en-US" altLang="zh-CN" sz="2200" dirty="0"/>
              <a:t>1782</a:t>
            </a:r>
            <a:r>
              <a:rPr lang="zh-CN" altLang="en-US" sz="2200" dirty="0"/>
              <a:t>年剑桥大学毕业后组织学生查经祷告会</a:t>
            </a:r>
            <a:endParaRPr lang="en-US" altLang="zh-CN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zh-CN" altLang="en-US" sz="2200" dirty="0"/>
              <a:t>以查经、祷告作为建立团契的基础</a:t>
            </a:r>
            <a:endParaRPr lang="en-US" altLang="zh-CN" sz="2200" dirty="0"/>
          </a:p>
          <a:p>
            <a:pPr lvl="1"/>
            <a:r>
              <a:rPr lang="zh-CN" altLang="en-US" sz="2200" dirty="0"/>
              <a:t>以对基督的关注、委身作为团契建立中心</a:t>
            </a:r>
            <a:endParaRPr lang="en-US" altLang="zh-CN" sz="2200" dirty="0"/>
          </a:p>
          <a:p>
            <a:pPr lvl="1"/>
            <a:r>
              <a:rPr lang="zh-CN" altLang="en-US" sz="2200" dirty="0"/>
              <a:t>以参与宣教作为团契发展的目标</a:t>
            </a:r>
            <a:endParaRPr lang="en-US" altLang="zh-CN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干草堆运动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1806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年开始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zh-CN" altLang="zh-CN" sz="2200" dirty="0">
                <a:solidFill>
                  <a:schemeClr val="tx1"/>
                </a:solidFill>
                <a:latin typeface="Arial" panose="020B0604020202020204" pitchFamily="34" charset="0"/>
              </a:rPr>
              <a:t>对宣教：干草堆运动影响了公理会的海外宣教，也渐渐融入公理会中，但同时该运动也影响了宣教史上极其重要的学生志愿运动（Students Volunteer Movement）的形成</a:t>
            </a:r>
            <a:endParaRPr lang="en-US" altLang="zh-CN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zh-CN" altLang="zh-CN" sz="2200" dirty="0">
                <a:solidFill>
                  <a:schemeClr val="tx1"/>
                </a:solidFill>
                <a:latin typeface="Arial" panose="020B0604020202020204" pitchFamily="34" charset="0"/>
              </a:rPr>
              <a:t>对社会改革：在海外宣道开始的同时，国内布道及社会改革也积极进行。1811年发起禁酒运动，1826年成立禁酒促进会。1815年成立美国教育协会。1816年设立美国圣经公会。1824年美国主日学协会。1833年美国反蓄奴协会成立</a:t>
            </a:r>
            <a:endParaRPr lang="en-US" altLang="zh-CN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zh-CN" altLang="zh-CN" sz="2200" dirty="0">
                <a:solidFill>
                  <a:schemeClr val="tx1"/>
                </a:solidFill>
                <a:latin typeface="Arial" panose="020B0604020202020204" pitchFamily="34" charset="0"/>
              </a:rPr>
              <a:t>对神学教育：随着大复兴及西部开拓，传道人的培育更显重要。许多基督教大学及神学院开始设立。这些学府将基督教伦理及宗教教育气氛反映到整个社会，对美国文化生活产生极深远的影响 </a:t>
            </a:r>
          </a:p>
          <a:p>
            <a:r>
              <a:rPr lang="zh-CN" altLang="en-US" sz="2400" dirty="0">
                <a:solidFill>
                  <a:schemeClr val="tx1"/>
                </a:solidFill>
              </a:rPr>
              <a:t>普林斯顿海外宣教团契：</a:t>
            </a:r>
            <a:r>
              <a:rPr lang="en-US" altLang="zh-CN" sz="2400" dirty="0">
                <a:solidFill>
                  <a:schemeClr val="tx1"/>
                </a:solidFill>
              </a:rPr>
              <a:t>1880</a:t>
            </a:r>
            <a:r>
              <a:rPr lang="zh-CN" altLang="en-US" sz="2400" dirty="0">
                <a:solidFill>
                  <a:schemeClr val="tx1"/>
                </a:solidFill>
              </a:rPr>
              <a:t>年代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学生志愿运动（</a:t>
            </a:r>
            <a:r>
              <a:rPr lang="en-US" altLang="zh-CN" sz="2400" dirty="0">
                <a:solidFill>
                  <a:schemeClr val="tx1"/>
                </a:solidFill>
              </a:rPr>
              <a:t>1880-1940</a:t>
            </a:r>
            <a:r>
              <a:rPr lang="zh-CN" altLang="en-US" sz="2400" dirty="0">
                <a:solidFill>
                  <a:schemeClr val="tx1"/>
                </a:solidFill>
              </a:rPr>
              <a:t>）：</a:t>
            </a:r>
            <a:r>
              <a:rPr lang="zh-CN" altLang="en-US" sz="1900" dirty="0">
                <a:solidFill>
                  <a:schemeClr val="tx1"/>
                </a:solidFill>
              </a:rPr>
              <a:t>源动力</a:t>
            </a:r>
            <a:r>
              <a:rPr lang="en-US" altLang="zh-CN" sz="1900" dirty="0">
                <a:solidFill>
                  <a:schemeClr val="tx1"/>
                </a:solidFill>
              </a:rPr>
              <a:t>-</a:t>
            </a:r>
            <a:r>
              <a:rPr lang="zh-CN" altLang="zh-CN" sz="1900" dirty="0">
                <a:solidFill>
                  <a:schemeClr val="tx1"/>
                </a:solidFill>
                <a:latin typeface="Arial" panose="020B0604020202020204" pitchFamily="34" charset="0"/>
              </a:rPr>
              <a:t>干草堆运动</a:t>
            </a:r>
            <a:r>
              <a:rPr lang="zh-CN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和青年会；</a:t>
            </a:r>
            <a:r>
              <a:rPr lang="zh-CN" altLang="en-US" sz="1900" dirty="0">
                <a:solidFill>
                  <a:schemeClr val="tx1"/>
                </a:solidFill>
              </a:rPr>
              <a:t>世界基督教学生运动；</a:t>
            </a:r>
            <a:r>
              <a:rPr lang="zh-CN" altLang="zh-CN" sz="1900" dirty="0">
                <a:solidFill>
                  <a:schemeClr val="tx1"/>
                </a:solidFill>
                <a:latin typeface="Arial" panose="020B0604020202020204" pitchFamily="34" charset="0"/>
                <a:ea typeface="楷体_GB2312"/>
              </a:rPr>
              <a:t>从1888-1919年从学生自愿运动差往海外的宣教士共计8140位，其中2524位来到中国宣教</a:t>
            </a:r>
            <a:endParaRPr lang="en-US" altLang="zh-CN" sz="1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C66025-C134-455A-904E-F4AD51167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7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CDD9-7CAF-4BC9-92E0-CCE40F90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142" y="437678"/>
            <a:ext cx="8911687" cy="1280890"/>
          </a:xfrm>
        </p:spPr>
        <p:txBody>
          <a:bodyPr/>
          <a:lstStyle/>
          <a:p>
            <a:r>
              <a:rPr lang="zh-CN" altLang="en-US" dirty="0"/>
              <a:t>默想</a:t>
            </a:r>
            <a:r>
              <a:rPr lang="en-US" altLang="zh-CN" dirty="0"/>
              <a:t>1</a:t>
            </a:r>
            <a:r>
              <a:rPr lang="zh-CN" altLang="en-US" dirty="0"/>
              <a:t>分钟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722EF-2B65-491A-A62D-B067E3CEE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508" y="1458898"/>
            <a:ext cx="8915400" cy="3777622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在你</a:t>
            </a:r>
            <a:r>
              <a:rPr lang="en-US" altLang="zh-CN" sz="2400" dirty="0"/>
              <a:t>23-27</a:t>
            </a:r>
            <a:r>
              <a:rPr lang="zh-CN" altLang="en-US" sz="2400" dirty="0"/>
              <a:t>岁的那段火一样的青春岁月里，曾对自己的未来有过怎样的憧憬和梦想？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现在回头看来，得到了什么？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在你现在的生命中，什么是最重要的？为什么？</a:t>
            </a:r>
            <a:endParaRPr lang="en-US" altLang="zh-CN" sz="2400" dirty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210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75C6-5DA5-420B-A44D-4DCB2465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66935"/>
            <a:ext cx="8911687" cy="1280890"/>
          </a:xfrm>
        </p:spPr>
        <p:txBody>
          <a:bodyPr/>
          <a:lstStyle/>
          <a:p>
            <a:r>
              <a:rPr lang="zh-CN" altLang="en-US" dirty="0"/>
              <a:t>剑桥七杰</a:t>
            </a:r>
            <a:r>
              <a:rPr lang="en-US" altLang="zh-CN" dirty="0"/>
              <a:t> – </a:t>
            </a:r>
            <a:r>
              <a:rPr lang="zh-CN" altLang="en-US" dirty="0"/>
              <a:t>青春</a:t>
            </a:r>
            <a:r>
              <a:rPr lang="zh-CN" altLang="en-US" dirty="0">
                <a:latin typeface="YouYuan (body)"/>
              </a:rPr>
              <a:t>无悔七人行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487B8-112F-49ED-A41C-590CBCA7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152525"/>
            <a:ext cx="10153649" cy="5610225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一百二十年前「劍橋七傑」放棄他們在英國的顯赫家世、運動成就與炫麗前程，一起前往中國內地傳福音，此舉不但震撼了當時的英國社會，也寫下宣教史上動人的一頁。他們有的是全國著名的運動能手，有的是貴族，有的晉身為軍官，各方面都有卓越的表現。除何斯德外，都是劍橋大學的學生，而其中除杜西德中途轉學外，剩下五人都由劍橋大學畢業，因此得到「劍橋七傑」的稱號。但至終他們放下了世上的享受、今生的名利、美好的前途，而踏上一條艱辛的路───往遙遠的中國開荒布道。一八八五年二月他們動身來中國時，平均年齡大約是廿五歲，那真是一隻充滿青春活力的宣教隊伍。</a:t>
            </a:r>
          </a:p>
          <a:p>
            <a:r>
              <a:rPr lang="zh-TW" altLang="en-US" sz="2400" dirty="0"/>
              <a:t>縱然有人怀疑，有人諷剌，究竟他們怎樣和艱難的中文奮斗，究竟在一個与基督教文化斷絕的國家，每天接触著無知、迷信、拜偶像的人群，他們的虔誠能持續多久？但至終他們沒有一個人退后。</a:t>
            </a:r>
          </a:p>
          <a:p>
            <a:r>
              <a:rPr lang="zh-TW" altLang="en-US" sz="2400" dirty="0"/>
              <a:t>一八八五年五月二日，他們從倫敦遠赴中國的行動，大大震憾了那個時代，直至百多年后的今天，他們的影響仍不稍減退。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870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F24F-983E-4FDB-983F-8563FF95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104" y="446556"/>
            <a:ext cx="10182686" cy="1280890"/>
          </a:xfrm>
        </p:spPr>
        <p:txBody>
          <a:bodyPr/>
          <a:lstStyle/>
          <a:p>
            <a:r>
              <a:rPr lang="zh-CN" altLang="en-US" dirty="0"/>
              <a:t>为什么会同时兴起这么多大学生中国宣教士？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6DDCF-78F4-4EA4-BA93-7A164664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527" y="1238348"/>
            <a:ext cx="8146925" cy="5482048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/>
              <a:t>神国的需要：司可福的看见与祷告</a:t>
            </a:r>
            <a:endParaRPr lang="en-US" altLang="zh-CN" sz="2800" dirty="0"/>
          </a:p>
          <a:p>
            <a:pPr lvl="1"/>
            <a:r>
              <a:rPr lang="zh-CN" altLang="en-US" sz="2600" dirty="0"/>
              <a:t>牛津大学毕业后取得医学学位，品学兼优，医术精湛</a:t>
            </a:r>
            <a:endParaRPr lang="en-US" altLang="zh-CN" sz="2600" dirty="0"/>
          </a:p>
          <a:p>
            <a:pPr lvl="1"/>
            <a:r>
              <a:rPr lang="en-US" altLang="zh-CN" sz="2600" dirty="0"/>
              <a:t>1876</a:t>
            </a:r>
            <a:r>
              <a:rPr lang="zh-CN" altLang="en-US" sz="2600" dirty="0"/>
              <a:t>年第一次来到中国，</a:t>
            </a:r>
            <a:r>
              <a:rPr lang="en-US" altLang="zh-CN" sz="2600" dirty="0"/>
              <a:t>1878</a:t>
            </a:r>
            <a:r>
              <a:rPr lang="zh-CN" altLang="en-US" sz="2600" dirty="0"/>
              <a:t>年加入内地会</a:t>
            </a:r>
            <a:endParaRPr lang="en-US" altLang="zh-CN" sz="2600" dirty="0"/>
          </a:p>
          <a:p>
            <a:pPr lvl="1"/>
            <a:r>
              <a:rPr lang="zh-CN" altLang="en-US" sz="2600" dirty="0"/>
              <a:t>在山西太原医疗宣教，一直在为宣教士求告神</a:t>
            </a:r>
            <a:endParaRPr lang="en-US" altLang="zh-CN" sz="2600" dirty="0"/>
          </a:p>
          <a:p>
            <a:pPr lvl="2"/>
            <a:r>
              <a:rPr lang="zh-CN" altLang="en-US" sz="2400" dirty="0"/>
              <a:t>求神唤醒英国教会对中国的关心</a:t>
            </a:r>
            <a:endParaRPr lang="en-US" altLang="zh-CN" sz="2400" dirty="0"/>
          </a:p>
          <a:p>
            <a:pPr lvl="2"/>
            <a:r>
              <a:rPr lang="zh-CN" altLang="en-US" sz="2400" dirty="0"/>
              <a:t>求神差遣有才能的大学生</a:t>
            </a:r>
            <a:endParaRPr lang="en-US" altLang="zh-CN" sz="2400" dirty="0"/>
          </a:p>
          <a:p>
            <a:pPr lvl="1"/>
            <a:r>
              <a:rPr lang="en-US" altLang="zh-CN" sz="2600" dirty="0"/>
              <a:t>1883</a:t>
            </a:r>
            <a:r>
              <a:rPr lang="zh-CN" altLang="en-US" sz="2600" dirty="0"/>
              <a:t>年死于斑疹伤寒</a:t>
            </a:r>
            <a:endParaRPr lang="en-US" altLang="zh-CN" sz="2800" dirty="0"/>
          </a:p>
          <a:p>
            <a:r>
              <a:rPr lang="zh-CN" altLang="en-US" sz="2800" dirty="0"/>
              <a:t>神的预备：慕迪带来的基督信仰复兴</a:t>
            </a:r>
            <a:r>
              <a:rPr lang="en-US" altLang="zh-CN" sz="2800" dirty="0"/>
              <a:t>-</a:t>
            </a:r>
            <a:r>
              <a:rPr lang="zh-CN" altLang="en-US" sz="2800" dirty="0"/>
              <a:t>英国和美国的学生运动</a:t>
            </a:r>
            <a:endParaRPr lang="en-US" altLang="zh-CN" sz="2800" dirty="0"/>
          </a:p>
          <a:p>
            <a:r>
              <a:rPr lang="zh-CN" altLang="en-US" sz="2800" dirty="0"/>
              <a:t>个人的回应：顺服神的呼召</a:t>
            </a:r>
            <a:endParaRPr lang="en-US" altLang="zh-CN" sz="2800" dirty="0"/>
          </a:p>
          <a:p>
            <a:endParaRPr lang="zh-CN" alt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83081E-2557-4458-8F13-C8BC31BC7CD2}"/>
              </a:ext>
            </a:extLst>
          </p:cNvPr>
          <p:cNvGrpSpPr/>
          <p:nvPr/>
        </p:nvGrpSpPr>
        <p:grpSpPr>
          <a:xfrm>
            <a:off x="9279603" y="1238348"/>
            <a:ext cx="2646586" cy="3680308"/>
            <a:chOff x="9698144" y="1087001"/>
            <a:chExt cx="2247004" cy="32194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60A8CC-AC70-4A1C-9C81-0AF7B62BA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98144" y="1087001"/>
              <a:ext cx="2085975" cy="32194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285C3B-75C3-4088-8E9D-5C41E9BA660C}"/>
                </a:ext>
              </a:extLst>
            </p:cNvPr>
            <p:cNvSpPr txBox="1"/>
            <p:nvPr/>
          </p:nvSpPr>
          <p:spPr>
            <a:xfrm>
              <a:off x="9859173" y="3937119"/>
              <a:ext cx="2085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司可福</a:t>
              </a:r>
              <a:r>
                <a:rPr lang="en-US" altLang="zh-CN" dirty="0">
                  <a:solidFill>
                    <a:schemeClr val="bg1"/>
                  </a:solidFill>
                </a:rPr>
                <a:t>(1851–1883)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44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A087-E10E-4354-82A6-90F19B75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783" y="268176"/>
            <a:ext cx="8830433" cy="1280890"/>
          </a:xfrm>
        </p:spPr>
        <p:txBody>
          <a:bodyPr/>
          <a:lstStyle/>
          <a:p>
            <a:r>
              <a:rPr lang="zh-CN" altLang="en-US" dirty="0"/>
              <a:t>慕迪 （</a:t>
            </a:r>
            <a:r>
              <a:rPr lang="en-US" altLang="zh-CN" dirty="0"/>
              <a:t>Dwight </a:t>
            </a:r>
            <a:r>
              <a:rPr lang="en-US" altLang="zh-CN" dirty="0" err="1"/>
              <a:t>L.Moody</a:t>
            </a:r>
            <a:r>
              <a:rPr lang="zh-CN" altLang="en-US" dirty="0"/>
              <a:t>）</a:t>
            </a:r>
            <a:r>
              <a:rPr lang="en-US" altLang="zh-CN" dirty="0"/>
              <a:t>- 1837-1899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472DF-F9BB-431E-AA29-721FFD9A5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850" y="908621"/>
            <a:ext cx="6010275" cy="384981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1837</a:t>
            </a:r>
            <a:r>
              <a:rPr lang="zh-CN" altLang="en-US" sz="2400" dirty="0"/>
              <a:t>年出身于美国麻州一个贫寒的农家，在九个孩子中排行第七，父亲在他</a:t>
            </a:r>
            <a:r>
              <a:rPr lang="en-US" altLang="zh-CN" sz="2400" dirty="0"/>
              <a:t>4</a:t>
            </a:r>
            <a:r>
              <a:rPr lang="zh-CN" altLang="en-US" sz="2400" dirty="0"/>
              <a:t>岁时去世</a:t>
            </a:r>
            <a:endParaRPr lang="en-US" altLang="zh-CN" sz="2400" dirty="0"/>
          </a:p>
          <a:p>
            <a:r>
              <a:rPr lang="zh-CN" altLang="en-US" sz="2400" dirty="0"/>
              <a:t>悲痛万分的母亲读圣经，耶利米书</a:t>
            </a:r>
            <a:r>
              <a:rPr lang="en-US" altLang="zh-CN" sz="2400" dirty="0"/>
              <a:t>49</a:t>
            </a:r>
            <a:r>
              <a:rPr lang="zh-CN" altLang="en-US" sz="2400" dirty="0"/>
              <a:t>：</a:t>
            </a:r>
            <a:r>
              <a:rPr lang="en-US" altLang="zh-CN" sz="2400" dirty="0"/>
              <a:t>11</a:t>
            </a:r>
            <a:r>
              <a:rPr lang="zh-TW" altLang="en-US" sz="2400" dirty="0"/>
              <a:t> </a:t>
            </a:r>
            <a:r>
              <a:rPr lang="zh-CN" altLang="en-US" sz="2400" dirty="0"/>
              <a:t>，</a:t>
            </a:r>
            <a:r>
              <a:rPr lang="zh-TW" altLang="en-US" sz="2400" b="1" dirty="0"/>
              <a:t>「</a:t>
            </a:r>
            <a:r>
              <a:rPr lang="zh-CN" altLang="en-US" sz="2400" dirty="0"/>
              <a:t>你撇下孤儿，我必保全他们的命；你的寡妇可以依靠我。</a:t>
            </a:r>
            <a:r>
              <a:rPr lang="zh-TW" altLang="en-US" sz="2400" dirty="0"/>
              <a:t> </a:t>
            </a:r>
            <a:r>
              <a:rPr lang="zh-TW" altLang="en-US" sz="2400" b="1" dirty="0"/>
              <a:t>」</a:t>
            </a:r>
            <a:endParaRPr lang="en-US" altLang="zh-CN" sz="2400" b="1" dirty="0"/>
          </a:p>
          <a:p>
            <a:r>
              <a:rPr lang="zh-CN" altLang="en-US" sz="2400" dirty="0"/>
              <a:t>很早就去做学徒，修鞋，后来开鞋店</a:t>
            </a:r>
            <a:endParaRPr lang="en-US" altLang="zh-CN" sz="2400" dirty="0"/>
          </a:p>
          <a:p>
            <a:r>
              <a:rPr lang="zh-CN" altLang="en-US" sz="2400" dirty="0"/>
              <a:t>主日学老师金苞对慕迪有负担，前往鞋店看他并带他信主</a:t>
            </a:r>
            <a:endParaRPr lang="en-US" altLang="zh-C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40706-AB95-43C3-9B22-1BC7F42C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373" y="841843"/>
            <a:ext cx="2864484" cy="3707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A08E8-4C50-4871-8A47-2AAAEAF51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64" y="2793416"/>
            <a:ext cx="2433638" cy="39185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69BC0F-78A4-41EA-A1DE-E36BEC5776B3}"/>
              </a:ext>
            </a:extLst>
          </p:cNvPr>
          <p:cNvSpPr txBox="1">
            <a:spLocks/>
          </p:cNvSpPr>
          <p:nvPr/>
        </p:nvSpPr>
        <p:spPr>
          <a:xfrm>
            <a:off x="2972262" y="4685943"/>
            <a:ext cx="8986595" cy="178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每天对一人传福音，弃商传福音</a:t>
            </a:r>
            <a:endParaRPr lang="en-US" altLang="zh-CN" sz="2400" dirty="0"/>
          </a:p>
          <a:p>
            <a:r>
              <a:rPr lang="zh-CN" altLang="en-US" sz="2400" dirty="0"/>
              <a:t>顺服神的引领，并被历练成为布道家，在英国和美国布道，领无数人归主，带来基督信仰的敬虔运动和属灵复兴，促进了现代基督教学生复兴运动</a:t>
            </a:r>
          </a:p>
        </p:txBody>
      </p:sp>
    </p:spTree>
    <p:extLst>
      <p:ext uri="{BB962C8B-B14F-4D97-AF65-F5344CB8AC3E}">
        <p14:creationId xmlns:p14="http://schemas.microsoft.com/office/powerpoint/2010/main" val="229443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97B8-D442-49C9-A8AF-91F6FB2E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935" y="526455"/>
            <a:ext cx="8911687" cy="1280890"/>
          </a:xfrm>
        </p:spPr>
        <p:txBody>
          <a:bodyPr/>
          <a:lstStyle/>
          <a:p>
            <a:r>
              <a:rPr lang="zh-CN" altLang="en-US" dirty="0"/>
              <a:t>盖士利（</a:t>
            </a:r>
            <a:r>
              <a:rPr lang="en-US" altLang="zh-CN" dirty="0"/>
              <a:t> 1858 -1925</a:t>
            </a:r>
            <a:r>
              <a:rPr lang="zh-CN" altLang="en-US" dirty="0"/>
              <a:t>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64B7-911B-45C8-BADD-FF277A6E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1" y="1362721"/>
            <a:ext cx="8602462" cy="5375429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富商之子，英国国教牧师，个性成熟</a:t>
            </a:r>
            <a:endParaRPr lang="en-US" altLang="zh-CN" sz="2400" dirty="0"/>
          </a:p>
          <a:p>
            <a:r>
              <a:rPr lang="zh-CN" altLang="en-US" sz="2400" dirty="0"/>
              <a:t>剑桥大学毕业时，决定舍己事奉主</a:t>
            </a:r>
            <a:endParaRPr lang="en-US" altLang="zh-CN" sz="2400" dirty="0"/>
          </a:p>
          <a:p>
            <a:r>
              <a:rPr lang="zh-CN" altLang="en-US" sz="2400" dirty="0"/>
              <a:t>热心在贫民中布道，但感到神呼召他到海外宣道</a:t>
            </a:r>
            <a:endParaRPr lang="en-US" altLang="zh-CN" sz="2400" dirty="0"/>
          </a:p>
          <a:p>
            <a:r>
              <a:rPr lang="zh-CN" altLang="en-US" sz="2400" dirty="0"/>
              <a:t>母亲十分伤心，因他是七子中唯一在身边的孩子</a:t>
            </a:r>
            <a:endParaRPr lang="en-US" altLang="zh-CN" sz="2400" dirty="0"/>
          </a:p>
          <a:p>
            <a:r>
              <a:rPr lang="zh-CN" altLang="en-US" sz="2400" dirty="0"/>
              <a:t>母亲写信给戴德生，让内地会不要接纳盖士利；戴德生答应不怂恿他</a:t>
            </a:r>
            <a:endParaRPr lang="en-US" altLang="zh-CN" sz="2400" dirty="0"/>
          </a:p>
          <a:p>
            <a:r>
              <a:rPr lang="zh-CN" altLang="en-US" sz="2400" dirty="0"/>
              <a:t>戴德生与盖士利一起为此祷告，神听祷告！翌日，盖士利的母亲写信给戴德生，不要做“</a:t>
            </a:r>
            <a:r>
              <a:rPr lang="zh-CN" altLang="zh-CN" sz="2400" dirty="0"/>
              <a:t>神好儿子的坏母亲</a:t>
            </a:r>
            <a:r>
              <a:rPr lang="zh-CN" altLang="en-US" sz="2400" dirty="0"/>
              <a:t>”</a:t>
            </a:r>
            <a:endParaRPr lang="en-US" altLang="zh-CN" sz="2400" dirty="0"/>
          </a:p>
          <a:p>
            <a:r>
              <a:rPr lang="zh-CN" altLang="zh-CN" sz="2400" dirty="0"/>
              <a:t>先在上海工作，后在中国西部新教区当监督，一直很少离开中国。七人当中最先离世，</a:t>
            </a:r>
            <a:r>
              <a:rPr lang="en-US" altLang="zh-CN" sz="2400" dirty="0"/>
              <a:t>1925</a:t>
            </a:r>
            <a:r>
              <a:rPr lang="zh-CN" altLang="zh-CN" sz="2400" dirty="0"/>
              <a:t>年返天家</a:t>
            </a:r>
            <a:endParaRPr lang="en-US" altLang="zh-CN" sz="2400" dirty="0"/>
          </a:p>
          <a:p>
            <a:r>
              <a:rPr lang="zh-CN" altLang="en-US" sz="2400" dirty="0"/>
              <a:t>一个改变四川的宣教士</a:t>
            </a:r>
            <a:r>
              <a:rPr lang="en-US" altLang="zh-CN" sz="2400" dirty="0"/>
              <a:t>--</a:t>
            </a:r>
            <a:r>
              <a:rPr lang="zh-CN" altLang="en-US" sz="2400" dirty="0"/>
              <a:t>医院，学校，神学院，教会</a:t>
            </a:r>
          </a:p>
        </p:txBody>
      </p:sp>
      <p:pic>
        <p:nvPicPr>
          <p:cNvPr id="4" name="Picture 3" descr="盖士利">
            <a:hlinkClick r:id="rId2" tgtFrame="&quot;_blank&quot;" tooltip="&quot;盖士利&quot;"/>
            <a:extLst>
              <a:ext uri="{FF2B5EF4-FFF2-40B4-BE49-F238E27FC236}">
                <a16:creationId xmlns:a16="http://schemas.microsoft.com/office/drawing/2014/main" id="{2B185103-8B54-4842-8CA0-EB550C431A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39" y="333376"/>
            <a:ext cx="3258105" cy="270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5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A6DB-0B86-4611-9D61-E49D017F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31" y="385985"/>
            <a:ext cx="8911687" cy="1280890"/>
          </a:xfrm>
        </p:spPr>
        <p:txBody>
          <a:bodyPr/>
          <a:lstStyle/>
          <a:p>
            <a:r>
              <a:rPr lang="zh-CN" altLang="en-US" dirty="0"/>
              <a:t>司米德 （</a:t>
            </a:r>
            <a:r>
              <a:rPr lang="en-US" altLang="zh-CN" dirty="0"/>
              <a:t>1861-1931</a:t>
            </a:r>
            <a:r>
              <a:rPr lang="zh-CN" altLang="en-US" dirty="0"/>
              <a:t>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F328-FCE6-42E1-BDE7-3399417D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49" y="1266825"/>
            <a:ext cx="9324975" cy="543877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+mn-ea"/>
              </a:rPr>
              <a:t>13</a:t>
            </a:r>
            <a:r>
              <a:rPr lang="zh-CN" altLang="en-US" sz="2400" dirty="0">
                <a:latin typeface="+mn-ea"/>
              </a:rPr>
              <a:t>岁接受耶稣基督，努力读经，祷告亲近神</a:t>
            </a:r>
            <a:endParaRPr lang="en-US" altLang="zh-CN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父亲是有名望的外科医生，全家都是不冷不热的基督徒</a:t>
            </a:r>
            <a:endParaRPr lang="en-US" altLang="zh-CN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入剑桥三一学院后，灵性渐渐低落</a:t>
            </a:r>
            <a:endParaRPr lang="en-US" altLang="zh-CN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学长关华韦一直为他的灵性祷告，鼓励他传福音，参与事奉</a:t>
            </a:r>
            <a:endParaRPr lang="en-US" altLang="zh-CN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大三时听慕迪布道会后，深受感动，立志拯救更多灵魂</a:t>
            </a:r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1883</a:t>
            </a:r>
            <a:r>
              <a:rPr lang="zh-CN" altLang="zh-CN" sz="2400" dirty="0">
                <a:latin typeface="+mn-ea"/>
              </a:rPr>
              <a:t>年初，赛亚书</a:t>
            </a:r>
            <a:r>
              <a:rPr lang="en-US" altLang="zh-CN" sz="2400" dirty="0">
                <a:latin typeface="+mn-ea"/>
              </a:rPr>
              <a:t>49</a:t>
            </a:r>
            <a:r>
              <a:rPr lang="zh-CN" altLang="zh-CN" sz="2400" dirty="0">
                <a:latin typeface="+mn-ea"/>
              </a:rPr>
              <a:t>：</a:t>
            </a:r>
            <a:r>
              <a:rPr lang="en-US" altLang="zh-CN" sz="2400" dirty="0">
                <a:latin typeface="+mn-ea"/>
              </a:rPr>
              <a:t>6</a:t>
            </a:r>
            <a:r>
              <a:rPr lang="zh-CN" altLang="zh-CN" sz="2400" dirty="0">
                <a:latin typeface="+mn-ea"/>
              </a:rPr>
              <a:t>下</a:t>
            </a:r>
            <a:r>
              <a:rPr lang="en-US" altLang="zh-CN" sz="2400" dirty="0">
                <a:latin typeface="+mn-ea"/>
              </a:rPr>
              <a:t>“</a:t>
            </a:r>
            <a:r>
              <a:rPr lang="zh-CN" altLang="zh-CN" sz="2400" dirty="0">
                <a:latin typeface="+mn-ea"/>
              </a:rPr>
              <a:t>我还要使你作外邦人的光，叫你施行我的救恩，直到地极。</a:t>
            </a:r>
            <a:r>
              <a:rPr lang="en-US" altLang="zh-CN" sz="2400" dirty="0">
                <a:latin typeface="+mn-ea"/>
              </a:rPr>
              <a:t>”</a:t>
            </a:r>
            <a:r>
              <a:rPr lang="zh-CN" altLang="zh-CN" sz="2400" dirty="0">
                <a:latin typeface="+mn-ea"/>
              </a:rPr>
              <a:t>读后，立时获得释放，知道神要他到</a:t>
            </a:r>
            <a:r>
              <a:rPr lang="en-US" altLang="zh-CN" sz="2400" dirty="0">
                <a:latin typeface="+mn-ea"/>
              </a:rPr>
              <a:t>“</a:t>
            </a:r>
            <a:r>
              <a:rPr lang="zh-CN" altLang="zh-CN" sz="2400" dirty="0">
                <a:latin typeface="+mn-ea"/>
              </a:rPr>
              <a:t>远方的外邦</a:t>
            </a:r>
            <a:r>
              <a:rPr lang="en-US" altLang="zh-CN" sz="2400" dirty="0">
                <a:latin typeface="+mn-ea"/>
              </a:rPr>
              <a:t>”</a:t>
            </a:r>
            <a:r>
              <a:rPr lang="zh-CN" altLang="zh-CN" sz="2400" dirty="0">
                <a:latin typeface="+mn-ea"/>
              </a:rPr>
              <a:t>去，传扬神的道</a:t>
            </a:r>
            <a:endParaRPr lang="en-US" altLang="zh-CN" sz="2400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一直在中国北方工作，成了语言专家，用中文或英文讲道一样流利。后来离开内地会，在上海东部自己开拓工场，</a:t>
            </a:r>
            <a:r>
              <a:rPr lang="en-US" altLang="zh-CN" sz="2400" dirty="0">
                <a:latin typeface="+mn-ea"/>
              </a:rPr>
              <a:t>1931</a:t>
            </a:r>
            <a:r>
              <a:rPr lang="zh-CN" altLang="zh-CN" sz="2400" dirty="0">
                <a:latin typeface="+mn-ea"/>
              </a:rPr>
              <a:t>年</a:t>
            </a:r>
            <a:r>
              <a:rPr lang="en-US" altLang="zh-CN" sz="2400" dirty="0">
                <a:latin typeface="+mn-ea"/>
              </a:rPr>
              <a:t>1</a:t>
            </a:r>
            <a:r>
              <a:rPr lang="zh-CN" altLang="zh-CN" sz="2400" dirty="0">
                <a:latin typeface="+mn-ea"/>
              </a:rPr>
              <a:t>月</a:t>
            </a:r>
            <a:r>
              <a:rPr lang="en-US" altLang="zh-CN" sz="2400" dirty="0">
                <a:latin typeface="+mn-ea"/>
              </a:rPr>
              <a:t>31</a:t>
            </a:r>
            <a:r>
              <a:rPr lang="zh-CN" altLang="zh-CN" sz="2400" dirty="0">
                <a:latin typeface="+mn-ea"/>
              </a:rPr>
              <a:t>日在苏州逝世</a:t>
            </a:r>
          </a:p>
          <a:p>
            <a:endParaRPr lang="zh-CN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212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E1CA-7921-4122-92B8-99B63DEC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202" y="142819"/>
            <a:ext cx="8911687" cy="1280890"/>
          </a:xfrm>
        </p:spPr>
        <p:txBody>
          <a:bodyPr/>
          <a:lstStyle/>
          <a:p>
            <a:r>
              <a:rPr lang="zh-CN" altLang="en-US" dirty="0"/>
              <a:t>施达德（</a:t>
            </a:r>
            <a:r>
              <a:rPr lang="en-US" altLang="zh-CN" dirty="0"/>
              <a:t> 1860 -1931</a:t>
            </a:r>
            <a:r>
              <a:rPr lang="zh-CN" altLang="en-US" dirty="0"/>
              <a:t>）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93060F-C261-499F-80D9-58F02618B8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80328" y="4517310"/>
            <a:ext cx="3473123" cy="2311206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A4673C-B455-4841-838C-983272A5B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1" y="923016"/>
            <a:ext cx="7927878" cy="5905500"/>
          </a:xfrm>
        </p:spPr>
        <p:txBody>
          <a:bodyPr>
            <a:noAutofit/>
          </a:bodyPr>
          <a:lstStyle/>
          <a:p>
            <a:r>
              <a:rPr lang="zh-CN" altLang="en-US" sz="2200" dirty="0">
                <a:latin typeface="+mj-ea"/>
              </a:rPr>
              <a:t>富商之子，喜好打猎，板球和赛马</a:t>
            </a:r>
            <a:endParaRPr lang="en-US" altLang="zh-CN" sz="2200" dirty="0">
              <a:latin typeface="+mj-ea"/>
            </a:endParaRPr>
          </a:p>
          <a:p>
            <a:r>
              <a:rPr lang="zh-CN" altLang="en-US" sz="2200" dirty="0">
                <a:latin typeface="+mj-ea"/>
              </a:rPr>
              <a:t>父亲在慕迪布道会决志后，希望全家归主</a:t>
            </a:r>
            <a:endParaRPr lang="en-US" altLang="zh-CN" sz="2200" dirty="0">
              <a:latin typeface="+mj-ea"/>
            </a:endParaRPr>
          </a:p>
          <a:p>
            <a:r>
              <a:rPr lang="zh-CN" altLang="en-US" sz="2200" dirty="0">
                <a:latin typeface="+mj-ea"/>
              </a:rPr>
              <a:t>入剑桥三一学院后，与司米德和章必成很要好</a:t>
            </a:r>
            <a:endParaRPr lang="en-US" altLang="zh-CN" sz="2200" dirty="0">
              <a:latin typeface="+mj-ea"/>
            </a:endParaRPr>
          </a:p>
          <a:p>
            <a:r>
              <a:rPr lang="zh-CN" altLang="en-US" sz="2200" dirty="0">
                <a:latin typeface="+mj-ea"/>
              </a:rPr>
              <a:t>剑桥划船队队长，板球国手，深受大众喜爱</a:t>
            </a:r>
            <a:endParaRPr lang="en-US" altLang="zh-CN" sz="2200" dirty="0">
              <a:latin typeface="+mj-ea"/>
            </a:endParaRPr>
          </a:p>
          <a:p>
            <a:r>
              <a:rPr lang="zh-CN" altLang="en-US" sz="2200" dirty="0">
                <a:latin typeface="+mj-ea"/>
              </a:rPr>
              <a:t>因去澳洲参加板球比赛，错过慕迪布道会</a:t>
            </a:r>
            <a:endParaRPr lang="en-US" altLang="zh-CN" sz="2200" dirty="0">
              <a:latin typeface="+mj-ea"/>
            </a:endParaRPr>
          </a:p>
          <a:p>
            <a:r>
              <a:rPr lang="en-US" altLang="zh-CN" sz="2200" dirty="0"/>
              <a:t>1883</a:t>
            </a:r>
            <a:r>
              <a:rPr lang="zh-CN" altLang="zh-CN" sz="2200" dirty="0"/>
              <a:t>年底，在他为重病的哥哥祈祷时，他自己亦重生得救</a:t>
            </a:r>
            <a:endParaRPr lang="en-US" altLang="zh-CN" sz="2200" dirty="0"/>
          </a:p>
          <a:p>
            <a:r>
              <a:rPr lang="zh-CN" altLang="en-US" sz="2200" dirty="0"/>
              <a:t>母亲开始反对他宣教，但</a:t>
            </a:r>
            <a:r>
              <a:rPr lang="zh-CN" altLang="zh-CN" sz="2200" dirty="0"/>
              <a:t>马太福音</a:t>
            </a:r>
            <a:r>
              <a:rPr lang="en-US" altLang="zh-CN" sz="2200" dirty="0"/>
              <a:t>10</a:t>
            </a:r>
            <a:r>
              <a:rPr lang="zh-CN" altLang="zh-CN" sz="2200" dirty="0"/>
              <a:t>：</a:t>
            </a:r>
            <a:r>
              <a:rPr lang="en-US" altLang="zh-CN" sz="2200" dirty="0"/>
              <a:t>37</a:t>
            </a:r>
            <a:r>
              <a:rPr lang="zh-CN" altLang="zh-CN" sz="2200" dirty="0"/>
              <a:t>上：</a:t>
            </a:r>
            <a:r>
              <a:rPr lang="en-US" altLang="zh-CN" sz="2200" dirty="0"/>
              <a:t>“</a:t>
            </a:r>
            <a:r>
              <a:rPr lang="zh-CN" altLang="zh-CN" sz="2200" dirty="0"/>
              <a:t>爱父母过于爱我的，不配作我的门徒。</a:t>
            </a:r>
            <a:r>
              <a:rPr lang="en-US" altLang="zh-CN" sz="2200" dirty="0"/>
              <a:t>”</a:t>
            </a:r>
            <a:r>
              <a:rPr lang="zh-CN" altLang="en-US" sz="2200" dirty="0"/>
              <a:t> </a:t>
            </a:r>
            <a:r>
              <a:rPr lang="zh-CN" altLang="zh-CN" sz="2200" dirty="0"/>
              <a:t>决定去中国</a:t>
            </a:r>
            <a:r>
              <a:rPr lang="zh-CN" altLang="en-US" sz="2200" dirty="0"/>
              <a:t>，后来母亲同意</a:t>
            </a:r>
            <a:endParaRPr lang="en-US" altLang="zh-CN" sz="2200" dirty="0">
              <a:latin typeface="+mj-ea"/>
            </a:endParaRPr>
          </a:p>
          <a:p>
            <a:r>
              <a:rPr lang="zh-CN" altLang="zh-CN" sz="2200" dirty="0"/>
              <a:t>因健康原故于</a:t>
            </a:r>
            <a:r>
              <a:rPr lang="en-US" altLang="zh-CN" sz="2200" dirty="0"/>
              <a:t>1894</a:t>
            </a:r>
            <a:r>
              <a:rPr lang="zh-CN" altLang="zh-CN" sz="2200" dirty="0"/>
              <a:t>年返回英国，后来有一段时间在英美为宣教事工宣传，甚有影响力。</a:t>
            </a:r>
            <a:r>
              <a:rPr lang="en-US" altLang="zh-CN" sz="2200" dirty="0"/>
              <a:t>1910</a:t>
            </a:r>
            <a:r>
              <a:rPr lang="zh-CN" altLang="zh-CN" sz="2200" dirty="0"/>
              <a:t>年，深入非洲内陆开荒</a:t>
            </a:r>
            <a:endParaRPr lang="en-US" altLang="zh-CN" sz="2200" dirty="0"/>
          </a:p>
          <a:p>
            <a:r>
              <a:rPr lang="en-US" altLang="zh-CN" sz="2200" dirty="0"/>
              <a:t>1931</a:t>
            </a:r>
            <a:r>
              <a:rPr lang="zh-CN" altLang="zh-CN" sz="2200" dirty="0"/>
              <a:t>年于比属刚果去世，看他入土的当地人不下一、二千人</a:t>
            </a:r>
            <a:endParaRPr lang="en-US" altLang="zh-CN" sz="2200" dirty="0"/>
          </a:p>
          <a:p>
            <a:r>
              <a:rPr lang="zh-CN" altLang="en-US" sz="2200" dirty="0">
                <a:latin typeface="+mj-ea"/>
              </a:rPr>
              <a:t>施达德说，</a:t>
            </a:r>
            <a:r>
              <a:rPr lang="zh-TW" altLang="zh-CN" sz="2200" b="1" dirty="0">
                <a:latin typeface="+mj-ea"/>
              </a:rPr>
              <a:t> 「</a:t>
            </a:r>
            <a:r>
              <a:rPr lang="zh-CN" altLang="en-US" sz="2200" dirty="0">
                <a:latin typeface="+mj-ea"/>
              </a:rPr>
              <a:t>如果耶稣基督是神并为我而死，那么我为他所作的任何牺牲都不会太大。</a:t>
            </a:r>
            <a:r>
              <a:rPr lang="zh-TW" altLang="zh-CN" sz="2200" b="1" dirty="0">
                <a:latin typeface="+mj-ea"/>
              </a:rPr>
              <a:t> 」</a:t>
            </a:r>
            <a:endParaRPr lang="en-US" altLang="zh-TW" sz="2200" b="1" dirty="0">
              <a:latin typeface="+mj-ea"/>
            </a:endParaRPr>
          </a:p>
          <a:p>
            <a:endParaRPr lang="en-US" altLang="zh-TW" sz="2400" dirty="0">
              <a:latin typeface="+mj-ea"/>
            </a:endParaRPr>
          </a:p>
          <a:p>
            <a:endParaRPr lang="zh-CN" altLang="en-US" sz="2400" dirty="0"/>
          </a:p>
        </p:txBody>
      </p:sp>
      <p:pic>
        <p:nvPicPr>
          <p:cNvPr id="6" name="Picture 5" descr="施达德">
            <a:hlinkClick r:id="rId3" tgtFrame="&quot;_blank&quot;" tooltip="&quot;施达德&quot;"/>
            <a:extLst>
              <a:ext uri="{FF2B5EF4-FFF2-40B4-BE49-F238E27FC236}">
                <a16:creationId xmlns:a16="http://schemas.microsoft.com/office/drawing/2014/main" id="{B89862FC-C45C-4D17-B6F7-68254356BAD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76" y="19784"/>
            <a:ext cx="2114473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72608E-3402-42ED-BD5E-AB8797508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328" y="1928478"/>
            <a:ext cx="3473123" cy="27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9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7BE4-955A-4380-8FE9-F183BA18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9" y="320740"/>
            <a:ext cx="11384133" cy="1280890"/>
          </a:xfrm>
        </p:spPr>
        <p:txBody>
          <a:bodyPr/>
          <a:lstStyle/>
          <a:p>
            <a:r>
              <a:rPr lang="zh-CN" altLang="en-US" dirty="0"/>
              <a:t>剑桥大学三一学院（</a:t>
            </a:r>
            <a:r>
              <a:rPr lang="en-US" altLang="zh-CN" dirty="0"/>
              <a:t>Trinity College</a:t>
            </a:r>
            <a:r>
              <a:rPr lang="zh-CN" altLang="en-US" dirty="0"/>
              <a:t>，</a:t>
            </a:r>
            <a:r>
              <a:rPr lang="en-US" altLang="zh-CN" dirty="0"/>
              <a:t>Cambridge</a:t>
            </a:r>
            <a:r>
              <a:rPr lang="zh-CN" altLang="en-US" dirty="0"/>
              <a:t>）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51E181-4420-45F6-94FD-8CB5DB97CC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4245" y="1135317"/>
            <a:ext cx="3651155" cy="2523617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2B129A4-3711-4D2F-A8A5-D921B9F742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54245" y="3773244"/>
            <a:ext cx="3651155" cy="2497226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DE6412-BF6A-4052-B54E-31B55E63A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08" y="1105406"/>
            <a:ext cx="3651633" cy="25236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2A2A68-17F5-4D4F-8BF1-776B99313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686" y="1105408"/>
            <a:ext cx="2953759" cy="5138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0A24FB-362D-40B8-A218-C05CCB29BD97}"/>
              </a:ext>
            </a:extLst>
          </p:cNvPr>
          <p:cNvSpPr txBox="1"/>
          <p:nvPr/>
        </p:nvSpPr>
        <p:spPr>
          <a:xfrm>
            <a:off x="6394271" y="1135317"/>
            <a:ext cx="160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莱恩图书馆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CE1FD-66A8-4D25-A838-3314BFF48D54}"/>
              </a:ext>
            </a:extLst>
          </p:cNvPr>
          <p:cNvSpPr txBox="1"/>
          <p:nvPr/>
        </p:nvSpPr>
        <p:spPr>
          <a:xfrm>
            <a:off x="1577596" y="5901138"/>
            <a:ext cx="249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牛顿万有引力苹果树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E41DB-4D4C-4C18-AF91-811D938382F4}"/>
              </a:ext>
            </a:extLst>
          </p:cNvPr>
          <p:cNvSpPr txBox="1"/>
          <p:nvPr/>
        </p:nvSpPr>
        <p:spPr>
          <a:xfrm>
            <a:off x="3922679" y="3259691"/>
            <a:ext cx="129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学院花园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6A5BA-A2FE-4BC3-AE34-2B2801C7D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508" y="3773244"/>
            <a:ext cx="3633192" cy="24708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D52246-BA44-4B44-98AD-A816B5C71CD2}"/>
              </a:ext>
            </a:extLst>
          </p:cNvPr>
          <p:cNvSpPr txBox="1"/>
          <p:nvPr/>
        </p:nvSpPr>
        <p:spPr>
          <a:xfrm>
            <a:off x="5228751" y="5874747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巨庭</a:t>
            </a:r>
          </a:p>
        </p:txBody>
      </p:sp>
    </p:spTree>
    <p:extLst>
      <p:ext uri="{BB962C8B-B14F-4D97-AF65-F5344CB8AC3E}">
        <p14:creationId xmlns:p14="http://schemas.microsoft.com/office/powerpoint/2010/main" val="310671274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36064</TotalTime>
  <Words>3561</Words>
  <Application>Microsoft Office PowerPoint</Application>
  <PresentationFormat>Widescreen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楷体_GB2312</vt:lpstr>
      <vt:lpstr>微軟正黑體</vt:lpstr>
      <vt:lpstr>幼圆</vt:lpstr>
      <vt:lpstr>YouYuan (body)</vt:lpstr>
      <vt:lpstr>Arial</vt:lpstr>
      <vt:lpstr>Century Gothic</vt:lpstr>
      <vt:lpstr>Wingdings 3</vt:lpstr>
      <vt:lpstr>Wisp</vt:lpstr>
      <vt:lpstr>剑桥七杰</vt:lpstr>
      <vt:lpstr>默想1分钟</vt:lpstr>
      <vt:lpstr>剑桥七杰 – 青春无悔七人行</vt:lpstr>
      <vt:lpstr>为什么会同时兴起这么多大学生中国宣教士？</vt:lpstr>
      <vt:lpstr>慕迪 （Dwight L.Moody）- 1837-1899</vt:lpstr>
      <vt:lpstr>盖士利（ 1858 -1925）</vt:lpstr>
      <vt:lpstr>司米德 （1861-1931）</vt:lpstr>
      <vt:lpstr>施达德（ 1860 -1931）</vt:lpstr>
      <vt:lpstr>剑桥大学三一学院（Trinity College，Cambridge）</vt:lpstr>
      <vt:lpstr>杜明德（1862-1935）与杜西德（ 1860-1938）</vt:lpstr>
      <vt:lpstr>章必成（ 1860 -1939）</vt:lpstr>
      <vt:lpstr>何斯德（ 1861-1946）</vt:lpstr>
      <vt:lpstr>默想1分钟</vt:lpstr>
      <vt:lpstr>圣经和名言</vt:lpstr>
      <vt:lpstr>问题讨论</vt:lpstr>
      <vt:lpstr>现代基督教学生复兴运动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wuwen999</dc:creator>
  <cp:lastModifiedBy>wuwen999</cp:lastModifiedBy>
  <cp:revision>401</cp:revision>
  <dcterms:created xsi:type="dcterms:W3CDTF">2018-08-23T18:11:36Z</dcterms:created>
  <dcterms:modified xsi:type="dcterms:W3CDTF">2018-10-22T17:31:01Z</dcterms:modified>
</cp:coreProperties>
</file>