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oboto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6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5a1a66d45_0_3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45a1a66d45_0_3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5a1a66d45_0_3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5a1a66d45_0_3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5a1a66d45_0_3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5a1a66d45_0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5a1a66d45_0_3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45a1a66d45_0_3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5a1a66d45_0_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45a1a66d45_0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45a1a66d45_0_3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45a1a66d45_0_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hyperlink" Target="https://zh.wikipedia.org/wiki/%E5%85%A7%E5%9C%B0%E6%9C%83" TargetMode="External"/><Relationship Id="rId10" Type="http://schemas.openxmlformats.org/officeDocument/2006/relationships/hyperlink" Target="https://zh.wikipedia.org/wiki/%E5%AF%8C%E8%83%BD%E4%BB%81" TargetMode="External"/><Relationship Id="rId13" Type="http://schemas.openxmlformats.org/officeDocument/2006/relationships/hyperlink" Target="https://zh.wikipedia.org/w/index.php?title=%E6%A5%8A%E5%BF%97%E8%8B%B1&amp;action=edit&amp;redlink=1" TargetMode="External"/><Relationship Id="rId12" Type="http://schemas.openxmlformats.org/officeDocument/2006/relationships/hyperlink" Target="https://zh.wikipedia.org/wiki/%E6%98%86%E6%98%8E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zh.wikipedia.org/wiki/%E5%A4%9A%E4%BC%A6%E5%A4%9A" TargetMode="External"/><Relationship Id="rId4" Type="http://schemas.openxmlformats.org/officeDocument/2006/relationships/hyperlink" Target="https://zh.wikipedia.org/wiki/%E7%88%B1%E5%B0%94%E5%85%B0" TargetMode="External"/><Relationship Id="rId9" Type="http://schemas.openxmlformats.org/officeDocument/2006/relationships/hyperlink" Target="https://zh.wikipedia.org/wiki/%E5%82%88%E5%83%B3%E6%97%8F" TargetMode="External"/><Relationship Id="rId15" Type="http://schemas.openxmlformats.org/officeDocument/2006/relationships/hyperlink" Target="https://zh.wikipedia.org/wiki/%E5%A4%A7%E7%90%86" TargetMode="External"/><Relationship Id="rId14" Type="http://schemas.openxmlformats.org/officeDocument/2006/relationships/hyperlink" Target="https://zh.wikipedia.org/wiki/%E6%BE%84%E6%B1%9F" TargetMode="External"/><Relationship Id="rId17" Type="http://schemas.openxmlformats.org/officeDocument/2006/relationships/image" Target="../media/image2.jpg"/><Relationship Id="rId16" Type="http://schemas.openxmlformats.org/officeDocument/2006/relationships/hyperlink" Target="https://zh.wikipedia.org/wiki/%E6%B3%B0%E5%9C%8B" TargetMode="External"/><Relationship Id="rId5" Type="http://schemas.openxmlformats.org/officeDocument/2006/relationships/hyperlink" Target="https://zh.wikipedia.org/wiki/%E4%B8%8D%E5%88%97%E9%A2%A0%E5%93%A5%E4%BC%A6%E6%AF%94%E4%BA%9A%E5%A4%A7%E5%AD%A6" TargetMode="External"/><Relationship Id="rId6" Type="http://schemas.openxmlformats.org/officeDocument/2006/relationships/hyperlink" Target="https://zh.wikipedia.org/wiki/%E6%B8%A9%E5%93%A5%E5%8D%8E" TargetMode="External"/><Relationship Id="rId7" Type="http://schemas.openxmlformats.org/officeDocument/2006/relationships/hyperlink" Target="https://zh.wikipedia.org/wiki/%E9%9B%B2%E5%8D%97" TargetMode="External"/><Relationship Id="rId8" Type="http://schemas.openxmlformats.org/officeDocument/2006/relationships/hyperlink" Target="https://zh.wikipedia.org/wiki/%E6%80%92%E6%B1%9F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612100" y="1903880"/>
            <a:ext cx="8222100" cy="242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满怀边疆之爱的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来华宣教士 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“栗僳女使徒”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杨宓贵灵</a:t>
            </a:r>
            <a:br>
              <a:rPr lang="en"/>
            </a:br>
            <a:endParaRPr/>
          </a:p>
        </p:txBody>
      </p:sp>
      <p:pic>
        <p:nvPicPr>
          <p:cNvPr id="86" name="Google Shape;8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541146"/>
            <a:ext cx="4048975" cy="4083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/>
        </p:nvSpPr>
        <p:spPr>
          <a:xfrm>
            <a:off x="664100" y="528575"/>
            <a:ext cx="5261100" cy="4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      杨宓贵灵（Isobel Selina Miller Kuhn，1901年12月17日－1957年3月20日）是20世纪中国内地会派遣的一位加拿大女传教士，在中国云南省的傈僳族和泰国传教。</a:t>
            </a:r>
            <a:endParaRPr sz="13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</a:rPr>
              <a:t>1901年12月17日，杨宓贵灵出生在加拿大</a:t>
            </a:r>
            <a:r>
              <a:rPr lang="en" sz="1300">
                <a:solidFill>
                  <a:srgbClr val="FFFFFF"/>
                </a:solidFill>
                <a:uFill>
                  <a:noFill/>
                </a:uFill>
                <a:hlinkClick r:id="rId3"/>
              </a:rPr>
              <a:t>多伦多</a:t>
            </a:r>
            <a:r>
              <a:rPr lang="en" sz="1300">
                <a:solidFill>
                  <a:srgbClr val="FFFFFF"/>
                </a:solidFill>
              </a:rPr>
              <a:t>，祖先来自</a:t>
            </a:r>
            <a:r>
              <a:rPr lang="en" sz="1300" u="sng">
                <a:solidFill>
                  <a:srgbClr val="FFFFFF"/>
                </a:solidFill>
                <a:hlinkClick r:id="rId4"/>
              </a:rPr>
              <a:t>爱尔兰</a:t>
            </a:r>
            <a:r>
              <a:rPr lang="en" sz="1300">
                <a:solidFill>
                  <a:srgbClr val="FFFFFF"/>
                </a:solidFill>
              </a:rPr>
              <a:t>。</a:t>
            </a:r>
            <a:endParaRPr sz="13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</a:rPr>
              <a:t>1922年，杨宓贵灵毕业于</a:t>
            </a:r>
            <a:r>
              <a:rPr lang="en" sz="1300">
                <a:solidFill>
                  <a:srgbClr val="FFFFFF"/>
                </a:solidFill>
                <a:uFill>
                  <a:noFill/>
                </a:uFill>
                <a:hlinkClick r:id="rId5"/>
              </a:rPr>
              <a:t>不列颠哥伦比亚大学</a:t>
            </a:r>
            <a:r>
              <a:rPr lang="en" sz="1300">
                <a:solidFill>
                  <a:srgbClr val="FFFFFF"/>
                </a:solidFill>
              </a:rPr>
              <a:t>英文系。1923年起，她任教于</a:t>
            </a:r>
            <a:r>
              <a:rPr lang="en" sz="1300">
                <a:solidFill>
                  <a:srgbClr val="FFFFFF"/>
                </a:solidFill>
                <a:uFill>
                  <a:noFill/>
                </a:uFill>
                <a:hlinkClick r:id="rId6"/>
              </a:rPr>
              <a:t>温哥华</a:t>
            </a:r>
            <a:r>
              <a:rPr lang="en" sz="1300">
                <a:solidFill>
                  <a:srgbClr val="FFFFFF"/>
                </a:solidFill>
              </a:rPr>
              <a:t>小学3年级。1924年，她在夏令会上深受在中国</a:t>
            </a:r>
            <a:r>
              <a:rPr lang="en" sz="1300">
                <a:solidFill>
                  <a:srgbClr val="FFFFFF"/>
                </a:solidFill>
                <a:uFill>
                  <a:noFill/>
                </a:uFill>
                <a:hlinkClick r:id="rId7"/>
              </a:rPr>
              <a:t>云南</a:t>
            </a:r>
            <a:r>
              <a:rPr lang="en" sz="1300">
                <a:solidFill>
                  <a:srgbClr val="FFFFFF"/>
                </a:solidFill>
                <a:uFill>
                  <a:noFill/>
                </a:uFill>
                <a:hlinkClick r:id="rId8"/>
              </a:rPr>
              <a:t>怒江</a:t>
            </a:r>
            <a:r>
              <a:rPr lang="en" sz="1300">
                <a:solidFill>
                  <a:srgbClr val="FFFFFF"/>
                </a:solidFill>
              </a:rPr>
              <a:t>大峡谷向</a:t>
            </a:r>
            <a:r>
              <a:rPr lang="en" sz="1300">
                <a:solidFill>
                  <a:srgbClr val="FFFFFF"/>
                </a:solidFill>
                <a:uFill>
                  <a:noFill/>
                </a:uFill>
                <a:hlinkClick r:id="rId9"/>
              </a:rPr>
              <a:t>傈僳族</a:t>
            </a:r>
            <a:r>
              <a:rPr lang="en" sz="1300">
                <a:solidFill>
                  <a:srgbClr val="FFFFFF"/>
                </a:solidFill>
              </a:rPr>
              <a:t>传教的</a:t>
            </a:r>
            <a:r>
              <a:rPr lang="en" sz="1300">
                <a:solidFill>
                  <a:srgbClr val="FFFFFF"/>
                </a:solidFill>
                <a:uFill>
                  <a:noFill/>
                </a:uFill>
                <a:hlinkClick r:id="rId10"/>
              </a:rPr>
              <a:t>富能仁</a:t>
            </a:r>
            <a:r>
              <a:rPr lang="en" sz="1300">
                <a:solidFill>
                  <a:srgbClr val="FFFFFF"/>
                </a:solidFill>
              </a:rPr>
              <a:t>的影响，也立志前往。</a:t>
            </a:r>
            <a:endParaRPr sz="13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1928年12月，杨宓贵灵由</a:t>
            </a:r>
            <a:r>
              <a:rPr lang="en" sz="1300">
                <a:solidFill>
                  <a:schemeClr val="lt1"/>
                </a:solidFill>
                <a:uFill>
                  <a:noFill/>
                </a:uFill>
                <a:hlinkClick r:id="rId11"/>
              </a:rPr>
              <a:t>内地会</a:t>
            </a:r>
            <a:r>
              <a:rPr lang="en" sz="1300">
                <a:solidFill>
                  <a:schemeClr val="lt1"/>
                </a:solidFill>
              </a:rPr>
              <a:t>派往中国。1929年11月4日，她在</a:t>
            </a:r>
            <a:r>
              <a:rPr lang="en" sz="1300">
                <a:solidFill>
                  <a:schemeClr val="lt1"/>
                </a:solidFill>
                <a:uFill>
                  <a:noFill/>
                </a:uFill>
                <a:hlinkClick r:id="rId12"/>
              </a:rPr>
              <a:t>昆明</a:t>
            </a:r>
            <a:r>
              <a:rPr lang="en" sz="1300">
                <a:solidFill>
                  <a:schemeClr val="lt1"/>
                </a:solidFill>
              </a:rPr>
              <a:t>与内地会美国籍传教士</a:t>
            </a:r>
            <a:r>
              <a:rPr lang="en" sz="1300">
                <a:solidFill>
                  <a:schemeClr val="lt1"/>
                </a:solidFill>
                <a:uFill>
                  <a:noFill/>
                </a:uFill>
                <a:hlinkClick r:id="rId13"/>
              </a:rPr>
              <a:t>杨志英</a:t>
            </a:r>
            <a:r>
              <a:rPr lang="en" sz="1300">
                <a:solidFill>
                  <a:schemeClr val="lt1"/>
                </a:solidFill>
              </a:rPr>
              <a:t>（John Becker Kuhn）结婚。他们最初在云南</a:t>
            </a:r>
            <a:r>
              <a:rPr lang="en" sz="1300">
                <a:solidFill>
                  <a:schemeClr val="lt1"/>
                </a:solidFill>
                <a:uFill>
                  <a:noFill/>
                </a:uFill>
                <a:hlinkClick r:id="rId14"/>
              </a:rPr>
              <a:t>澄江</a:t>
            </a:r>
            <a:r>
              <a:rPr lang="en" sz="1300">
                <a:solidFill>
                  <a:schemeClr val="lt1"/>
                </a:solidFill>
              </a:rPr>
              <a:t>传教；1930年，他们被派往云南</a:t>
            </a:r>
            <a:r>
              <a:rPr lang="en" sz="1300">
                <a:solidFill>
                  <a:schemeClr val="lt1"/>
                </a:solidFill>
                <a:uFill>
                  <a:noFill/>
                </a:uFill>
                <a:hlinkClick r:id="rId15"/>
              </a:rPr>
              <a:t>大理</a:t>
            </a:r>
            <a:r>
              <a:rPr lang="en" sz="1300">
                <a:solidFill>
                  <a:schemeClr val="lt1"/>
                </a:solidFill>
              </a:rPr>
              <a:t>传教。</a:t>
            </a:r>
            <a:endParaRPr sz="13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1934年，杨志英和杨宓贵灵终于进入怒江大峡谷，在傈僳族中间传教。1938年5月，杨宓贵灵开办了当地第一期雨季圣经学校。雨季圣经学校为傈僳族教会造就了不少领袖人才。</a:t>
            </a:r>
            <a:endParaRPr sz="13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1950年，共产党政府强迫杨志英和杨宓贵灵离开中国，于是他们在</a:t>
            </a:r>
            <a:r>
              <a:rPr lang="en" sz="1300">
                <a:solidFill>
                  <a:schemeClr val="lt1"/>
                </a:solidFill>
                <a:uFill>
                  <a:noFill/>
                </a:uFill>
                <a:hlinkClick r:id="rId16"/>
              </a:rPr>
              <a:t>泰国</a:t>
            </a:r>
            <a:r>
              <a:rPr lang="en" sz="1300">
                <a:solidFill>
                  <a:schemeClr val="lt1"/>
                </a:solidFill>
              </a:rPr>
              <a:t>北部的傈僳族中继续工作，直到 1955年。退休后，杨宓贵灵写了8本书籍。1957年3月20日，她因癌症在美国伊利诺伊斯州Wheaton去世。</a:t>
            </a:r>
            <a:endParaRPr sz="13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92" name="Google Shape;92;p14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012975" y="758722"/>
            <a:ext cx="2302860" cy="3531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title"/>
          </p:nvPr>
        </p:nvSpPr>
        <p:spPr>
          <a:xfrm>
            <a:off x="607725" y="364072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一、滑入怀疑谷</a:t>
            </a:r>
            <a:endParaRPr sz="3600"/>
          </a:p>
        </p:txBody>
      </p:sp>
      <p:pic>
        <p:nvPicPr>
          <p:cNvPr id="98" name="Google Shape;9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4177" y="528600"/>
            <a:ext cx="2520400" cy="42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5"/>
          <p:cNvSpPr txBox="1"/>
          <p:nvPr/>
        </p:nvSpPr>
        <p:spPr>
          <a:xfrm>
            <a:off x="544875" y="1124675"/>
            <a:ext cx="5553300" cy="3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</a:rPr>
              <a:t>       宓贵灵的父母都是相当热心的基督徒，因此， 她从小就熟读圣经，笃信上帝。不料在进大学以后，接触到五光十色的流行文化，她的信心开始动摇。尤其是有一位博学的文学教授，公然在课堂上嘲笑她的信仰， 更使主修文学的她开始怀疑圣经与上帝。从此她课余沉迷在演戏、打牌、跳舞、看电影等娱乐上，不再关心灵魂的需要。然而表面上风光耀眼、自由自在，她的内心 却失去平安，一场失恋更使她差一点走上自杀的绝路。</a:t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</a:rPr>
              <a:t>       幸而在大学毕业前，她挣脱了“黑暗中的滑地”（《耶》23：12），一步步重返信心的 道路。这背后当然有亲友们为她代祷，但有趣的是，当时最触动她心弦的，不是圣经的话，而是中古时代欧洲诗人但丁的一句话：“遵行祂的旨意，我们才有平安。 ”当初一位不信上帝的文学教授引她走进怀疑谷，如今一位笃信上帝的中古诗人引她脱离，难怪宓贵灵后来要透过文学与写作来帮助许多人。</a:t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type="title"/>
          </p:nvPr>
        </p:nvSpPr>
        <p:spPr>
          <a:xfrm>
            <a:off x="579800" y="426922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二、梦想大峡谷</a:t>
            </a:r>
            <a:endParaRPr/>
          </a:p>
        </p:txBody>
      </p:sp>
      <p:pic>
        <p:nvPicPr>
          <p:cNvPr id="105" name="Google Shape;10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1775" y="1697475"/>
            <a:ext cx="3554150" cy="266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6"/>
          <p:cNvSpPr txBox="1"/>
          <p:nvPr/>
        </p:nvSpPr>
        <p:spPr>
          <a:xfrm>
            <a:off x="391175" y="1180550"/>
            <a:ext cx="4911000" cy="36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       大学毕业后，宓贵灵担任小学老师，过着安舒平静的生活，直到1924年在夏令会里见到从云南怒江峡谷回来的富能仁（James O. Fraser，1886-1938）牧师，一切都改变了。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       贵灵坐在森林营地的教堂里，聆听富牧师详细介绍栗僳族的村寨景色、奇风异俗和信仰需要，一阵剧烈的感动充满她，当富牧师询问有没有肯吃苦的弟兄愿意去向栗僳人传福音时，唯一举手回应的却是宓贵灵姊妹。从此，到大峡谷去成为她清楚的呼召与梦想。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>
            <p:ph type="title"/>
          </p:nvPr>
        </p:nvSpPr>
        <p:spPr>
          <a:xfrm>
            <a:off x="460950" y="371022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三、开辟福音谷</a:t>
            </a:r>
            <a:endParaRPr sz="3600"/>
          </a:p>
        </p:txBody>
      </p:sp>
      <p:sp>
        <p:nvSpPr>
          <p:cNvPr id="112" name="Google Shape;112;p17"/>
          <p:cNvSpPr txBox="1"/>
          <p:nvPr/>
        </p:nvSpPr>
        <p:spPr>
          <a:xfrm>
            <a:off x="460950" y="1152600"/>
            <a:ext cx="5218200" cy="37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       杨宓贵灵最富创意也最有效果的宣教策略，就是举办一年一度的“雨季圣经学校”，利用六、七、八月的雨季农闲时期，分批召聚栗僳信徒，进行密集的圣经研习和各种造就课程，借此装备本地同工，可以承担向本族及外族传福音的使命。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       第 一次雨季圣经学校在1938年五月底举行，来了二十多位学员，成果丰硕。结业礼拜是在哈利路亚大合唱中结束的，是一个 充满赞美歌声的教会。由于杨志英经常出差，所以雨季圣经学校主要是由贵灵负责，也成为她最重视的一项事工。无论气候如何恶劣、教师如何不足、文具如何欠缺、局势如何不安、外人如何干扰，贵灵都借着祷告一一克服，雨季圣经学校培训出一批批的基督精兵，为栗僳教会储备许多领袖人才。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       今天怒江大峡谷被人称为福 音谷，栗僳村落村村都有教会，雨季圣经学校的毕业生一定在其间扮演重要的角色。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13" name="Google Shape;11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1575" y="2850097"/>
            <a:ext cx="3160050" cy="1894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1575" y="371024"/>
            <a:ext cx="2145408" cy="2190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374600" y="3361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四、行过死荫谷</a:t>
            </a:r>
            <a:endParaRPr sz="3600"/>
          </a:p>
        </p:txBody>
      </p:sp>
      <p:sp>
        <p:nvSpPr>
          <p:cNvPr id="120" name="Google Shape;120;p18"/>
          <p:cNvSpPr txBox="1"/>
          <p:nvPr/>
        </p:nvSpPr>
        <p:spPr>
          <a:xfrm>
            <a:off x="279425" y="1320250"/>
            <a:ext cx="5469600" cy="3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       无论多大的挫折也 无法熄灭贵灵对栗僳的爱，1952年夫妇俩重披战袍，加入泰国北部的宣教团队，对象当然包括散居于泰北山区的栗僳人。直到1954年发现罹患乳癌，贵灵的 宣教生涯才被迫画下句点。在泰国的清迈动手术后，她被送回美国疗养。卧病的两年中，她的肉体虽然痛苦，灵命却健壮，文思也最丰沛。她奋力写作，将自己的信 仰历程与宣教经验，坦诚地与人分享。单是在1956年，她就写完三本书，质量俱佳。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       她一生总共写了八本书，其中最具自传性的《寻》与《我成了一台戏》，早 就有中译本，感动过无数的读者。</a:t>
            </a:r>
            <a:br>
              <a:rPr lang="en" sz="1800">
                <a:solidFill>
                  <a:schemeClr val="lt1"/>
                </a:solidFill>
              </a:rPr>
            </a:br>
            <a:endParaRPr sz="1800">
              <a:solidFill>
                <a:schemeClr val="lt1"/>
              </a:solidFill>
            </a:endParaRPr>
          </a:p>
        </p:txBody>
      </p:sp>
      <p:pic>
        <p:nvPicPr>
          <p:cNvPr id="121" name="Google Shape;12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0850" y="500825"/>
            <a:ext cx="3066626" cy="422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>
            <p:ph type="title"/>
          </p:nvPr>
        </p:nvSpPr>
        <p:spPr>
          <a:xfrm>
            <a:off x="598100" y="49679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人生谢幕</a:t>
            </a:r>
            <a:endParaRPr sz="3600"/>
          </a:p>
        </p:txBody>
      </p:sp>
      <p:pic>
        <p:nvPicPr>
          <p:cNvPr id="127" name="Google Shape;12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0350" y="0"/>
            <a:ext cx="3552325" cy="240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9"/>
          <p:cNvSpPr txBox="1"/>
          <p:nvPr/>
        </p:nvSpPr>
        <p:spPr>
          <a:xfrm>
            <a:off x="354125" y="1417125"/>
            <a:ext cx="3957300" cy="32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1957年五月，杨宓贵灵从人间的戏台退出，投入上帝的怀抱。杨志英想起她生前讲过的一句幽默话：“等我到了天堂，那里的人只会看到我的脚跟，因为我总是爬上金色的墙，看着下面的栗僳教会。”</a:t>
            </a:r>
            <a:br>
              <a:rPr lang="en" sz="2400">
                <a:solidFill>
                  <a:schemeClr val="lt1"/>
                </a:solidFill>
              </a:rPr>
            </a:br>
            <a:endParaRPr sz="2400">
              <a:solidFill>
                <a:schemeClr val="lt1"/>
              </a:solidFill>
            </a:endParaRPr>
          </a:p>
        </p:txBody>
      </p:sp>
      <p:pic>
        <p:nvPicPr>
          <p:cNvPr id="129" name="Google Shape;12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407675"/>
            <a:ext cx="3613974" cy="2571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