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9" r:id="rId4"/>
    <p:sldId id="257" r:id="rId5"/>
    <p:sldId id="260" r:id="rId6"/>
    <p:sldId id="267" r:id="rId7"/>
    <p:sldId id="268" r:id="rId8"/>
    <p:sldId id="266" r:id="rId9"/>
    <p:sldId id="269" r:id="rId10"/>
    <p:sldId id="261" r:id="rId11"/>
    <p:sldId id="272" r:id="rId12"/>
    <p:sldId id="275" r:id="rId13"/>
    <p:sldId id="273" r:id="rId14"/>
    <p:sldId id="274" r:id="rId15"/>
    <p:sldId id="270" r:id="rId16"/>
    <p:sldId id="262" r:id="rId17"/>
    <p:sldId id="271" r:id="rId18"/>
    <p:sldId id="263" r:id="rId19"/>
    <p:sldId id="258" r:id="rId20"/>
    <p:sldId id="264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3T18:47:07.2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 19,'-1'26,"0"-15,1-1,0 1,0 0,1-1,1 7,-2-14,1-1,-1 0,1 1,0-1,-1 0,1 0,0 0,0 0,0 0,0 0,0 0,0 0,1-1,-1 1,0 0,1-1,-1 0,0 1,1-1,0 0,-1 0,1 0,-1 0,1 0,0-1,1 1,3 1,1 0,-1-1,1 0,0-1,0 0,-1 0,1-1,0-1,-1 1,1-1,1-1,-7 3,-1-1,1 1,-1 0,1-1,-1 1,1-1,-1 1,1-1,-1 1,1-1,-1 1,1-1,-1 1,0-1,1 0,-1 1,0-1,1 0,-1 0,0 1,0-1,0 0,1 0,-1 0,0 1,0-1,0 0,0 0,0-1,-1 1,1-1,0 0,-1 1,1-1,-1 1,1-1,-1 1,0 0,1-1,-1 1,0 0,0-1,-4-5,0 1,-1 0,1 0,-4-2,-24-25,-11-10,33 35</inkml:trace>
  <inkml:trace contextRef="#ctx0" brushRef="#br0" timeOffset="8369.874">2 66,'5'3,"1"0,-1 1,0 0,0 0,0 1,0-1,-1 1,1 1,-1 0,23 29,-55-60,17 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4T03:26:55.409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 0,'253'0,"-245"1,1-1,-1 1,2 0,-1 1,0-1,5 0,-4-1,1 1,2 1,-3-1,0 0,4 0,-6-1,1 1,0-1,0 1,1 1,-8-2,0 1,0-1,-1 0,1 1,-1-1,1 1,-1-1,1 1,0-1,-2 1,1-1,-1 1,1-1,-1 1,1-1,-1 1,1-1,-1 1,0-1,1 1,-1-1,0 1,0 0,0-1,1 1,-1-1,0 1,0 0,0-1,0 1,0 0,0 0,0-1,0 1,0 0,0-1,0 1,0 0,-1-1,1 1,0 0,-1-1,1 1,0 0,-1-1,1 1,-1-1,1 1,-1-1,1 1,-1-1,0 1,1-1,-1 1,-1 0,1-1,-1 1,0-1,0 1,-1-1,1 1,0-1,0 0,0 0,0 0,-2 0,-7 1,0-2,1 1,-1-1,-10-2,-3-1,-24-2,27 3,14 2,0 0,0 1,-2-1,-8 1,0 0,0 1,0 0,1 1,2 0,2 0,0 0,-1 0,-1 2,8-3,-1 0,1 0,-1 0,1-1,-1 1,0-1,0-1,1 1,-2-1,3 0,-4 0,8 1,1 0,0 0,0 0,-1 0,1 0,0 0,0 0,-1 1,1-1,0 0,0 0,-1 0,1 0,0 0,0 0,0 1,-1-1,1 0,0 0,0 0,0 0,0 1,0-1,-1 0,1 0,0 0,0 0,0 1,0-1,0 0,0 0,-7 21,4-14,1 1,0-1,1 0,-1 6,2-7,-1 0,1 0,-1-1,-1 1,1 0,-2 0,0 2,2-7,1 0,0 0,-1 0,1 1,0-1,0 0,0 0,0 0,0 1,0-2,0 0,0 1,1-1,-1 0,0 0,0 0,0 1,0-1,0 0,0 0,0 0,1 0,-1 1,0-1,0 0,0 0,0 0,1 0,-1 0,0 1,1-1,-1 0,0 0,1 0,-1 0,0 0,1 0,-1 0,0 0,1 0,-1 0,0 0,1 0,-1-1,0 1,1 0,-1 0,0 0,1 0,-1 0,0-1,1 1,-1 0,2-1,-1 0,0 0,1-1,-1 1,0 0,0 0,1-1,-1 0,0 1,0 0,0 0,0 0,1 0,0-1,-1 1,0 1,-1 0,1-1,0 1,0 0,-1 0,1-1,0 1,0 0,0 0,0 0,-1 0,1 0,0 0,0 0,0 0,0 0,0 0,2 1,0-1,0 1,0 0,3 1,11 2,-2-3,0 0,0-1,11-1,4 1,147 0,-170 0,0 1,-1-1,6 2,15 1,0 1,-19-3,-1 0,1 0,0-1,44 0,-23-1,17 2,-20 2,-17-2,0 0,6 0,-5 0,5-1,0 1,13 1,-9 0,1-1,0 0,19-2,-3 1,141 0,-172-1,1 1,0-1,-1 1,1-1,0-1,1 1,5 0,-6 1,-4 0,0 0,0 0,0 0,0 0,0 0,0-1,1 0,-2 1,-1 0,1 0,0-1,-1 1,1 0,-1-1,1 1,-1 0,1-1,-1 1,1-1,-1 1,0 0,1-1,-1 1,0-1,1 1,-1-1,0 1,0-1,0 1,0-1,0 1,1-1,-1 0,0-7,0 0,0 0,-2-6,2 13,0 1,0-1,0 1,0-1,-1 0,1 1,0-1,-1 1,1-1,0 1,-1-1,1 1,-1-1,1 1,-1-1,1 1,-1-1,1 1,-1 0,0-1,1 1,-1 0,0-1,0 1,1 0,-2-1,-1 1,0-1,0 1,0 0,0 0,0-1,-2 2,-9-2,-21-2,0 2,-14 1,43-1,0 1,-1-1,-4-1,4 1,0 0,0 1,-1-1,-170 1,86 0,-34 0,117 0,-1-1,1 0,-3-1,-7 0,-1-1,8 2,0 0,-11-1,15 2,0 0,0-1,0 1,0-1,0-1,-4-1,-1 1,1 0,-11-1,4 0,-48-3,58 5,0 1,-6-1,8 1,-1 0,1 0,0-1,-4-1,4 1,-1 0,0 0,1 1,-8-1,8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2086-3B83-4DD4-8A31-B798F42F3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677" y="1588591"/>
            <a:ext cx="6394449" cy="1126283"/>
          </a:xfrm>
        </p:spPr>
        <p:txBody>
          <a:bodyPr/>
          <a:lstStyle/>
          <a:p>
            <a:r>
              <a:rPr lang="zh-CN" altLang="en-US" dirty="0"/>
              <a:t>非洲之父</a:t>
            </a:r>
            <a:r>
              <a:rPr lang="en-US" altLang="zh-CN" dirty="0"/>
              <a:t>-</a:t>
            </a:r>
            <a:r>
              <a:rPr lang="zh-CN" altLang="en-US" dirty="0"/>
              <a:t>李文斯顿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10364-BCE9-464E-B265-62266FC08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7814" y="4143127"/>
            <a:ext cx="5203702" cy="176101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altLang="zh-CN" sz="4000" b="1" dirty="0"/>
              <a:t>David Livingstone </a:t>
            </a:r>
          </a:p>
          <a:p>
            <a:endParaRPr lang="en-US" altLang="zh-CN" sz="3200" i="1" dirty="0"/>
          </a:p>
          <a:p>
            <a:pPr algn="ctr"/>
            <a:r>
              <a:rPr lang="en-US" altLang="zh-CN" sz="3200" b="1" dirty="0"/>
              <a:t>3/19/1813-5/1/1873</a:t>
            </a:r>
            <a:endParaRPr lang="zh-CN" alt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B244E-E4C4-4752-99EA-3A85AFF6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547" y="398584"/>
            <a:ext cx="2589213" cy="37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1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0EF1-88C7-4E7F-9598-BED92524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59969"/>
            <a:ext cx="4624297" cy="1280890"/>
          </a:xfrm>
        </p:spPr>
        <p:txBody>
          <a:bodyPr/>
          <a:lstStyle/>
          <a:p>
            <a:r>
              <a:rPr lang="en-US" altLang="zh-CN" dirty="0"/>
              <a:t>16</a:t>
            </a:r>
            <a:r>
              <a:rPr lang="zh-CN" altLang="en-US" dirty="0"/>
              <a:t>年离家时间顺序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4882E6-F563-4F25-B086-FD86FFD89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025" y="1108521"/>
            <a:ext cx="4870428" cy="254016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1840</a:t>
            </a:r>
            <a:r>
              <a:rPr lang="zh-CN" altLang="en-US" sz="2400" dirty="0"/>
              <a:t>年，离开英国</a:t>
            </a:r>
            <a:endParaRPr lang="en-US" altLang="zh-CN" sz="2400" dirty="0"/>
          </a:p>
          <a:p>
            <a:r>
              <a:rPr lang="en-US" altLang="zh-CN" sz="2400" dirty="0"/>
              <a:t>1841</a:t>
            </a:r>
            <a:r>
              <a:rPr lang="zh-CN" altLang="en-US" sz="2400" dirty="0"/>
              <a:t>年，乘船来到好望角</a:t>
            </a:r>
            <a:endParaRPr lang="en-US" altLang="zh-CN" sz="2400" dirty="0"/>
          </a:p>
          <a:p>
            <a:r>
              <a:rPr lang="en-US" altLang="zh-CN" sz="2400" dirty="0"/>
              <a:t>1842</a:t>
            </a:r>
            <a:r>
              <a:rPr lang="zh-CN" altLang="en-US" sz="2400" dirty="0"/>
              <a:t>年，到达非洲的 </a:t>
            </a:r>
            <a:r>
              <a:rPr lang="en-US" altLang="zh-CN" sz="2400" dirty="0"/>
              <a:t>Botswana</a:t>
            </a:r>
          </a:p>
          <a:p>
            <a:r>
              <a:rPr lang="en-US" altLang="zh-CN" sz="2400" dirty="0"/>
              <a:t>1845</a:t>
            </a:r>
            <a:r>
              <a:rPr lang="zh-CN" altLang="en-US" sz="2400" dirty="0"/>
              <a:t>年，和</a:t>
            </a:r>
            <a:r>
              <a:rPr lang="en-US" altLang="zh-CN" sz="2400" dirty="0"/>
              <a:t>Mary </a:t>
            </a:r>
            <a:r>
              <a:rPr lang="en-US" altLang="zh-CN" sz="2400" dirty="0" err="1"/>
              <a:t>Maffot</a:t>
            </a:r>
            <a:r>
              <a:rPr lang="en-US" altLang="zh-CN" sz="2400" dirty="0"/>
              <a:t> </a:t>
            </a:r>
            <a:r>
              <a:rPr lang="zh-CN" altLang="en-US" sz="2400" dirty="0"/>
              <a:t>结婚</a:t>
            </a:r>
            <a:endParaRPr lang="en-US" altLang="zh-CN" sz="2400" dirty="0"/>
          </a:p>
          <a:p>
            <a:r>
              <a:rPr lang="en-US" altLang="zh-CN" sz="2400" dirty="0"/>
              <a:t>1849</a:t>
            </a:r>
            <a:r>
              <a:rPr lang="zh-CN" altLang="en-US" sz="2400" dirty="0"/>
              <a:t>年</a:t>
            </a:r>
            <a:r>
              <a:rPr lang="en-US" altLang="zh-CN" sz="2400" dirty="0"/>
              <a:t>, </a:t>
            </a:r>
            <a:r>
              <a:rPr lang="zh-CN" altLang="en-US" sz="2400" dirty="0"/>
              <a:t>穿越 </a:t>
            </a:r>
            <a:r>
              <a:rPr lang="en-US" altLang="zh-CN" sz="2400" dirty="0"/>
              <a:t>Kalahari </a:t>
            </a:r>
            <a:r>
              <a:rPr lang="zh-CN" altLang="en-US" sz="2400" dirty="0"/>
              <a:t>大沙漠</a:t>
            </a:r>
            <a:endParaRPr lang="en-US" altLang="zh-CN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3185A7-9ED2-423E-A708-F8E1A0B48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5" t="20801" r="10310" b="8149"/>
          <a:stretch/>
        </p:blipFill>
        <p:spPr>
          <a:xfrm>
            <a:off x="6427177" y="298206"/>
            <a:ext cx="4370797" cy="4160790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E9CDB24-38DC-4E96-96A3-6DA7F0B3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07" y="3777275"/>
            <a:ext cx="4563793" cy="2833759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0C8CD8-9CCF-4E8B-B881-C21186236A34}"/>
              </a:ext>
            </a:extLst>
          </p:cNvPr>
          <p:cNvSpPr txBox="1">
            <a:spLocks/>
          </p:cNvSpPr>
          <p:nvPr/>
        </p:nvSpPr>
        <p:spPr>
          <a:xfrm>
            <a:off x="6264453" y="4638646"/>
            <a:ext cx="4870428" cy="185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1851</a:t>
            </a:r>
            <a:r>
              <a:rPr lang="zh-CN" altLang="en-US" sz="2400" dirty="0"/>
              <a:t>年</a:t>
            </a:r>
            <a:r>
              <a:rPr lang="en-US" altLang="zh-CN" sz="2400" dirty="0"/>
              <a:t>, </a:t>
            </a:r>
            <a:r>
              <a:rPr lang="zh-CN" altLang="en-US" sz="2400" dirty="0"/>
              <a:t>来到 </a:t>
            </a:r>
            <a:r>
              <a:rPr lang="en-US" altLang="zh-CN" sz="2400" dirty="0"/>
              <a:t>Zambezi </a:t>
            </a:r>
            <a:r>
              <a:rPr lang="zh-CN" altLang="en-US" sz="2400" dirty="0"/>
              <a:t>河</a:t>
            </a:r>
            <a:endParaRPr lang="en-US" altLang="zh-CN" sz="2400" dirty="0"/>
          </a:p>
          <a:p>
            <a:r>
              <a:rPr lang="en-US" altLang="zh-CN" sz="2400" dirty="0"/>
              <a:t>1855</a:t>
            </a:r>
            <a:r>
              <a:rPr lang="zh-CN" altLang="en-US" sz="2400" dirty="0"/>
              <a:t>年，发现 </a:t>
            </a:r>
            <a:r>
              <a:rPr lang="en-US" altLang="zh-CN" sz="2400" dirty="0"/>
              <a:t>Victoria</a:t>
            </a:r>
            <a:r>
              <a:rPr lang="zh-CN" altLang="en-US" sz="2400" dirty="0"/>
              <a:t> 大瀑布</a:t>
            </a:r>
            <a:endParaRPr lang="en-US" altLang="zh-CN" sz="2400" dirty="0"/>
          </a:p>
          <a:p>
            <a:r>
              <a:rPr lang="en-US" altLang="zh-CN" sz="2400" dirty="0"/>
              <a:t>1856</a:t>
            </a:r>
            <a:r>
              <a:rPr lang="zh-CN" altLang="en-US" sz="2400" dirty="0"/>
              <a:t>年，离开</a:t>
            </a:r>
            <a:r>
              <a:rPr lang="en-US" altLang="zh-CN" sz="2400" dirty="0" err="1"/>
              <a:t>Quilimane</a:t>
            </a:r>
            <a:r>
              <a:rPr lang="en-US" altLang="zh-CN" sz="2400" dirty="0"/>
              <a:t> </a:t>
            </a:r>
            <a:r>
              <a:rPr lang="zh-CN" altLang="en-US" sz="2400" dirty="0"/>
              <a:t>港口，</a:t>
            </a:r>
            <a:r>
              <a:rPr lang="en-US" altLang="zh-CN" sz="2400" dirty="0"/>
              <a:t>12</a:t>
            </a:r>
            <a:r>
              <a:rPr lang="zh-CN" altLang="en-US" sz="2400" dirty="0"/>
              <a:t>月回到英国</a:t>
            </a:r>
          </a:p>
        </p:txBody>
      </p:sp>
    </p:spTree>
    <p:extLst>
      <p:ext uri="{BB962C8B-B14F-4D97-AF65-F5344CB8AC3E}">
        <p14:creationId xmlns:p14="http://schemas.microsoft.com/office/powerpoint/2010/main" val="383635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3DDF8-929C-4647-A5A3-7FE3C97B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576" y="500285"/>
            <a:ext cx="8911687" cy="1280890"/>
          </a:xfrm>
        </p:spPr>
        <p:txBody>
          <a:bodyPr/>
          <a:lstStyle/>
          <a:p>
            <a:r>
              <a:rPr lang="zh-CN" altLang="zh-CN" dirty="0"/>
              <a:t>为何这么晚才来呢？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0F493-4C87-409A-B1B2-78320D8EE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737" y="1415376"/>
            <a:ext cx="6459538" cy="5156873"/>
          </a:xfrm>
        </p:spPr>
        <p:txBody>
          <a:bodyPr>
            <a:normAutofit/>
          </a:bodyPr>
          <a:lstStyle/>
          <a:p>
            <a:r>
              <a:rPr lang="zh-CN" altLang="zh-CN" sz="2400" dirty="0"/>
              <a:t>贝克文族的大酋长西比卫</a:t>
            </a:r>
            <a:endParaRPr lang="en-US" altLang="zh-CN" sz="2400" dirty="0"/>
          </a:p>
          <a:p>
            <a:pPr lvl="1"/>
            <a:r>
              <a:rPr lang="en-US" altLang="zh-CN" sz="1800" dirty="0"/>
              <a:t>“</a:t>
            </a:r>
            <a:r>
              <a:rPr lang="zh-CN" altLang="zh-CN" sz="1800" dirty="0"/>
              <a:t>你说凡未向上帝悔改的人</a:t>
            </a:r>
            <a:r>
              <a:rPr lang="en-US" altLang="zh-CN" sz="1800" dirty="0"/>
              <a:t>,</a:t>
            </a:r>
            <a:r>
              <a:rPr lang="zh-CN" altLang="zh-CN" sz="1800" dirty="0"/>
              <a:t>就永远得不到赦免</a:t>
            </a:r>
            <a:r>
              <a:rPr lang="en-US" altLang="zh-CN" sz="1800" dirty="0"/>
              <a:t>.</a:t>
            </a:r>
            <a:r>
              <a:rPr lang="zh-CN" altLang="zh-CN" sz="1800" dirty="0"/>
              <a:t>但是我的父亲走了</a:t>
            </a:r>
            <a:r>
              <a:rPr lang="en-US" altLang="zh-CN" sz="1800" dirty="0"/>
              <a:t>,</a:t>
            </a:r>
            <a:r>
              <a:rPr lang="zh-CN" altLang="zh-CN" sz="1800" dirty="0"/>
              <a:t>我的祖父走了</a:t>
            </a:r>
            <a:r>
              <a:rPr lang="en-US" altLang="zh-CN" sz="1800" dirty="0"/>
              <a:t>,</a:t>
            </a:r>
            <a:r>
              <a:rPr lang="zh-CN" altLang="zh-CN" sz="1800" dirty="0"/>
              <a:t>我历代的祖先们都走了</a:t>
            </a:r>
            <a:r>
              <a:rPr lang="en-US" altLang="zh-CN" sz="1800" dirty="0"/>
              <a:t>,</a:t>
            </a:r>
            <a:r>
              <a:rPr lang="zh-CN" altLang="zh-CN" sz="1800" dirty="0"/>
              <a:t>他们没有一个人知道这个信息</a:t>
            </a:r>
            <a:r>
              <a:rPr lang="en-US" altLang="zh-CN" sz="1800" dirty="0"/>
              <a:t>.</a:t>
            </a:r>
            <a:r>
              <a:rPr lang="zh-CN" altLang="zh-CN" sz="1800" dirty="0"/>
              <a:t>如果你这个信息是这么重要</a:t>
            </a:r>
            <a:r>
              <a:rPr lang="en-US" altLang="zh-CN" sz="1800" dirty="0"/>
              <a:t>,</a:t>
            </a:r>
            <a:r>
              <a:rPr lang="zh-CN" altLang="zh-CN" sz="1800" dirty="0"/>
              <a:t>为什么你们知道的人现在才来讲呢</a:t>
            </a:r>
            <a:r>
              <a:rPr lang="zh-CN" altLang="en-US" sz="1800" dirty="0"/>
              <a:t>？</a:t>
            </a:r>
            <a:r>
              <a:rPr lang="en-US" altLang="zh-CN" sz="1800" dirty="0"/>
              <a:t>”</a:t>
            </a:r>
          </a:p>
          <a:p>
            <a:r>
              <a:rPr lang="zh-CN" altLang="zh-CN" sz="2400" dirty="0"/>
              <a:t>李文斯顿写道</a:t>
            </a:r>
            <a:r>
              <a:rPr lang="en-US" altLang="zh-CN" sz="2400" dirty="0"/>
              <a:t>:“</a:t>
            </a:r>
            <a:r>
              <a:rPr lang="zh-CN" altLang="zh-CN" sz="2400" dirty="0"/>
              <a:t>我在非洲各部落</a:t>
            </a:r>
            <a:r>
              <a:rPr lang="en-US" altLang="zh-CN" sz="2400" dirty="0"/>
              <a:t>,</a:t>
            </a:r>
            <a:r>
              <a:rPr lang="zh-CN" altLang="zh-CN" sz="2400" dirty="0"/>
              <a:t>受到各种欢迎、亲切的问候与好吃的食物</a:t>
            </a:r>
            <a:r>
              <a:rPr lang="en-US" altLang="zh-CN" sz="2400" dirty="0"/>
              <a:t>.  </a:t>
            </a:r>
            <a:r>
              <a:rPr lang="zh-CN" altLang="en-US" sz="2400" dirty="0"/>
              <a:t>我</a:t>
            </a:r>
            <a:r>
              <a:rPr lang="zh-CN" altLang="zh-CN" sz="2400" dirty="0"/>
              <a:t>知道有人是因为我医治他们</a:t>
            </a:r>
            <a:r>
              <a:rPr lang="en-US" altLang="zh-CN" sz="2400" dirty="0"/>
              <a:t>, </a:t>
            </a:r>
            <a:r>
              <a:rPr lang="zh-CN" altLang="zh-CN" sz="2400" dirty="0"/>
              <a:t>有人是期待我保护他们</a:t>
            </a:r>
            <a:r>
              <a:rPr lang="en-US" altLang="zh-CN" sz="2400" dirty="0"/>
              <a:t>, </a:t>
            </a:r>
            <a:r>
              <a:rPr lang="zh-CN" altLang="zh-CN" sz="2400" dirty="0"/>
              <a:t>有人想从我这里获得财富</a:t>
            </a:r>
            <a:r>
              <a:rPr lang="en-US" altLang="zh-CN" sz="2400" dirty="0"/>
              <a:t>, </a:t>
            </a:r>
            <a:r>
              <a:rPr lang="zh-CN" altLang="zh-CN" sz="2400" dirty="0"/>
              <a:t>有人误以为我是提供枪械的管道</a:t>
            </a:r>
            <a:r>
              <a:rPr lang="en-US" altLang="zh-CN" sz="2400" dirty="0"/>
              <a:t>, </a:t>
            </a:r>
            <a:r>
              <a:rPr lang="zh-CN" altLang="zh-CN" sz="2400" dirty="0"/>
              <a:t>我总是小心面对这些欢迎</a:t>
            </a:r>
            <a:r>
              <a:rPr lang="en-US" altLang="zh-CN" sz="2400" dirty="0"/>
              <a:t>. </a:t>
            </a:r>
            <a:r>
              <a:rPr lang="zh-CN" altLang="zh-CN" sz="2400" dirty="0"/>
              <a:t>直到听到西比卫的问题</a:t>
            </a:r>
            <a:r>
              <a:rPr lang="en-US" altLang="zh-CN" sz="2400" dirty="0"/>
              <a:t>, </a:t>
            </a:r>
            <a:r>
              <a:rPr lang="zh-CN" altLang="zh-CN" sz="2400" dirty="0"/>
              <a:t>我才知道这里是真正欢迎真理的所在</a:t>
            </a:r>
            <a:r>
              <a:rPr lang="en-US" altLang="zh-CN" sz="2400" dirty="0"/>
              <a:t>. </a:t>
            </a:r>
            <a:r>
              <a:rPr lang="zh-CN" altLang="zh-CN" sz="2400" dirty="0"/>
              <a:t>我有一种感觉</a:t>
            </a:r>
            <a:r>
              <a:rPr lang="en-US" altLang="zh-CN" sz="2400" dirty="0"/>
              <a:t>, </a:t>
            </a:r>
            <a:r>
              <a:rPr lang="zh-CN" altLang="zh-CN" sz="2400" dirty="0"/>
              <a:t>这位年轻的大酋长将会是我在非洲最要好的朋友</a:t>
            </a:r>
            <a:r>
              <a:rPr lang="en-US" altLang="zh-CN" sz="2400" dirty="0"/>
              <a:t>.”</a:t>
            </a:r>
            <a:br>
              <a:rPr lang="en-US" altLang="zh-CN" dirty="0"/>
            </a:br>
            <a:endParaRPr lang="zh-CN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1D60-AE61-4642-B177-81ED4E3BF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805" y="612994"/>
            <a:ext cx="3210687" cy="2471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9B869-4F9B-41FF-8EFB-0AEE4180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5" t="5795" r="16335" b="11431"/>
          <a:stretch/>
        </p:blipFill>
        <p:spPr>
          <a:xfrm>
            <a:off x="8100844" y="3325281"/>
            <a:ext cx="3210686" cy="26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6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92A0-1FDA-4EB2-A863-4B502EEE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699" y="129072"/>
            <a:ext cx="8911687" cy="1280890"/>
          </a:xfrm>
        </p:spPr>
        <p:txBody>
          <a:bodyPr/>
          <a:lstStyle/>
          <a:p>
            <a:r>
              <a:rPr lang="zh-CN" altLang="en-US" dirty="0"/>
              <a:t>拓荒时遇到的土著部落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6EED-CF8D-40F6-A3C9-7D5A9EAC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2614" y="905608"/>
            <a:ext cx="7394332" cy="6093079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1. </a:t>
            </a:r>
            <a:r>
              <a:rPr lang="zh-CN" altLang="en-US" sz="2200" dirty="0"/>
              <a:t>贝克文族：</a:t>
            </a:r>
            <a:r>
              <a:rPr lang="zh-CN" altLang="zh-CN" sz="2200" dirty="0"/>
              <a:t>大酋长西比卫</a:t>
            </a:r>
            <a:r>
              <a:rPr lang="zh-CN" altLang="en-US" sz="2200" dirty="0"/>
              <a:t>夫妇成为主日学老师</a:t>
            </a:r>
            <a:endParaRPr lang="en-US" altLang="zh-CN" sz="2200" dirty="0"/>
          </a:p>
          <a:p>
            <a:r>
              <a:rPr lang="en-US" altLang="zh-CN" sz="2200" dirty="0"/>
              <a:t>2. </a:t>
            </a:r>
            <a:r>
              <a:rPr lang="zh-CN" altLang="en-US" sz="2200" dirty="0"/>
              <a:t>贝曼瓦多族：</a:t>
            </a:r>
            <a:endParaRPr lang="en-US" altLang="zh-CN" sz="2200" dirty="0"/>
          </a:p>
          <a:p>
            <a:r>
              <a:rPr lang="en-US" altLang="zh-CN" sz="2200" dirty="0"/>
              <a:t>3. </a:t>
            </a:r>
            <a:r>
              <a:rPr lang="zh-CN" altLang="en-US" sz="2200" dirty="0"/>
              <a:t>巴卡阿族：善于施毒、再把中毒的人吊死</a:t>
            </a:r>
            <a:endParaRPr lang="en-US" altLang="zh-CN" sz="2200" dirty="0"/>
          </a:p>
          <a:p>
            <a:r>
              <a:rPr lang="en-US" altLang="zh-CN" sz="2200" dirty="0"/>
              <a:t>4. </a:t>
            </a:r>
            <a:r>
              <a:rPr lang="zh-CN" altLang="en-US" sz="2200" dirty="0"/>
              <a:t>波尔族：</a:t>
            </a:r>
            <a:endParaRPr lang="en-US" altLang="zh-CN" sz="2200" dirty="0"/>
          </a:p>
          <a:p>
            <a:r>
              <a:rPr lang="en-US" altLang="zh-CN" sz="2200" dirty="0"/>
              <a:t>5. </a:t>
            </a:r>
            <a:r>
              <a:rPr lang="zh-CN" altLang="en-US" sz="2200" dirty="0"/>
              <a:t>布希曼族：在最危险的沙漠丛林生存，卡拉哈里大沙漠，高度忍耐力</a:t>
            </a:r>
            <a:endParaRPr lang="en-US" altLang="zh-CN" sz="2200" dirty="0"/>
          </a:p>
          <a:p>
            <a:r>
              <a:rPr lang="en-US" altLang="zh-CN" sz="2200" dirty="0"/>
              <a:t>6. </a:t>
            </a:r>
            <a:r>
              <a:rPr lang="zh-CN" altLang="en-US" sz="2200" dirty="0"/>
              <a:t>巴可巴族：邹迦河流域</a:t>
            </a:r>
            <a:endParaRPr lang="en-US" altLang="zh-CN" sz="2200" dirty="0"/>
          </a:p>
          <a:p>
            <a:r>
              <a:rPr lang="en-US" altLang="zh-CN" sz="2200" dirty="0"/>
              <a:t>7. </a:t>
            </a:r>
            <a:r>
              <a:rPr lang="zh-CN" altLang="en-US" sz="2200" dirty="0"/>
              <a:t>马可洛洛族：淋扬地，非洲内陆的中心点；战士好战，杀人残忍，</a:t>
            </a:r>
            <a:endParaRPr lang="en-US" altLang="zh-CN" sz="2200" dirty="0"/>
          </a:p>
          <a:p>
            <a:r>
              <a:rPr lang="en-US" altLang="zh-CN" sz="2200" dirty="0"/>
              <a:t>8. </a:t>
            </a:r>
            <a:r>
              <a:rPr lang="zh-CN" altLang="zh-CN" sz="2200" dirty="0"/>
              <a:t>雷邱拉第比族</a:t>
            </a:r>
            <a:r>
              <a:rPr lang="zh-CN" altLang="en-US" sz="2200" dirty="0"/>
              <a:t>：</a:t>
            </a:r>
            <a:endParaRPr lang="en-US" altLang="zh-CN" sz="2200" dirty="0"/>
          </a:p>
          <a:p>
            <a:r>
              <a:rPr lang="en-US" altLang="zh-CN" sz="2200" dirty="0"/>
              <a:t>9. </a:t>
            </a:r>
            <a:r>
              <a:rPr lang="zh-CN" altLang="en-US" sz="2200" dirty="0"/>
              <a:t>波特拉那玛族：沙漠小绿洲</a:t>
            </a:r>
            <a:endParaRPr lang="en-US" altLang="zh-CN" sz="2200" dirty="0"/>
          </a:p>
          <a:p>
            <a:r>
              <a:rPr lang="en-US" altLang="zh-CN" sz="2200" dirty="0"/>
              <a:t>10. </a:t>
            </a:r>
            <a:r>
              <a:rPr lang="zh-CN" altLang="en-US" sz="2200" dirty="0"/>
              <a:t>巴路巴利族：</a:t>
            </a:r>
            <a:endParaRPr lang="en-US" altLang="zh-CN" sz="2200" dirty="0"/>
          </a:p>
          <a:p>
            <a:r>
              <a:rPr lang="en-US" altLang="zh-CN" sz="2200" dirty="0"/>
              <a:t>11. </a:t>
            </a:r>
            <a:r>
              <a:rPr lang="zh-CN" altLang="en-US" sz="2200" dirty="0"/>
              <a:t>契波克族：非洲最冷酷与残忍的部落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6B5FA5-DFE3-4946-935A-6CC5645E4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45" t="2494" r="2967" b="14894"/>
          <a:stretch/>
        </p:blipFill>
        <p:spPr>
          <a:xfrm>
            <a:off x="9215020" y="413239"/>
            <a:ext cx="2558561" cy="3121270"/>
          </a:xfrm>
        </p:spPr>
      </p:pic>
    </p:spTree>
    <p:extLst>
      <p:ext uri="{BB962C8B-B14F-4D97-AF65-F5344CB8AC3E}">
        <p14:creationId xmlns:p14="http://schemas.microsoft.com/office/powerpoint/2010/main" val="200752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0AD5E8-C1D9-4A29-BAD2-C520186A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猛狮口中死里逃生</a:t>
            </a:r>
            <a:r>
              <a:rPr lang="zh-CN" altLang="en-US" dirty="0"/>
              <a:t> </a:t>
            </a:r>
            <a:r>
              <a:rPr lang="zh-CN" altLang="zh-CN" dirty="0"/>
              <a:t>身上带着爱的标志</a:t>
            </a:r>
            <a:endParaRPr lang="zh-CN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130BC2-D98D-4B61-8022-80A17C8E3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8774" y="1361413"/>
            <a:ext cx="5253526" cy="5294363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/>
              <a:t>在著名的狮子保护区传福音时，有一只狮子多次攻击土著</a:t>
            </a:r>
            <a:endParaRPr lang="en-US" altLang="zh-CN" sz="2400" dirty="0"/>
          </a:p>
          <a:p>
            <a:r>
              <a:rPr lang="zh-CN" altLang="zh-CN" sz="2400" dirty="0"/>
              <a:t>传言说是因为</a:t>
            </a:r>
            <a:r>
              <a:rPr lang="en-US" altLang="zh-CN" sz="2400" dirty="0"/>
              <a:t>“</a:t>
            </a:r>
            <a:r>
              <a:rPr lang="zh-CN" altLang="zh-CN" sz="2400" dirty="0"/>
              <a:t>外来的宗教</a:t>
            </a:r>
            <a:r>
              <a:rPr lang="en-US" altLang="zh-CN" sz="2400" dirty="0"/>
              <a:t>”(</a:t>
            </a:r>
            <a:r>
              <a:rPr lang="zh-CN" altLang="zh-CN" sz="2400" dirty="0"/>
              <a:t>指李文斯顿带来的基督信仰</a:t>
            </a:r>
            <a:r>
              <a:rPr lang="en-US" altLang="zh-CN" sz="2400" dirty="0"/>
              <a:t>)</a:t>
            </a:r>
            <a:r>
              <a:rPr lang="zh-CN" altLang="en-US" sz="2400" dirty="0"/>
              <a:t>，</a:t>
            </a:r>
            <a:r>
              <a:rPr lang="zh-CN" altLang="zh-CN" sz="2400" dirty="0"/>
              <a:t>使恶魔和祖先的鬼灵不高兴</a:t>
            </a:r>
            <a:r>
              <a:rPr lang="en-US" altLang="zh-CN" sz="2400" dirty="0"/>
              <a:t>,</a:t>
            </a:r>
            <a:r>
              <a:rPr lang="zh-CN" altLang="zh-CN" sz="2400" dirty="0"/>
              <a:t>才用狮子来惩罚他们</a:t>
            </a:r>
            <a:endParaRPr lang="en-US" altLang="zh-CN" sz="2400" dirty="0"/>
          </a:p>
          <a:p>
            <a:r>
              <a:rPr lang="zh-CN" altLang="en-US" sz="2400" dirty="0"/>
              <a:t>李文斯顿带人与猛狮博杀，虽死里逃生却在左肩留下了</a:t>
            </a:r>
            <a:r>
              <a:rPr lang="en-US" altLang="zh-CN" sz="2400" dirty="0"/>
              <a:t>11</a:t>
            </a:r>
            <a:r>
              <a:rPr lang="zh-CN" altLang="zh-CN" sz="2400" dirty="0"/>
              <a:t>个狮子齿痕</a:t>
            </a:r>
            <a:r>
              <a:rPr lang="zh-CN" altLang="en-US" sz="2400" dirty="0"/>
              <a:t>且</a:t>
            </a:r>
            <a:r>
              <a:rPr lang="zh-CN" altLang="zh-CN" sz="2400" dirty="0"/>
              <a:t>左手一生都无法举起重物</a:t>
            </a:r>
            <a:endParaRPr lang="en-US" altLang="zh-CN" sz="2400" dirty="0"/>
          </a:p>
          <a:p>
            <a:r>
              <a:rPr lang="zh-CN" altLang="zh-CN" sz="2400" dirty="0"/>
              <a:t>自此以后</a:t>
            </a:r>
            <a:r>
              <a:rPr lang="zh-CN" altLang="en-US" sz="2400" dirty="0"/>
              <a:t>，</a:t>
            </a:r>
            <a:r>
              <a:rPr lang="zh-CN" altLang="zh-CN" sz="2400" dirty="0"/>
              <a:t>每当李文斯顿传讲主耶稣基督为人类的罪</a:t>
            </a:r>
            <a:r>
              <a:rPr lang="zh-CN" altLang="en-US" sz="2400" dirty="0"/>
              <a:t>，</a:t>
            </a:r>
            <a:r>
              <a:rPr lang="zh-CN" altLang="zh-CN" sz="2400" dirty="0"/>
              <a:t>被钉死在十架上</a:t>
            </a:r>
            <a:r>
              <a:rPr lang="en-US" altLang="zh-CN" sz="2400" dirty="0"/>
              <a:t>,</a:t>
            </a:r>
            <a:r>
              <a:rPr lang="zh-CN" altLang="zh-CN" sz="2400" dirty="0"/>
              <a:t>显明他对人的大爱</a:t>
            </a:r>
            <a:r>
              <a:rPr lang="zh-CN" altLang="en-US" sz="2400" dirty="0"/>
              <a:t>，</a:t>
            </a:r>
            <a:r>
              <a:rPr lang="zh-CN" altLang="zh-CN" sz="2400" dirty="0"/>
              <a:t>贝克文族土著的眼光都会不约而同的看着李文斯顿的左胸</a:t>
            </a:r>
            <a:endParaRPr lang="zh-CN" altLang="en-US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4B842E-009A-4A99-BB7D-38860131FE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1292469"/>
            <a:ext cx="4638675" cy="4826977"/>
          </a:xfrm>
        </p:spPr>
      </p:pic>
    </p:spTree>
    <p:extLst>
      <p:ext uri="{BB962C8B-B14F-4D97-AF65-F5344CB8AC3E}">
        <p14:creationId xmlns:p14="http://schemas.microsoft.com/office/powerpoint/2010/main" val="190133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5E14-8AC3-41A2-864D-81278512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85944"/>
          </a:xfrm>
        </p:spPr>
        <p:txBody>
          <a:bodyPr/>
          <a:lstStyle/>
          <a:p>
            <a:r>
              <a:rPr lang="zh-CN" altLang="en-US" dirty="0"/>
              <a:t>李文斯顿的爱情和家庭</a:t>
            </a:r>
            <a:r>
              <a:rPr lang="en-US" altLang="zh-CN" dirty="0"/>
              <a:t>-</a:t>
            </a:r>
            <a:r>
              <a:rPr lang="zh-CN" altLang="en-US" dirty="0"/>
              <a:t>耶和华以勒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1FF0-F293-412A-8671-5596750D9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8902" y="1490295"/>
            <a:ext cx="5750171" cy="5125915"/>
          </a:xfrm>
        </p:spPr>
        <p:txBody>
          <a:bodyPr/>
          <a:lstStyle/>
          <a:p>
            <a:r>
              <a:rPr lang="zh-CN" altLang="en-US" sz="2400" dirty="0"/>
              <a:t>开办一所男女兼收的学校，几近失败。原因：缺乏</a:t>
            </a:r>
            <a:r>
              <a:rPr lang="zh-CN" altLang="zh-CN" sz="2400" dirty="0"/>
              <a:t>温柔</a:t>
            </a:r>
            <a:r>
              <a:rPr lang="zh-CN" altLang="en-US" sz="2400" dirty="0"/>
              <a:t>，“</a:t>
            </a:r>
            <a:r>
              <a:rPr lang="zh-CN" altLang="zh-CN" sz="2400" dirty="0"/>
              <a:t>教小孩又不像在猎狮子</a:t>
            </a:r>
            <a:r>
              <a:rPr lang="en-US" altLang="zh-CN" sz="2400" dirty="0"/>
              <a:t>,</a:t>
            </a:r>
            <a:r>
              <a:rPr lang="zh-CN" altLang="zh-CN" sz="2400" dirty="0"/>
              <a:t>或赶牛过沙漠</a:t>
            </a:r>
            <a:r>
              <a:rPr lang="zh-CN" altLang="en-US" sz="2400" dirty="0"/>
              <a:t>”</a:t>
            </a:r>
            <a:r>
              <a:rPr lang="en-US" altLang="zh-CN" sz="2200" dirty="0"/>
              <a:t>-</a:t>
            </a:r>
            <a:r>
              <a:rPr lang="zh-CN" altLang="zh-CN" sz="2200" dirty="0"/>
              <a:t>梅巴鲁</a:t>
            </a:r>
            <a:endParaRPr lang="en-US" altLang="zh-CN" sz="2200" dirty="0"/>
          </a:p>
          <a:p>
            <a:r>
              <a:rPr lang="zh-CN" altLang="zh-CN" sz="2400" dirty="0"/>
              <a:t>第一个进入非洲内陆的海外宣道士墨菲特的女儿玛丽</a:t>
            </a:r>
            <a:r>
              <a:rPr lang="zh-CN" altLang="en-US" sz="2400" dirty="0"/>
              <a:t>与李文斯顿于</a:t>
            </a:r>
            <a:r>
              <a:rPr lang="en-US" altLang="zh-CN" sz="2400" dirty="0"/>
              <a:t>1845</a:t>
            </a:r>
            <a:r>
              <a:rPr lang="zh-CN" altLang="en-US" sz="2400" dirty="0"/>
              <a:t>年初结为伉俪。之后立即加入学校的建设</a:t>
            </a:r>
            <a:endParaRPr lang="en-US" altLang="zh-CN" sz="2400" dirty="0"/>
          </a:p>
          <a:p>
            <a:r>
              <a:rPr lang="zh-CN" altLang="en-US" sz="2400" dirty="0"/>
              <a:t>共育有五个子女，三儿两女，却因屡次探险而疏于陪伴和照料</a:t>
            </a:r>
            <a:endParaRPr lang="en-US" altLang="zh-CN" sz="2400" dirty="0"/>
          </a:p>
          <a:p>
            <a:r>
              <a:rPr lang="en-US" altLang="zh-CN" sz="2400" dirty="0"/>
              <a:t>1862</a:t>
            </a:r>
            <a:r>
              <a:rPr lang="zh-CN" altLang="en-US" sz="2400" dirty="0"/>
              <a:t>年，在李文斯顿的第二次探险中，玛丽病逝于非洲，李文斯顿备受打击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5C18DE-33E8-4A41-9AB8-16384373B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9073" y="1490295"/>
            <a:ext cx="5157662" cy="4317023"/>
          </a:xfrm>
        </p:spPr>
      </p:pic>
    </p:spTree>
    <p:extLst>
      <p:ext uri="{BB962C8B-B14F-4D97-AF65-F5344CB8AC3E}">
        <p14:creationId xmlns:p14="http://schemas.microsoft.com/office/powerpoint/2010/main" val="109940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D48E5-836C-428D-99E5-28DBC91B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92727"/>
            <a:ext cx="8915399" cy="3117040"/>
          </a:xfrm>
        </p:spPr>
        <p:txBody>
          <a:bodyPr/>
          <a:lstStyle/>
          <a:p>
            <a:pPr algn="ctr"/>
            <a:r>
              <a:rPr lang="zh-CN" altLang="zh-CN" dirty="0"/>
              <a:t>第</a:t>
            </a:r>
            <a:r>
              <a:rPr lang="zh-CN" altLang="en-US" dirty="0"/>
              <a:t>二</a:t>
            </a:r>
            <a:r>
              <a:rPr lang="zh-CN" altLang="zh-CN" dirty="0"/>
              <a:t>次非洲</a:t>
            </a:r>
            <a:r>
              <a:rPr lang="zh-CN" altLang="en-US" dirty="0"/>
              <a:t>宣教</a:t>
            </a:r>
            <a:r>
              <a:rPr lang="zh-CN" altLang="zh-CN" dirty="0"/>
              <a:t>探险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--</a:t>
            </a:r>
            <a:r>
              <a:rPr lang="zh-CN" altLang="en-US" sz="4000" dirty="0"/>
              <a:t>赞比亚之北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57DD4-4A6D-4E47-B9E4-A71211B87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18" y="4243923"/>
            <a:ext cx="8915399" cy="155586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/>
              <a:t>1858-1864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17744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3FE2-20B4-41D4-B7E8-9E56F4E8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第</a:t>
            </a:r>
            <a:r>
              <a:rPr lang="zh-CN" altLang="en-US" dirty="0"/>
              <a:t>二</a:t>
            </a:r>
            <a:r>
              <a:rPr lang="zh-CN" altLang="zh-CN" dirty="0"/>
              <a:t>次非洲</a:t>
            </a:r>
            <a:r>
              <a:rPr lang="zh-CN" altLang="en-US" dirty="0"/>
              <a:t>宣教</a:t>
            </a:r>
            <a:r>
              <a:rPr lang="zh-CN" altLang="zh-CN" dirty="0"/>
              <a:t>探险</a:t>
            </a:r>
            <a:r>
              <a:rPr lang="zh-CN" altLang="en-US" dirty="0"/>
              <a:t>（</a:t>
            </a:r>
            <a:r>
              <a:rPr lang="en-US" altLang="zh-CN" dirty="0"/>
              <a:t>1858-1864</a:t>
            </a:r>
            <a:r>
              <a:rPr lang="zh-CN" altLang="en-US" dirty="0"/>
              <a:t>）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F61DF-1D3B-4013-917F-9A06607D0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74" y="1540189"/>
            <a:ext cx="8915400" cy="4886988"/>
          </a:xfrm>
        </p:spPr>
        <p:txBody>
          <a:bodyPr>
            <a:normAutofit/>
          </a:bodyPr>
          <a:lstStyle/>
          <a:p>
            <a:r>
              <a:rPr lang="zh-CN" altLang="zh-CN" sz="2400" dirty="0"/>
              <a:t>布道是我的责任</a:t>
            </a:r>
            <a:r>
              <a:rPr lang="zh-CN" altLang="en-US" sz="2400" dirty="0"/>
              <a:t>，</a:t>
            </a:r>
            <a:r>
              <a:rPr lang="zh-CN" altLang="zh-CN" sz="2400" dirty="0"/>
              <a:t>探险是为了接触更多的土著</a:t>
            </a:r>
            <a:r>
              <a:rPr lang="zh-CN" altLang="en-US" sz="2400" dirty="0"/>
              <a:t>，</a:t>
            </a:r>
            <a:r>
              <a:rPr lang="zh-CN" altLang="zh-CN" sz="2400" dirty="0"/>
              <a:t>地理侦测只是传福音的切入点</a:t>
            </a:r>
            <a:endParaRPr lang="en-US" altLang="zh-CN" sz="2400" dirty="0"/>
          </a:p>
          <a:p>
            <a:r>
              <a:rPr lang="zh-CN" altLang="en-US" sz="2400" dirty="0"/>
              <a:t>英国政府资助并任命“</a:t>
            </a:r>
            <a:r>
              <a:rPr lang="zh-CN" altLang="zh-CN" sz="2400" dirty="0"/>
              <a:t>中非洲领事</a:t>
            </a:r>
            <a:r>
              <a:rPr lang="zh-CN" altLang="en-US" sz="2400" dirty="0"/>
              <a:t>”</a:t>
            </a:r>
            <a:endParaRPr lang="en-US" altLang="zh-CN" sz="2400" dirty="0"/>
          </a:p>
          <a:p>
            <a:r>
              <a:rPr lang="zh-CN" altLang="en-US" sz="2400" dirty="0"/>
              <a:t>第二次探险基本以失败结束，原因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李文斯顿习惯于“独行侠”的方式探险，缺乏团队领导与合作能力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海外布道与政治人物区别：目的，方式，目标</a:t>
            </a:r>
            <a:endParaRPr lang="en-US" altLang="zh-CN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600" dirty="0"/>
              <a:t>但找到奴隶贩卖路线</a:t>
            </a:r>
            <a:endParaRPr lang="en-US" altLang="zh-CN" sz="2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发现贩卖黑奴的主脑为回教世界的领袖</a:t>
            </a:r>
            <a:endParaRPr lang="en-US" altLang="zh-CN" sz="2200" dirty="0"/>
          </a:p>
          <a:p>
            <a:r>
              <a:rPr lang="zh-CN" altLang="en-US" sz="2400" dirty="0"/>
              <a:t>“</a:t>
            </a:r>
            <a:r>
              <a:rPr lang="zh-CN" altLang="zh-CN" sz="2400" dirty="0"/>
              <a:t>李文斯顿一生探险的最大特点是</a:t>
            </a:r>
            <a:r>
              <a:rPr lang="en-US" altLang="zh-CN" sz="2400" dirty="0"/>
              <a:t>, </a:t>
            </a:r>
            <a:r>
              <a:rPr lang="zh-CN" altLang="zh-CN" sz="2400" dirty="0"/>
              <a:t>他经常走错路</a:t>
            </a:r>
            <a:r>
              <a:rPr lang="en-US" altLang="zh-CN" sz="2400" dirty="0"/>
              <a:t>, </a:t>
            </a:r>
            <a:r>
              <a:rPr lang="zh-CN" altLang="zh-CN" sz="2400" dirty="0"/>
              <a:t>却走出比原先目标更好的道路</a:t>
            </a:r>
            <a:r>
              <a:rPr lang="en-US" altLang="zh-CN" sz="2400" dirty="0"/>
              <a:t>.” </a:t>
            </a:r>
            <a:r>
              <a:rPr lang="en-US" altLang="zh-CN" sz="2000" dirty="0"/>
              <a:t>--</a:t>
            </a:r>
            <a:r>
              <a:rPr lang="zh-CN" altLang="zh-CN" sz="2000" dirty="0"/>
              <a:t>历史学家席弗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577718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D48E5-836C-428D-99E5-28DBC91B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692727"/>
            <a:ext cx="8915399" cy="3117040"/>
          </a:xfrm>
        </p:spPr>
        <p:txBody>
          <a:bodyPr/>
          <a:lstStyle/>
          <a:p>
            <a:pPr algn="ctr"/>
            <a:r>
              <a:rPr lang="zh-CN" altLang="zh-CN" dirty="0"/>
              <a:t>第</a:t>
            </a:r>
            <a:r>
              <a:rPr lang="zh-CN" altLang="en-US" dirty="0"/>
              <a:t>三</a:t>
            </a:r>
            <a:r>
              <a:rPr lang="zh-CN" altLang="zh-CN" dirty="0"/>
              <a:t>次非洲</a:t>
            </a:r>
            <a:r>
              <a:rPr lang="zh-CN" altLang="en-US" dirty="0"/>
              <a:t>宣教</a:t>
            </a:r>
            <a:r>
              <a:rPr lang="zh-CN" altLang="zh-CN" dirty="0"/>
              <a:t>探险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sz="4000" dirty="0"/>
              <a:t>--</a:t>
            </a:r>
            <a:r>
              <a:rPr lang="zh-CN" altLang="en-US" sz="4000" dirty="0"/>
              <a:t>尼罗河集水区溯源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57DD4-4A6D-4E47-B9E4-A71211B87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299" y="4275301"/>
            <a:ext cx="8915399" cy="155586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/>
              <a:t>1865-1873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7071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3FE2-20B4-41D4-B7E8-9E56F4E8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41289"/>
            <a:ext cx="8911687" cy="1280890"/>
          </a:xfrm>
        </p:spPr>
        <p:txBody>
          <a:bodyPr/>
          <a:lstStyle/>
          <a:p>
            <a:r>
              <a:rPr lang="zh-CN" altLang="zh-CN" dirty="0"/>
              <a:t>第</a:t>
            </a:r>
            <a:r>
              <a:rPr lang="zh-CN" altLang="en-US" dirty="0"/>
              <a:t>三</a:t>
            </a:r>
            <a:r>
              <a:rPr lang="zh-CN" altLang="zh-CN" dirty="0"/>
              <a:t>次非洲探险</a:t>
            </a:r>
            <a:r>
              <a:rPr lang="zh-CN" altLang="en-US" dirty="0"/>
              <a:t>（</a:t>
            </a:r>
            <a:r>
              <a:rPr lang="en-US" altLang="zh-CN" dirty="0"/>
              <a:t>1865-1873</a:t>
            </a:r>
            <a:r>
              <a:rPr lang="zh-CN" altLang="en-US" dirty="0"/>
              <a:t>）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DB1413-19A6-48AD-9514-431E3FFDA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7088" y="1104900"/>
            <a:ext cx="5719519" cy="2324100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这次不接受政府职衔和外来团体资助</a:t>
            </a:r>
            <a:endParaRPr lang="en-US" altLang="zh-CN" sz="2400" dirty="0"/>
          </a:p>
          <a:p>
            <a:r>
              <a:rPr lang="en-US" altLang="zh-CN" sz="2400" dirty="0"/>
              <a:t>1866</a:t>
            </a:r>
            <a:r>
              <a:rPr lang="zh-CN" altLang="en-US" sz="2400" dirty="0"/>
              <a:t>年，证明 </a:t>
            </a:r>
            <a:r>
              <a:rPr lang="en-US" altLang="zh-CN" sz="2400" dirty="0"/>
              <a:t>Lake Victoria </a:t>
            </a:r>
            <a:r>
              <a:rPr lang="zh-CN" altLang="en-US" sz="2400" dirty="0"/>
              <a:t>是尼罗河的水源</a:t>
            </a:r>
            <a:endParaRPr lang="en-US" altLang="zh-CN" sz="2400" dirty="0"/>
          </a:p>
          <a:p>
            <a:r>
              <a:rPr lang="zh-CN" altLang="en-US" sz="2400" dirty="0"/>
              <a:t>与外界失联</a:t>
            </a:r>
            <a:r>
              <a:rPr lang="en-US" altLang="zh-CN" sz="2400" dirty="0"/>
              <a:t>6</a:t>
            </a:r>
            <a:r>
              <a:rPr lang="zh-CN" altLang="en-US" sz="2400" dirty="0"/>
              <a:t>年后，</a:t>
            </a:r>
            <a:r>
              <a:rPr lang="en-US" altLang="zh-CN" sz="2400" dirty="0"/>
              <a:t>1971</a:t>
            </a:r>
            <a:r>
              <a:rPr lang="zh-CN" altLang="en-US" sz="2400" dirty="0"/>
              <a:t>年</a:t>
            </a:r>
            <a:r>
              <a:rPr lang="en-US" altLang="zh-CN" sz="2400" dirty="0"/>
              <a:t>11</a:t>
            </a:r>
            <a:r>
              <a:rPr lang="zh-CN" altLang="en-US" sz="2400" dirty="0"/>
              <a:t>月，和史丹利在乌齐齐相逢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A4674B-AA74-4E39-B6F1-CCEC8B7A84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8342" y="3305651"/>
            <a:ext cx="4413196" cy="300858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036D3C-8656-40FC-97DB-9946BFF2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53" y="877380"/>
            <a:ext cx="3446585" cy="3640285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2E7209A-F293-4EC2-B81D-A8DCB3332033}"/>
              </a:ext>
            </a:extLst>
          </p:cNvPr>
          <p:cNvSpPr txBox="1">
            <a:spLocks/>
          </p:cNvSpPr>
          <p:nvPr/>
        </p:nvSpPr>
        <p:spPr>
          <a:xfrm>
            <a:off x="6311538" y="4727578"/>
            <a:ext cx="5719519" cy="1789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/>
              <a:t>缅悠玛族：“食人族”，读圣经</a:t>
            </a:r>
            <a:r>
              <a:rPr lang="en-US" altLang="zh-CN" sz="2600" dirty="0"/>
              <a:t>4</a:t>
            </a:r>
            <a:r>
              <a:rPr lang="zh-CN" altLang="en-US" sz="2600" dirty="0"/>
              <a:t>遍</a:t>
            </a:r>
            <a:endParaRPr lang="en-US" altLang="zh-CN" sz="2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生吃人猿，胃疼，崇拜人猿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怕死人挨饿，吃死人，附身上，不会饿</a:t>
            </a:r>
          </a:p>
        </p:txBody>
      </p:sp>
    </p:spTree>
    <p:extLst>
      <p:ext uri="{BB962C8B-B14F-4D97-AF65-F5344CB8AC3E}">
        <p14:creationId xmlns:p14="http://schemas.microsoft.com/office/powerpoint/2010/main" val="595026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7609-3122-400F-A86E-8806DDED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9" y="491060"/>
            <a:ext cx="10441008" cy="1280890"/>
          </a:xfrm>
        </p:spPr>
        <p:txBody>
          <a:bodyPr/>
          <a:lstStyle/>
          <a:p>
            <a:r>
              <a:rPr lang="en-US" altLang="zh-CN" dirty="0"/>
              <a:t>1873</a:t>
            </a:r>
            <a:r>
              <a:rPr lang="zh-CN" altLang="en-US" dirty="0"/>
              <a:t>年李文斯顿病逝于赞比亚的</a:t>
            </a:r>
            <a:r>
              <a:rPr lang="en-US" altLang="zh-CN" b="1" dirty="0"/>
              <a:t>Lake Bangweulu </a:t>
            </a:r>
            <a:endParaRPr lang="zh-CN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2A4B4A-7E12-47D8-9059-24C24E79F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855" y="4757999"/>
            <a:ext cx="5882079" cy="21000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dirty="0"/>
              <a:t>*在</a:t>
            </a:r>
            <a:r>
              <a:rPr lang="zh-CN" altLang="zh-CN" dirty="0"/>
              <a:t>祷告中</a:t>
            </a:r>
            <a:r>
              <a:rPr lang="en-US" altLang="zh-CN" dirty="0"/>
              <a:t>, </a:t>
            </a:r>
            <a:r>
              <a:rPr lang="zh-CN" altLang="zh-CN" dirty="0"/>
              <a:t>卸下</a:t>
            </a:r>
            <a:r>
              <a:rPr lang="zh-CN" altLang="en-US" dirty="0"/>
              <a:t>了地上的</a:t>
            </a:r>
            <a:r>
              <a:rPr lang="zh-CN" altLang="zh-CN" dirty="0"/>
              <a:t>工</a:t>
            </a:r>
            <a:endParaRPr lang="en-US" altLang="zh-CN" dirty="0"/>
          </a:p>
          <a:p>
            <a:pPr marL="0" indent="0" algn="just">
              <a:buNone/>
            </a:pPr>
            <a:r>
              <a:rPr lang="zh-CN" altLang="en-US" dirty="0"/>
              <a:t>*</a:t>
            </a:r>
            <a:r>
              <a:rPr lang="zh-CN" altLang="zh-CN" dirty="0"/>
              <a:t>在土著的挽歌声中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zh-CN" altLang="zh-CN" dirty="0"/>
              <a:t>心脏</a:t>
            </a:r>
            <a:r>
              <a:rPr lang="zh-CN" altLang="en-US" dirty="0"/>
              <a:t>被</a:t>
            </a:r>
            <a:r>
              <a:rPr lang="zh-CN" altLang="zh-CN" dirty="0"/>
              <a:t>取出</a:t>
            </a:r>
            <a:r>
              <a:rPr lang="en-US" altLang="zh-CN" dirty="0"/>
              <a:t>, </a:t>
            </a:r>
            <a:r>
              <a:rPr lang="zh-CN" altLang="zh-CN" dirty="0"/>
              <a:t>葬</a:t>
            </a:r>
            <a:r>
              <a:rPr lang="zh-CN" altLang="en-US" dirty="0"/>
              <a:t>于</a:t>
            </a:r>
            <a:r>
              <a:rPr lang="zh-CN" altLang="zh-CN" dirty="0"/>
              <a:t>其坦波斯一棵树下</a:t>
            </a:r>
            <a:endParaRPr lang="en-US" altLang="zh-CN" dirty="0"/>
          </a:p>
          <a:p>
            <a:pPr marL="0" indent="0" algn="just">
              <a:buNone/>
            </a:pPr>
            <a:r>
              <a:rPr lang="zh-CN" altLang="en-US" dirty="0"/>
              <a:t>*</a:t>
            </a:r>
            <a:r>
              <a:rPr lang="zh-CN" altLang="zh-CN" dirty="0"/>
              <a:t>盐包裹</a:t>
            </a:r>
            <a:r>
              <a:rPr lang="zh-CN" altLang="en-US" dirty="0"/>
              <a:t>尸体</a:t>
            </a:r>
            <a:r>
              <a:rPr lang="en-US" altLang="zh-CN" dirty="0"/>
              <a:t>, </a:t>
            </a:r>
            <a:r>
              <a:rPr lang="zh-CN" altLang="en-US" dirty="0"/>
              <a:t>走了八个月的路程后，被</a:t>
            </a:r>
            <a:r>
              <a:rPr lang="zh-CN" altLang="zh-CN" dirty="0"/>
              <a:t>英国海军运送回国</a:t>
            </a:r>
            <a:r>
              <a:rPr lang="en-US" altLang="zh-CN" dirty="0"/>
              <a:t>, </a:t>
            </a:r>
            <a:r>
              <a:rPr lang="zh-CN" altLang="zh-CN" dirty="0"/>
              <a:t>葬于西敏寺</a:t>
            </a:r>
            <a:endParaRPr lang="en-US" altLang="zh-CN" dirty="0"/>
          </a:p>
          <a:p>
            <a:pPr marL="0" indent="0" algn="just">
              <a:buNone/>
            </a:pPr>
            <a:r>
              <a:rPr lang="zh-CN" altLang="en-US" dirty="0"/>
              <a:t>*</a:t>
            </a:r>
            <a:r>
              <a:rPr lang="zh-CN" altLang="zh-CN" dirty="0"/>
              <a:t>其坦波斯被称为</a:t>
            </a:r>
            <a:r>
              <a:rPr lang="en-US" altLang="zh-CN" dirty="0"/>
              <a:t>“</a:t>
            </a:r>
            <a:r>
              <a:rPr lang="zh-CN" altLang="zh-CN" dirty="0"/>
              <a:t>非洲的中心</a:t>
            </a:r>
            <a:r>
              <a:rPr lang="en-US" altLang="zh-CN" dirty="0"/>
              <a:t>”</a:t>
            </a:r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06FAA-E745-4D32-AE11-7C30E9854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288" b="9505"/>
          <a:stretch/>
        </p:blipFill>
        <p:spPr>
          <a:xfrm>
            <a:off x="1613403" y="890034"/>
            <a:ext cx="5360051" cy="3672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981E90B-C6C5-4732-B98B-9C3BD23CAE43}"/>
              </a:ext>
            </a:extLst>
          </p:cNvPr>
          <p:cNvGrpSpPr/>
          <p:nvPr/>
        </p:nvGrpSpPr>
        <p:grpSpPr>
          <a:xfrm>
            <a:off x="7211869" y="1228436"/>
            <a:ext cx="4740233" cy="5303887"/>
            <a:chOff x="7211869" y="1228436"/>
            <a:chExt cx="4740233" cy="53038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9FC538-8FF8-489E-8690-788512BE0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1869" y="1228436"/>
              <a:ext cx="4740233" cy="5303887"/>
            </a:xfrm>
            <a:prstGeom prst="rect">
              <a:avLst/>
            </a:prstGeom>
          </p:spPr>
        </p:pic>
        <p:pic>
          <p:nvPicPr>
            <p:cNvPr id="16" name="Content Placeholder 3">
              <a:extLst>
                <a:ext uri="{FF2B5EF4-FFF2-40B4-BE49-F238E27FC236}">
                  <a16:creationId xmlns:a16="http://schemas.microsoft.com/office/drawing/2014/main" id="{318017C8-4CA7-4725-ADBC-ACEFAB7A3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216" t="22775" r="49751" b="9844"/>
            <a:stretch/>
          </p:blipFill>
          <p:spPr>
            <a:xfrm>
              <a:off x="8247863" y="1865568"/>
              <a:ext cx="2475764" cy="156343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193FE9E-897A-458D-809D-3FBA032ABB06}"/>
                    </a:ext>
                  </a:extLst>
                </p14:cNvPr>
                <p14:cNvContentPartPr/>
                <p14:nvPr/>
              </p14:nvContentPartPr>
              <p14:xfrm>
                <a:off x="9981513" y="2356158"/>
                <a:ext cx="406241" cy="69831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193FE9E-897A-458D-809D-3FBA032ABB0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945531" y="2284536"/>
                  <a:ext cx="477846" cy="212716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9B89C7-51FF-4F3C-BB97-BB94EECBC0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07238" y="1865568"/>
              <a:ext cx="16599" cy="28221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1770F4-7229-4C7D-A217-40C3ACAF9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9299" y="2647284"/>
              <a:ext cx="2088000" cy="254355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594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825B-F616-428D-8D16-4DF6956B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09" y="355600"/>
            <a:ext cx="9371013" cy="1280890"/>
          </a:xfrm>
        </p:spPr>
        <p:txBody>
          <a:bodyPr>
            <a:noAutofit/>
          </a:bodyPr>
          <a:lstStyle/>
          <a:p>
            <a:r>
              <a:rPr lang="zh-CN" altLang="zh-CN" sz="4000" dirty="0"/>
              <a:t>人类历史上最伟大的探险家及宣道士之一</a:t>
            </a:r>
            <a:endParaRPr lang="en-US" altLang="zh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5CE3F-0297-4A6C-B6C3-AE6CDBBB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503" y="1330036"/>
            <a:ext cx="8915400" cy="517236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 dirty="0"/>
              <a:t>宣道 </a:t>
            </a:r>
            <a:r>
              <a:rPr lang="en-US" altLang="zh-CN" sz="2400" dirty="0"/>
              <a:t>– </a:t>
            </a:r>
            <a:r>
              <a:rPr lang="zh-CN" altLang="en-US" sz="2400" dirty="0"/>
              <a:t>带</a:t>
            </a:r>
            <a:r>
              <a:rPr lang="zh-CN" altLang="zh-CN" sz="2400" dirty="0"/>
              <a:t>上帝救赎的真理之光到非洲中部</a:t>
            </a:r>
            <a:r>
              <a:rPr lang="zh-CN" altLang="en-US" sz="2400" dirty="0"/>
              <a:t>及</a:t>
            </a:r>
            <a:r>
              <a:rPr lang="zh-CN" altLang="zh-CN" sz="2400" dirty="0"/>
              <a:t>非洲人的黑暗心里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zh-CN" sz="2400" dirty="0"/>
              <a:t>医学</a:t>
            </a:r>
            <a:r>
              <a:rPr lang="en-US" altLang="zh-CN" sz="2400" dirty="0"/>
              <a:t> - </a:t>
            </a:r>
            <a:r>
              <a:rPr lang="zh-CN" altLang="zh-CN" sz="2400" dirty="0"/>
              <a:t>进入非洲内陆的第一位医生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zh-CN" sz="2400" dirty="0"/>
              <a:t>地理</a:t>
            </a:r>
            <a:r>
              <a:rPr lang="en-US" altLang="zh-CN" sz="2400" dirty="0"/>
              <a:t> - </a:t>
            </a:r>
            <a:r>
              <a:rPr lang="zh-CN" altLang="zh-CN" sz="2400" dirty="0"/>
              <a:t>画出非洲内陆河川、山脉的第一人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zh-CN" sz="2400" dirty="0"/>
              <a:t>政治</a:t>
            </a:r>
            <a:r>
              <a:rPr lang="en-US" altLang="zh-CN" sz="2400" dirty="0"/>
              <a:t> - </a:t>
            </a:r>
            <a:r>
              <a:rPr lang="zh-CN" altLang="zh-CN" sz="2400" dirty="0"/>
              <a:t>终止非洲人被贩卖为奴的关键者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zh-CN" sz="2400" dirty="0"/>
              <a:t>探险</a:t>
            </a:r>
            <a:r>
              <a:rPr lang="en-US" altLang="zh-CN" sz="2400" dirty="0"/>
              <a:t> - </a:t>
            </a:r>
            <a:r>
              <a:rPr lang="zh-CN" altLang="zh-CN" sz="2400" dirty="0"/>
              <a:t>打开外界进入非洲内陆的先锋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zh-CN" sz="2400" dirty="0"/>
              <a:t>科学</a:t>
            </a:r>
            <a:r>
              <a:rPr lang="en-US" altLang="zh-CN" sz="2400" dirty="0"/>
              <a:t> - </a:t>
            </a:r>
            <a:r>
              <a:rPr lang="zh-CN" altLang="zh-CN" sz="2400" dirty="0"/>
              <a:t>详细记载中非洲动物与植物的先河</a:t>
            </a:r>
            <a:br>
              <a:rPr lang="en-US" altLang="zh-CN" sz="2400" dirty="0"/>
            </a:b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4441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13B1-0407-4E13-9CD6-E1565592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结语</a:t>
            </a:r>
            <a:r>
              <a:rPr lang="en-US" altLang="zh-CN" dirty="0"/>
              <a:t>: </a:t>
            </a:r>
            <a:r>
              <a:rPr lang="zh-CN" altLang="zh-CN" dirty="0"/>
              <a:t>他虽死了</a:t>
            </a:r>
            <a:r>
              <a:rPr lang="en-US" altLang="zh-CN" dirty="0"/>
              <a:t>, </a:t>
            </a:r>
            <a:r>
              <a:rPr lang="zh-CN" altLang="zh-CN" dirty="0"/>
              <a:t>仍旧说话</a:t>
            </a: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ABE9-3DF3-4D5C-8156-8F82BB99F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766" y="1519648"/>
            <a:ext cx="8915400" cy="5043054"/>
          </a:xfrm>
        </p:spPr>
        <p:txBody>
          <a:bodyPr/>
          <a:lstStyle/>
          <a:p>
            <a:r>
              <a:rPr lang="zh-CN" altLang="en-US" sz="2800" dirty="0"/>
              <a:t>李文斯顿去世时</a:t>
            </a:r>
            <a:r>
              <a:rPr lang="zh-CN" altLang="zh-CN" sz="2800" dirty="0"/>
              <a:t>仍无法看到奴隶贩卖制度被废除</a:t>
            </a:r>
            <a:endParaRPr lang="en-US" altLang="zh-CN" sz="2800" dirty="0"/>
          </a:p>
          <a:p>
            <a:r>
              <a:rPr lang="zh-CN" altLang="en-US" sz="2800" dirty="0"/>
              <a:t>李文斯顿好友，</a:t>
            </a:r>
            <a:r>
              <a:rPr lang="zh-CN" altLang="zh-CN" sz="2800" dirty="0"/>
              <a:t>植物学家柯克与印度总督富力里爵士</a:t>
            </a:r>
            <a:r>
              <a:rPr lang="zh-CN" altLang="en-US" sz="2800" dirty="0"/>
              <a:t>，</a:t>
            </a:r>
            <a:r>
              <a:rPr lang="zh-CN" altLang="zh-CN" sz="2800" dirty="0"/>
              <a:t>再提</a:t>
            </a:r>
            <a:r>
              <a:rPr lang="zh-CN" altLang="en-US" sz="2800" dirty="0"/>
              <a:t>“</a:t>
            </a:r>
            <a:r>
              <a:rPr lang="zh-CN" altLang="zh-CN" sz="2800" dirty="0"/>
              <a:t>严厉打击奴隶贩卖</a:t>
            </a:r>
            <a:r>
              <a:rPr lang="zh-CN" altLang="en-US" sz="2800" dirty="0"/>
              <a:t>”</a:t>
            </a:r>
            <a:r>
              <a:rPr lang="zh-CN" altLang="zh-CN" sz="2800" dirty="0"/>
              <a:t>法案</a:t>
            </a:r>
            <a:r>
              <a:rPr lang="zh-CN" altLang="en-US" sz="2800" dirty="0"/>
              <a:t>并在英议会通过</a:t>
            </a:r>
            <a:endParaRPr lang="en-US" altLang="zh-CN" sz="2800" dirty="0"/>
          </a:p>
          <a:p>
            <a:r>
              <a:rPr lang="en-US" altLang="zh-CN" sz="2800" dirty="0"/>
              <a:t>1873/6/5</a:t>
            </a:r>
            <a:r>
              <a:rPr lang="zh-CN" altLang="en-US" sz="2800" dirty="0"/>
              <a:t>，</a:t>
            </a:r>
            <a:r>
              <a:rPr lang="zh-CN" altLang="zh-CN" sz="2800" dirty="0"/>
              <a:t>回教酋长会议通过了</a:t>
            </a:r>
            <a:r>
              <a:rPr lang="en-US" altLang="zh-CN" sz="2800" dirty="0"/>
              <a:t>“</a:t>
            </a:r>
            <a:r>
              <a:rPr lang="zh-CN" altLang="zh-CN" sz="2800" dirty="0"/>
              <a:t>废除奴隶贩卖</a:t>
            </a:r>
            <a:r>
              <a:rPr lang="en-US" altLang="zh-CN" sz="2800" dirty="0"/>
              <a:t>”</a:t>
            </a:r>
            <a:r>
              <a:rPr lang="zh-CN" altLang="zh-CN" sz="2800" dirty="0"/>
              <a:t>的决议</a:t>
            </a:r>
            <a:endParaRPr lang="en-US" altLang="zh-CN" sz="2800" dirty="0"/>
          </a:p>
          <a:p>
            <a:r>
              <a:rPr lang="zh-CN" altLang="zh-CN" sz="2800" dirty="0"/>
              <a:t>柯克说</a:t>
            </a:r>
            <a:r>
              <a:rPr lang="en-US" altLang="zh-CN" sz="2800" dirty="0"/>
              <a:t>: </a:t>
            </a:r>
            <a:r>
              <a:rPr lang="zh-CN" altLang="en-US" sz="2800" dirty="0"/>
              <a:t>“</a:t>
            </a:r>
            <a:r>
              <a:rPr lang="zh-CN" altLang="zh-CN" sz="2800" dirty="0"/>
              <a:t>李文斯顿的死</a:t>
            </a:r>
            <a:r>
              <a:rPr lang="en-US" altLang="zh-CN" sz="2800" dirty="0"/>
              <a:t>, </a:t>
            </a:r>
            <a:r>
              <a:rPr lang="zh-CN" altLang="zh-CN" sz="2800" dirty="0"/>
              <a:t>比他的生</a:t>
            </a:r>
            <a:r>
              <a:rPr lang="en-US" altLang="zh-CN" sz="2800" dirty="0"/>
              <a:t>, </a:t>
            </a:r>
            <a:r>
              <a:rPr lang="zh-CN" altLang="zh-CN" sz="2800" dirty="0"/>
              <a:t>做得更多</a:t>
            </a:r>
            <a:r>
              <a:rPr lang="en-US" altLang="zh-CN" sz="2800" dirty="0"/>
              <a:t>.</a:t>
            </a:r>
            <a:r>
              <a:rPr lang="zh-CN" altLang="en-US" sz="2800" dirty="0"/>
              <a:t>”</a:t>
            </a:r>
            <a:endParaRPr lang="en-US" altLang="zh-CN" sz="2800" dirty="0"/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zh-CN" sz="3200" dirty="0">
                <a:solidFill>
                  <a:srgbClr val="0070C0"/>
                </a:solidFill>
              </a:rPr>
              <a:t>正如主耶稣所说</a:t>
            </a:r>
            <a:r>
              <a:rPr lang="en-US" altLang="zh-CN" sz="3200" dirty="0">
                <a:solidFill>
                  <a:srgbClr val="0070C0"/>
                </a:solidFill>
              </a:rPr>
              <a:t>:“</a:t>
            </a:r>
            <a:r>
              <a:rPr lang="zh-CN" altLang="zh-CN" sz="3200" dirty="0">
                <a:solidFill>
                  <a:srgbClr val="0070C0"/>
                </a:solidFill>
              </a:rPr>
              <a:t>一粒麦子不落在地里死了</a:t>
            </a:r>
            <a:r>
              <a:rPr lang="en-US" altLang="zh-CN" sz="3200" dirty="0">
                <a:solidFill>
                  <a:srgbClr val="0070C0"/>
                </a:solidFill>
              </a:rPr>
              <a:t>, </a:t>
            </a:r>
            <a:r>
              <a:rPr lang="zh-CN" altLang="zh-CN" sz="3200" dirty="0">
                <a:solidFill>
                  <a:srgbClr val="0070C0"/>
                </a:solidFill>
              </a:rPr>
              <a:t>仍旧是一粒</a:t>
            </a:r>
            <a:r>
              <a:rPr lang="en-US" altLang="zh-CN" sz="3200" dirty="0">
                <a:solidFill>
                  <a:srgbClr val="0070C0"/>
                </a:solidFill>
              </a:rPr>
              <a:t>. </a:t>
            </a:r>
            <a:r>
              <a:rPr lang="zh-CN" altLang="zh-CN" sz="3200" dirty="0">
                <a:solidFill>
                  <a:srgbClr val="0070C0"/>
                </a:solidFill>
              </a:rPr>
              <a:t>若是死了</a:t>
            </a:r>
            <a:r>
              <a:rPr lang="en-US" altLang="zh-CN" sz="3200" dirty="0">
                <a:solidFill>
                  <a:srgbClr val="0070C0"/>
                </a:solidFill>
              </a:rPr>
              <a:t>, </a:t>
            </a:r>
            <a:r>
              <a:rPr lang="zh-CN" altLang="zh-CN" sz="3200" dirty="0">
                <a:solidFill>
                  <a:srgbClr val="0070C0"/>
                </a:solidFill>
              </a:rPr>
              <a:t>就结出许多子粒来</a:t>
            </a:r>
            <a:r>
              <a:rPr lang="en-US" altLang="zh-CN" sz="3200" dirty="0">
                <a:solidFill>
                  <a:srgbClr val="0070C0"/>
                </a:solidFill>
              </a:rPr>
              <a:t>”(</a:t>
            </a:r>
            <a:r>
              <a:rPr lang="zh-CN" altLang="zh-CN" sz="3200" dirty="0">
                <a:solidFill>
                  <a:srgbClr val="0070C0"/>
                </a:solidFill>
              </a:rPr>
              <a:t>约</a:t>
            </a:r>
            <a:r>
              <a:rPr lang="en-US" altLang="zh-CN" sz="3200" dirty="0">
                <a:solidFill>
                  <a:srgbClr val="0070C0"/>
                </a:solidFill>
              </a:rPr>
              <a:t>12:24)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914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3E5C-4AF5-41A6-9B52-DE1C2D7D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24" y="502555"/>
            <a:ext cx="8911687" cy="1280890"/>
          </a:xfrm>
        </p:spPr>
        <p:txBody>
          <a:bodyPr/>
          <a:lstStyle/>
          <a:p>
            <a:r>
              <a:rPr lang="zh-CN" altLang="en-US" dirty="0"/>
              <a:t>经文和名言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6223E-FF6C-4EEF-8817-9B2725D9A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8123" y="1477108"/>
            <a:ext cx="9816488" cy="2365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CN" sz="3200" b="1" dirty="0"/>
              <a:t>「你要專心仰賴耶和華，不可倚靠自己的聰明，在你一切所行的事上都要認定祂，祂必指引你的路。」</a:t>
            </a:r>
            <a:r>
              <a:rPr lang="en-US" altLang="zh-CN" sz="3200" b="1" dirty="0"/>
              <a:t>  </a:t>
            </a:r>
          </a:p>
          <a:p>
            <a:pPr marL="0" indent="0" algn="r">
              <a:buNone/>
            </a:pPr>
            <a:r>
              <a:rPr lang="en-US" altLang="zh-CN" sz="2400" b="1" dirty="0"/>
              <a:t>---</a:t>
            </a:r>
            <a:r>
              <a:rPr lang="zh-TW" altLang="zh-CN" sz="2400" b="1" dirty="0"/>
              <a:t>箴言</a:t>
            </a:r>
            <a:r>
              <a:rPr lang="en-US" altLang="zh-CN" sz="2400" b="1" dirty="0"/>
              <a:t>3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5-6</a:t>
            </a:r>
            <a:endParaRPr lang="zh-CN" alt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8EDFF-3450-4D85-87E9-8BB2A7FAF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9234" y="4764035"/>
            <a:ext cx="9614265" cy="1978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zh-CN" sz="3200" b="1" dirty="0"/>
              <a:t>“</a:t>
            </a:r>
            <a:r>
              <a:rPr lang="en-US" altLang="zh-CN" sz="3200" b="1" dirty="0"/>
              <a:t>There is one safe and happy place, and that is in the will of God!”              </a:t>
            </a:r>
          </a:p>
          <a:p>
            <a:pPr marL="0" indent="0" algn="r">
              <a:buNone/>
            </a:pPr>
            <a:r>
              <a:rPr lang="en-US" altLang="zh-CN" sz="2400" b="1" dirty="0"/>
              <a:t>---David Livingston</a:t>
            </a:r>
            <a:endParaRPr lang="zh-CN" altLang="zh-CN" sz="2400" b="1" dirty="0"/>
          </a:p>
          <a:p>
            <a:pPr marL="0" indent="0">
              <a:buNone/>
            </a:pPr>
            <a:endParaRPr lang="zh-CN" altLang="en-US" sz="2400" b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5B058E6-D047-4917-A4DB-AD40EE85EB8D}"/>
              </a:ext>
            </a:extLst>
          </p:cNvPr>
          <p:cNvSpPr txBox="1">
            <a:spLocks/>
          </p:cNvSpPr>
          <p:nvPr/>
        </p:nvSpPr>
        <p:spPr>
          <a:xfrm>
            <a:off x="1688122" y="3229784"/>
            <a:ext cx="9614265" cy="1978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CN" sz="3200" b="1" dirty="0"/>
              <a:t>「</a:t>
            </a: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当将你的事交托耶和华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并依靠他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CN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他就必成全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TW" altLang="zh-CN" sz="3200" b="1" dirty="0"/>
              <a:t> 」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r">
              <a:buNone/>
            </a:pP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---</a:t>
            </a:r>
            <a:r>
              <a:rPr lang="zh-CN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诗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篇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37:5</a:t>
            </a:r>
            <a:endParaRPr lang="zh-CN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9235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8E8F-04B4-4257-B07A-FFA6999F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8345C-0933-4142-93B8-31FA5B3A7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3489" y="1537118"/>
            <a:ext cx="5042512" cy="4328746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你认为李文斯顿为什么被称为“非洲之父”？</a:t>
            </a:r>
            <a:endParaRPr lang="en-US" altLang="zh-CN" sz="2800" dirty="0"/>
          </a:p>
          <a:p>
            <a:r>
              <a:rPr lang="zh-CN" altLang="en-US" sz="2800" dirty="0"/>
              <a:t>李文斯顿最让你感动的地方是什么？</a:t>
            </a:r>
            <a:endParaRPr lang="en-US" altLang="zh-CN" sz="2800" dirty="0"/>
          </a:p>
          <a:p>
            <a:r>
              <a:rPr lang="zh-CN" altLang="en-US" sz="2800" dirty="0"/>
              <a:t>是什么东西能支撑李文斯顿在异常艰苦的环境中胜过？</a:t>
            </a:r>
            <a:endParaRPr lang="en-US" altLang="zh-CN" sz="2800" dirty="0"/>
          </a:p>
          <a:p>
            <a:r>
              <a:rPr lang="zh-CN" altLang="en-US" sz="2800" dirty="0"/>
              <a:t>李文斯顿生命的见证，是否会对你有帮助？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E6D399-13DB-4518-ADBF-9D098785E0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09877" y="1593048"/>
            <a:ext cx="3250858" cy="3904934"/>
          </a:xfrm>
        </p:spPr>
      </p:pic>
    </p:spTree>
    <p:extLst>
      <p:ext uri="{BB962C8B-B14F-4D97-AF65-F5344CB8AC3E}">
        <p14:creationId xmlns:p14="http://schemas.microsoft.com/office/powerpoint/2010/main" val="51439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09A7-7E36-4E55-B0D9-CA545132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313" y="425082"/>
            <a:ext cx="8911687" cy="1280890"/>
          </a:xfrm>
        </p:spPr>
        <p:txBody>
          <a:bodyPr/>
          <a:lstStyle/>
          <a:p>
            <a:r>
              <a:rPr lang="zh-CN" altLang="en-US" dirty="0"/>
              <a:t>短片</a:t>
            </a:r>
            <a:r>
              <a:rPr lang="en-US" altLang="zh-CN" dirty="0"/>
              <a:t>-</a:t>
            </a:r>
            <a:r>
              <a:rPr lang="zh-CN" altLang="en-US" dirty="0"/>
              <a:t>非洲之父：李文斯顿</a:t>
            </a:r>
          </a:p>
        </p:txBody>
      </p:sp>
      <p:pic>
        <p:nvPicPr>
          <p:cNvPr id="3" name="火把專題影片 國度 第二課 「非洲之父」">
            <a:hlinkClick r:id="" action="ppaction://media"/>
            <a:extLst>
              <a:ext uri="{FF2B5EF4-FFF2-40B4-BE49-F238E27FC236}">
                <a16:creationId xmlns:a16="http://schemas.microsoft.com/office/drawing/2014/main" id="{64829D8D-F193-42C6-B6AD-C4B7F8B62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6670" y="1209963"/>
            <a:ext cx="7905126" cy="50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7606-8C9C-47F3-9F5D-568CA700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535" y="406534"/>
            <a:ext cx="10299356" cy="1280890"/>
          </a:xfrm>
        </p:spPr>
        <p:txBody>
          <a:bodyPr/>
          <a:lstStyle/>
          <a:p>
            <a:r>
              <a:rPr lang="en-US" altLang="zh-CN" dirty="0"/>
              <a:t>1813</a:t>
            </a:r>
            <a:r>
              <a:rPr lang="zh-CN" altLang="en-US" dirty="0"/>
              <a:t>年李文斯顿生于英国苏格兰的</a:t>
            </a:r>
            <a:r>
              <a:rPr lang="en-US" altLang="zh-CN" dirty="0"/>
              <a:t>Blantyre</a:t>
            </a:r>
            <a:endParaRPr lang="zh-CN" alt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434A2F-049A-408A-869E-4B2B175A1FF6}"/>
              </a:ext>
            </a:extLst>
          </p:cNvPr>
          <p:cNvGrpSpPr/>
          <p:nvPr/>
        </p:nvGrpSpPr>
        <p:grpSpPr>
          <a:xfrm>
            <a:off x="1458535" y="1188000"/>
            <a:ext cx="10363012" cy="5190274"/>
            <a:chOff x="1458535" y="1188000"/>
            <a:chExt cx="10363012" cy="51902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05371E-CC6C-4D1E-A42A-4DA9ED2BD4AA}"/>
                </a:ext>
              </a:extLst>
            </p:cNvPr>
            <p:cNvGrpSpPr/>
            <p:nvPr/>
          </p:nvGrpSpPr>
          <p:grpSpPr>
            <a:xfrm>
              <a:off x="1458535" y="1188000"/>
              <a:ext cx="4861964" cy="5190274"/>
              <a:chOff x="1458535" y="1188000"/>
              <a:chExt cx="4861964" cy="519027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D34B79F-9693-46E5-8E14-E0DA619D88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3397" b="3397"/>
              <a:stretch/>
            </p:blipFill>
            <p:spPr>
              <a:xfrm>
                <a:off x="1458535" y="1188000"/>
                <a:ext cx="4861964" cy="5190274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7770DA53-EA84-4D2A-909F-F3D63E78308F}"/>
                      </a:ext>
                    </a:extLst>
                  </p14:cNvPr>
                  <p14:cNvContentPartPr/>
                  <p14:nvPr/>
                </p14:nvContentPartPr>
                <p14:xfrm>
                  <a:off x="3328545" y="3482508"/>
                  <a:ext cx="46000" cy="59673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7770DA53-EA84-4D2A-909F-F3D63E78308F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319561" y="3473521"/>
                    <a:ext cx="63609" cy="77287"/>
                  </a:xfrm>
                  <a:prstGeom prst="rect">
                    <a:avLst/>
                  </a:prstGeom>
                </p:spPr>
              </p:pic>
            </mc:Fallback>
          </mc:AlternateContent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85707AB-C088-4AAC-9794-B4A8563A9A7B}"/>
                  </a:ext>
                </a:extLst>
              </p:cNvPr>
              <p:cNvCxnSpPr/>
              <p:nvPr/>
            </p:nvCxnSpPr>
            <p:spPr>
              <a:xfrm flipH="1">
                <a:off x="3374545" y="2317016"/>
                <a:ext cx="1675374" cy="116549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288B3E-2CAD-42B2-9292-1368C61B0B1D}"/>
                  </a:ext>
                </a:extLst>
              </p:cNvPr>
              <p:cNvSpPr txBox="1"/>
              <p:nvPr/>
            </p:nvSpPr>
            <p:spPr>
              <a:xfrm>
                <a:off x="4782574" y="1973150"/>
                <a:ext cx="1210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Blantyre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7EB967-8B64-488E-80FD-8FFE3120687E}"/>
                </a:ext>
              </a:extLst>
            </p:cNvPr>
            <p:cNvSpPr txBox="1"/>
            <p:nvPr/>
          </p:nvSpPr>
          <p:spPr>
            <a:xfrm>
              <a:off x="6338155" y="1459908"/>
              <a:ext cx="5483392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父母皆为虔诚的基督徒。父亲是茶商，但</a:t>
              </a:r>
              <a:r>
                <a:rPr lang="zh-CN" altLang="zh-CN" sz="2400" dirty="0"/>
                <a:t>家境相当贫寒</a:t>
              </a:r>
              <a:r>
                <a:rPr lang="zh-CN" altLang="en-US" sz="2400" dirty="0"/>
                <a:t>。兄妹</a:t>
              </a:r>
              <a:r>
                <a:rPr lang="en-US" altLang="zh-CN" sz="2400" dirty="0"/>
                <a:t>5</a:t>
              </a:r>
              <a:r>
                <a:rPr lang="zh-CN" altLang="en-US" sz="2400" dirty="0"/>
                <a:t>人，排行第二。</a:t>
              </a:r>
              <a:endParaRPr lang="en-US" altLang="zh-CN" sz="2400" dirty="0"/>
            </a:p>
            <a:p>
              <a:endParaRPr lang="en-US" altLang="zh-CN" sz="2400" dirty="0"/>
            </a:p>
            <a:p>
              <a:r>
                <a:rPr lang="zh-CN" altLang="en-US" sz="2400" dirty="0"/>
                <a:t>家训：“</a:t>
              </a:r>
              <a:r>
                <a:rPr lang="zh-CN" altLang="zh-CN" sz="2400" dirty="0"/>
                <a:t>宁愿诚实而穷</a:t>
              </a:r>
              <a:r>
                <a:rPr lang="en-US" altLang="zh-CN" sz="2400" dirty="0"/>
                <a:t>,</a:t>
              </a:r>
              <a:r>
                <a:rPr lang="zh-CN" altLang="zh-CN" sz="2400" dirty="0"/>
                <a:t>不愿虚谎而富</a:t>
              </a:r>
              <a:r>
                <a:rPr lang="zh-CN" altLang="en-US" sz="2400" dirty="0"/>
                <a:t>”。</a:t>
              </a:r>
              <a:endParaRPr lang="en-US" altLang="zh-CN" sz="2400" dirty="0"/>
            </a:p>
            <a:p>
              <a:endParaRPr lang="en-US" altLang="zh-CN" sz="2400" dirty="0"/>
            </a:p>
            <a:p>
              <a:r>
                <a:rPr lang="zh-CN" altLang="en-US" sz="2400" dirty="0"/>
                <a:t>受益终生的教导：</a:t>
              </a:r>
              <a:endParaRPr lang="en-US" altLang="zh-CN" sz="2400" dirty="0"/>
            </a:p>
            <a:p>
              <a:r>
                <a:rPr lang="en-US" altLang="zh-CN" sz="2400" dirty="0"/>
                <a:t>1.</a:t>
              </a:r>
              <a:r>
                <a:rPr lang="zh-CN" altLang="zh-CN" sz="2400" dirty="0"/>
                <a:t>勤劳</a:t>
              </a:r>
              <a:r>
                <a:rPr lang="zh-CN" altLang="en-US" sz="2400" dirty="0"/>
                <a:t>美德：</a:t>
              </a:r>
              <a:r>
                <a:rPr lang="zh-CN" altLang="zh-CN" sz="2400" dirty="0"/>
                <a:t>不浪费时间在无意义的事情上</a:t>
              </a:r>
              <a:endParaRPr lang="en-US" altLang="zh-CN" sz="2400" dirty="0"/>
            </a:p>
            <a:p>
              <a:r>
                <a:rPr lang="en-US" altLang="zh-CN" sz="2400" dirty="0"/>
                <a:t>2.</a:t>
              </a:r>
              <a:r>
                <a:rPr lang="zh-CN" altLang="zh-CN" sz="2400" dirty="0"/>
                <a:t>节俭</a:t>
              </a:r>
              <a:r>
                <a:rPr lang="zh-CN" altLang="en-US" sz="2400" dirty="0"/>
                <a:t>生活：</a:t>
              </a:r>
              <a:r>
                <a:rPr lang="zh-CN" altLang="zh-CN" sz="2400" dirty="0"/>
                <a:t>以最少的需求去面对每天该尽的责任</a:t>
              </a:r>
              <a:endParaRPr lang="en-US" altLang="zh-CN" sz="2400" dirty="0"/>
            </a:p>
            <a:p>
              <a:r>
                <a:rPr lang="en-US" altLang="zh-CN" sz="2400" dirty="0"/>
                <a:t>3.</a:t>
              </a:r>
              <a:r>
                <a:rPr lang="zh-CN" altLang="zh-CN" sz="2400" dirty="0"/>
                <a:t>读书</a:t>
              </a:r>
              <a:r>
                <a:rPr lang="zh-CN" altLang="en-US" sz="2400" dirty="0"/>
                <a:t>习惯：</a:t>
              </a:r>
              <a:r>
                <a:rPr lang="zh-CN" altLang="zh-CN" sz="2400" dirty="0"/>
                <a:t>一生在不断的学习中进步</a:t>
              </a:r>
              <a:endParaRPr lang="en-US" altLang="zh-CN" sz="2400" dirty="0"/>
            </a:p>
            <a:p>
              <a:r>
                <a:rPr lang="en-US" altLang="zh-CN" sz="2400" dirty="0"/>
                <a:t>4.</a:t>
              </a:r>
              <a:r>
                <a:rPr lang="zh-CN" altLang="zh-CN" sz="2400" dirty="0"/>
                <a:t>敬畏</a:t>
              </a:r>
              <a:r>
                <a:rPr lang="zh-CN" altLang="en-US" sz="2400" dirty="0"/>
                <a:t>上帝：</a:t>
              </a:r>
              <a:r>
                <a:rPr lang="zh-CN" altLang="zh-CN" sz="2400" dirty="0"/>
                <a:t>上帝塑造人性格的钢骨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0828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8F76-CC46-4394-98B3-934B0EE3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19" y="282364"/>
            <a:ext cx="8911687" cy="1280890"/>
          </a:xfrm>
        </p:spPr>
        <p:txBody>
          <a:bodyPr/>
          <a:lstStyle/>
          <a:p>
            <a:r>
              <a:rPr lang="zh-CN" altLang="zh-CN" dirty="0"/>
              <a:t>上帝的装备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BEB06-FB7E-41DF-B288-D70502908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319" y="1015345"/>
            <a:ext cx="9381115" cy="5703455"/>
          </a:xfrm>
        </p:spPr>
        <p:txBody>
          <a:bodyPr>
            <a:normAutofit fontScale="92500"/>
          </a:bodyPr>
          <a:lstStyle/>
          <a:p>
            <a:r>
              <a:rPr lang="zh-CN" altLang="en-US" sz="2400" dirty="0"/>
              <a:t>热爱读书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200" dirty="0"/>
              <a:t>7</a:t>
            </a:r>
            <a:r>
              <a:rPr lang="zh-CN" altLang="en-US" sz="2200" dirty="0"/>
              <a:t>岁上小学，但</a:t>
            </a:r>
            <a:r>
              <a:rPr lang="en-US" altLang="zh-CN" sz="2200" dirty="0"/>
              <a:t>10</a:t>
            </a:r>
            <a:r>
              <a:rPr lang="zh-CN" altLang="en-US" sz="2200" dirty="0"/>
              <a:t>岁进纺纱厂，工作后在夜校继续学业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早上</a:t>
            </a:r>
            <a:r>
              <a:rPr lang="en-US" altLang="zh-CN" sz="2200" dirty="0"/>
              <a:t>6</a:t>
            </a:r>
            <a:r>
              <a:rPr lang="zh-CN" altLang="en-US" sz="2200" dirty="0"/>
              <a:t>：</a:t>
            </a:r>
            <a:r>
              <a:rPr lang="en-US" altLang="zh-CN" sz="2200" dirty="0"/>
              <a:t>00</a:t>
            </a:r>
            <a:r>
              <a:rPr lang="zh-CN" altLang="en-US" sz="2200" dirty="0"/>
              <a:t>起床作工，晚上</a:t>
            </a:r>
            <a:r>
              <a:rPr lang="en-US" altLang="zh-CN" sz="2200" dirty="0"/>
              <a:t>10</a:t>
            </a:r>
            <a:r>
              <a:rPr lang="zh-CN" altLang="en-US" sz="2200" dirty="0"/>
              <a:t>：</a:t>
            </a:r>
            <a:r>
              <a:rPr lang="en-US" altLang="zh-CN" sz="2200" dirty="0"/>
              <a:t>00</a:t>
            </a:r>
            <a:r>
              <a:rPr lang="zh-CN" altLang="en-US" sz="2200" dirty="0"/>
              <a:t>夜校下课，才能回家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第一笔薪水的一半交给妈妈，另一半买</a:t>
            </a:r>
            <a:r>
              <a:rPr lang="zh-CN" altLang="zh-CN" sz="2200" dirty="0"/>
              <a:t>简易词典《拉丁文初阶》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纺纱机旁读书，外号“驴子”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课外书：</a:t>
            </a:r>
            <a:r>
              <a:rPr lang="en-US" altLang="zh-CN" sz="2200" dirty="0"/>
              <a:t>《</a:t>
            </a:r>
            <a:r>
              <a:rPr lang="zh-CN" altLang="en-US" sz="2200" dirty="0"/>
              <a:t>贺拉斯文集</a:t>
            </a:r>
            <a:r>
              <a:rPr lang="en-US" altLang="zh-CN" sz="2200" dirty="0"/>
              <a:t>》</a:t>
            </a:r>
            <a:r>
              <a:rPr lang="zh-CN" altLang="en-US" sz="2200" dirty="0"/>
              <a:t>，</a:t>
            </a:r>
            <a:r>
              <a:rPr lang="en-US" altLang="zh-CN" sz="2200" dirty="0"/>
              <a:t>《</a:t>
            </a:r>
            <a:r>
              <a:rPr lang="zh-CN" altLang="en-US" sz="2200" dirty="0"/>
              <a:t>新约圣经</a:t>
            </a:r>
            <a:r>
              <a:rPr lang="en-US" altLang="zh-CN" sz="2200" dirty="0"/>
              <a:t>》</a:t>
            </a:r>
            <a:r>
              <a:rPr lang="zh-CN" altLang="en-US" sz="2200" dirty="0"/>
              <a:t>，</a:t>
            </a:r>
            <a:r>
              <a:rPr lang="en-US" altLang="zh-CN" sz="2200" dirty="0"/>
              <a:t>《</a:t>
            </a:r>
            <a:r>
              <a:rPr lang="zh-CN" altLang="en-US" sz="2200" dirty="0"/>
              <a:t>苏格兰史</a:t>
            </a:r>
            <a:r>
              <a:rPr lang="en-US" altLang="zh-CN" sz="2200" dirty="0"/>
              <a:t>》</a:t>
            </a:r>
            <a:r>
              <a:rPr lang="zh-CN" altLang="en-US" sz="2200" dirty="0"/>
              <a:t>，</a:t>
            </a:r>
            <a:r>
              <a:rPr lang="en-US" altLang="zh-CN" sz="2200" dirty="0"/>
              <a:t>《</a:t>
            </a:r>
            <a:r>
              <a:rPr lang="zh-CN" altLang="en-US" sz="2200" dirty="0"/>
              <a:t>草本植物</a:t>
            </a:r>
            <a:r>
              <a:rPr lang="en-US" altLang="zh-CN" sz="2200" dirty="0"/>
              <a:t>》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主日学奖品：</a:t>
            </a:r>
            <a:r>
              <a:rPr lang="en-US" altLang="zh-CN" sz="2200" dirty="0"/>
              <a:t> </a:t>
            </a:r>
            <a:r>
              <a:rPr lang="zh-CN" altLang="en-US" sz="2200" dirty="0"/>
              <a:t>主日学老师赠送</a:t>
            </a:r>
            <a:r>
              <a:rPr lang="en-US" altLang="zh-CN" sz="2200" dirty="0"/>
              <a:t>《</a:t>
            </a:r>
            <a:r>
              <a:rPr lang="zh-CN" altLang="en-US" sz="2200" dirty="0"/>
              <a:t>新约圣经</a:t>
            </a:r>
            <a:r>
              <a:rPr lang="en-US" altLang="zh-CN" sz="2200" dirty="0"/>
              <a:t>》</a:t>
            </a:r>
          </a:p>
          <a:p>
            <a:r>
              <a:rPr lang="zh-CN" altLang="en-US" sz="2400" dirty="0"/>
              <a:t>为神尽责的主日学老师 </a:t>
            </a:r>
            <a:r>
              <a:rPr lang="en-US" altLang="zh-CN" sz="2400" dirty="0"/>
              <a:t>- </a:t>
            </a:r>
            <a:r>
              <a:rPr lang="zh-CN" altLang="en-US" sz="2400" dirty="0"/>
              <a:t>大卫 托马斯 </a:t>
            </a:r>
            <a:r>
              <a:rPr lang="en-US" altLang="zh-CN" sz="24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学习信靠，交托并与上帝同行，</a:t>
            </a:r>
            <a:r>
              <a:rPr lang="zh-CN" altLang="zh-CN" sz="2200" dirty="0"/>
              <a:t>你的信仰会更扎根于真实生命中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“</a:t>
            </a:r>
            <a:r>
              <a:rPr lang="zh-CN" altLang="zh-CN" sz="2200" dirty="0"/>
              <a:t>凭着他们的果子</a:t>
            </a:r>
            <a:r>
              <a:rPr lang="en-US" altLang="zh-CN" sz="2200" dirty="0"/>
              <a:t>, </a:t>
            </a:r>
            <a:r>
              <a:rPr lang="zh-CN" altLang="zh-CN" sz="2200" dirty="0"/>
              <a:t>就可以认出他们来</a:t>
            </a:r>
            <a:r>
              <a:rPr lang="zh-CN" altLang="en-US" sz="2200" dirty="0"/>
              <a:t>。”</a:t>
            </a:r>
            <a:r>
              <a:rPr lang="en-US" altLang="zh-CN" sz="2200" dirty="0"/>
              <a:t>(</a:t>
            </a:r>
            <a:r>
              <a:rPr lang="zh-CN" altLang="zh-CN" sz="2200" dirty="0"/>
              <a:t>太</a:t>
            </a:r>
            <a:r>
              <a:rPr lang="en-US" altLang="zh-CN" sz="2200" dirty="0"/>
              <a:t>7:20)</a:t>
            </a:r>
          </a:p>
          <a:p>
            <a:r>
              <a:rPr lang="zh-CN" altLang="en-US" sz="2400" dirty="0"/>
              <a:t>把贫穷当作教育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纺纱工</a:t>
            </a:r>
            <a:r>
              <a:rPr lang="en-US" altLang="zh-CN" sz="2200" dirty="0"/>
              <a:t>13</a:t>
            </a:r>
            <a:r>
              <a:rPr lang="zh-CN" altLang="en-US" sz="2200" dirty="0"/>
              <a:t>年，</a:t>
            </a:r>
            <a:r>
              <a:rPr lang="en-US" altLang="zh-CN" sz="2200" dirty="0"/>
              <a:t>23</a:t>
            </a:r>
            <a:r>
              <a:rPr lang="zh-CN" altLang="en-US" sz="2200" dirty="0"/>
              <a:t>岁高中毕业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zh-CN" sz="2200" dirty="0"/>
              <a:t>贫穷是给孩子</a:t>
            </a:r>
            <a:r>
              <a:rPr lang="zh-CN" altLang="en-US" sz="2200" dirty="0"/>
              <a:t>的一种</a:t>
            </a:r>
            <a:r>
              <a:rPr lang="zh-CN" altLang="zh-CN" sz="2200" dirty="0"/>
              <a:t>良好训练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290147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E7626-4A1F-40A9-B538-578EA3675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975" y="180764"/>
            <a:ext cx="8911687" cy="1280890"/>
          </a:xfrm>
        </p:spPr>
        <p:txBody>
          <a:bodyPr/>
          <a:lstStyle/>
          <a:p>
            <a:r>
              <a:rPr lang="zh-CN" altLang="zh-CN" dirty="0"/>
              <a:t>上帝的</a:t>
            </a:r>
            <a:r>
              <a:rPr lang="zh-CN" altLang="en-US" dirty="0"/>
              <a:t>呼召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25DE9-8718-4378-BFC8-AFDA14C55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35" y="927694"/>
            <a:ext cx="9612365" cy="6050472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/>
              <a:t>20</a:t>
            </a:r>
            <a:r>
              <a:rPr lang="zh-CN" altLang="en-US" sz="2400" dirty="0"/>
              <a:t>岁</a:t>
            </a:r>
            <a:r>
              <a:rPr lang="zh-CN" altLang="zh-CN" sz="2400" dirty="0"/>
              <a:t>接受基督</a:t>
            </a:r>
            <a:r>
              <a:rPr lang="zh-CN" altLang="en-US" sz="2400" dirty="0"/>
              <a:t>，人</a:t>
            </a:r>
            <a:r>
              <a:rPr lang="zh-CN" altLang="zh-CN" sz="2400" dirty="0"/>
              <a:t>生的转捩点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谦卑地信</a:t>
            </a:r>
            <a:r>
              <a:rPr lang="zh-CN" altLang="zh-CN" sz="2200" dirty="0"/>
              <a:t>靠基督无限的怜恤与恩典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基督</a:t>
            </a:r>
            <a:r>
              <a:rPr lang="zh-CN" altLang="zh-CN" sz="2200" dirty="0"/>
              <a:t>为我死</a:t>
            </a:r>
            <a:r>
              <a:rPr lang="en-US" altLang="zh-CN" sz="2200" dirty="0"/>
              <a:t>, </a:t>
            </a:r>
            <a:r>
              <a:rPr lang="zh-CN" altLang="zh-CN" sz="2200" dirty="0"/>
              <a:t>我为</a:t>
            </a:r>
            <a:r>
              <a:rPr lang="zh-CN" altLang="en-US" sz="2200" dirty="0"/>
              <a:t>基督</a:t>
            </a:r>
            <a:r>
              <a:rPr lang="zh-CN" altLang="zh-CN" sz="2200" dirty="0"/>
              <a:t>活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zh-CN" sz="2200" dirty="0"/>
              <a:t>不再为自己和今世而话</a:t>
            </a:r>
            <a:r>
              <a:rPr lang="en-US" altLang="zh-CN" sz="2200" dirty="0"/>
              <a:t>, </a:t>
            </a:r>
            <a:r>
              <a:rPr lang="zh-CN" altLang="en-US" sz="2200" dirty="0"/>
              <a:t>而</a:t>
            </a:r>
            <a:r>
              <a:rPr lang="zh-CN" altLang="zh-CN" sz="2200" dirty="0"/>
              <a:t>是为那位爱他的主和永世的真实而活</a:t>
            </a:r>
            <a:endParaRPr lang="en-US" altLang="zh-CN" sz="2200" dirty="0"/>
          </a:p>
          <a:p>
            <a:r>
              <a:rPr lang="zh-CN" altLang="en-US" sz="2400" dirty="0"/>
              <a:t>大学时期的装备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半工半读学医：幼时喜欢植物</a:t>
            </a:r>
            <a:endParaRPr lang="en-US" altLang="zh-CN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化学实验室的工作：</a:t>
            </a:r>
            <a:r>
              <a:rPr lang="zh-CN" altLang="zh-CN" sz="2200" dirty="0"/>
              <a:t>善用仪器测量天文、方位、高程、纬度</a:t>
            </a:r>
            <a:endParaRPr lang="en-US" altLang="zh-CN" sz="2200" dirty="0"/>
          </a:p>
          <a:p>
            <a:r>
              <a:rPr lang="zh-CN" altLang="en-US" sz="2400" dirty="0"/>
              <a:t>大二申请</a:t>
            </a:r>
            <a:r>
              <a:rPr lang="zh-CN" altLang="zh-CN" sz="2400" dirty="0"/>
              <a:t>成为</a:t>
            </a:r>
            <a:r>
              <a:rPr lang="en-US" altLang="zh-CN" sz="2400" dirty="0"/>
              <a:t>“</a:t>
            </a:r>
            <a:r>
              <a:rPr lang="zh-CN" altLang="zh-CN" sz="2400" dirty="0"/>
              <a:t>伦敦宣道会</a:t>
            </a:r>
            <a:r>
              <a:rPr lang="en-US" altLang="zh-CN" sz="2400" dirty="0"/>
              <a:t>”</a:t>
            </a:r>
            <a:r>
              <a:rPr lang="zh-CN" altLang="zh-CN" sz="2400" dirty="0"/>
              <a:t>海外宣道士</a:t>
            </a:r>
            <a:r>
              <a:rPr lang="zh-CN" altLang="en-US" sz="2400" dirty="0"/>
              <a:t>并通过考试和神学培训</a:t>
            </a:r>
            <a:endParaRPr lang="en-US" altLang="zh-CN" sz="2400" dirty="0"/>
          </a:p>
          <a:p>
            <a:r>
              <a:rPr lang="en-US" altLang="zh-CN" sz="2400" dirty="0"/>
              <a:t>1840</a:t>
            </a:r>
            <a:r>
              <a:rPr lang="zh-CN" altLang="en-US" sz="2400" dirty="0"/>
              <a:t>年，鸦片战争爆发，</a:t>
            </a:r>
            <a:r>
              <a:rPr lang="zh-CN" altLang="zh-CN" sz="2400" dirty="0"/>
              <a:t>伦敦宣道会</a:t>
            </a:r>
            <a:r>
              <a:rPr lang="zh-CN" altLang="en-US" sz="2400" dirty="0"/>
              <a:t>暂</a:t>
            </a:r>
            <a:r>
              <a:rPr lang="zh-CN" altLang="zh-CN" sz="2400" dirty="0"/>
              <a:t>停</a:t>
            </a:r>
            <a:r>
              <a:rPr lang="zh-CN" altLang="en-US" sz="2400" dirty="0"/>
              <a:t>差</a:t>
            </a:r>
            <a:r>
              <a:rPr lang="zh-CN" altLang="zh-CN" sz="2400" dirty="0"/>
              <a:t>派海外宣道士</a:t>
            </a:r>
            <a:r>
              <a:rPr lang="zh-CN" altLang="en-US" sz="2400" dirty="0"/>
              <a:t>到</a:t>
            </a:r>
            <a:r>
              <a:rPr lang="zh-CN" altLang="zh-CN" sz="2400" dirty="0"/>
              <a:t>中国</a:t>
            </a:r>
            <a:endParaRPr lang="en-US" altLang="zh-CN" sz="2400" dirty="0"/>
          </a:p>
          <a:p>
            <a:r>
              <a:rPr lang="zh-CN" altLang="zh-CN" sz="2400" dirty="0"/>
              <a:t>非洲宣道的门开了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200" dirty="0"/>
              <a:t>听了</a:t>
            </a:r>
            <a:r>
              <a:rPr lang="zh-CN" altLang="zh-CN" sz="2200" dirty="0"/>
              <a:t>在非洲布道</a:t>
            </a:r>
            <a:r>
              <a:rPr lang="en-US" altLang="zh-CN" sz="2200" dirty="0"/>
              <a:t>20</a:t>
            </a:r>
            <a:r>
              <a:rPr lang="zh-CN" altLang="zh-CN" sz="2200" dirty="0"/>
              <a:t>年的墨菲特</a:t>
            </a:r>
            <a:r>
              <a:rPr lang="zh-CN" altLang="en-US" sz="2200" dirty="0"/>
              <a:t>的一场演讲后，即申请非洲宣道</a:t>
            </a:r>
            <a:endParaRPr lang="en-US" altLang="zh-CN" sz="2200" dirty="0"/>
          </a:p>
          <a:p>
            <a:r>
              <a:rPr lang="zh-CN" altLang="en-US" sz="2400" dirty="0"/>
              <a:t>“</a:t>
            </a:r>
            <a:r>
              <a:rPr lang="zh-CN" altLang="zh-CN" sz="2400" dirty="0"/>
              <a:t>真正的传福音</a:t>
            </a:r>
            <a:r>
              <a:rPr lang="en-US" altLang="zh-CN" sz="2400" dirty="0"/>
              <a:t>,</a:t>
            </a:r>
            <a:r>
              <a:rPr lang="zh-CN" altLang="zh-CN" sz="2400" dirty="0"/>
              <a:t>是以真诚的生命</a:t>
            </a:r>
            <a:r>
              <a:rPr lang="en-US" altLang="zh-CN" sz="2400" dirty="0"/>
              <a:t>,</a:t>
            </a:r>
            <a:r>
              <a:rPr lang="zh-CN" altLang="zh-CN" sz="2400" dirty="0"/>
              <a:t>去接触每一天遇到的人</a:t>
            </a:r>
            <a:r>
              <a:rPr lang="en-US" altLang="zh-CN" sz="2400" dirty="0"/>
              <a:t>,</a:t>
            </a:r>
            <a:r>
              <a:rPr lang="zh-CN" altLang="zh-CN" sz="2400" dirty="0"/>
              <a:t>去做每一天所该做的事</a:t>
            </a:r>
            <a:r>
              <a:rPr lang="en-US" altLang="zh-CN" sz="2400" dirty="0"/>
              <a:t>.”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37346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54C5BF-F09B-4170-AB48-165F8FBA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348" y="518869"/>
            <a:ext cx="8911687" cy="1280890"/>
          </a:xfrm>
        </p:spPr>
        <p:txBody>
          <a:bodyPr/>
          <a:lstStyle/>
          <a:p>
            <a:r>
              <a:rPr lang="zh-CN" altLang="en-US" dirty="0"/>
              <a:t>十六世纪之前的非洲大陆及自然环境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7889B91-3A54-46DA-9D74-94E866C137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9746" y="1274919"/>
            <a:ext cx="3570084" cy="462471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09379-2073-4268-A571-B617EEE11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285" y="1274920"/>
            <a:ext cx="3774663" cy="4658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4831E-BA75-40C0-98CD-B77A0163688A}"/>
              </a:ext>
            </a:extLst>
          </p:cNvPr>
          <p:cNvSpPr txBox="1"/>
          <p:nvPr/>
        </p:nvSpPr>
        <p:spPr>
          <a:xfrm>
            <a:off x="2704981" y="6020375"/>
            <a:ext cx="774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因为自然环境的限制，世界对非洲内陆一无所知</a:t>
            </a:r>
          </a:p>
        </p:txBody>
      </p:sp>
    </p:spTree>
    <p:extLst>
      <p:ext uri="{BB962C8B-B14F-4D97-AF65-F5344CB8AC3E}">
        <p14:creationId xmlns:p14="http://schemas.microsoft.com/office/powerpoint/2010/main" val="413872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3420-E553-42C2-97D7-64C3D0B0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074" y="443135"/>
            <a:ext cx="8911687" cy="1280890"/>
          </a:xfrm>
        </p:spPr>
        <p:txBody>
          <a:bodyPr/>
          <a:lstStyle/>
          <a:p>
            <a:r>
              <a:rPr lang="zh-CN" altLang="en-US" dirty="0"/>
              <a:t>李文斯顿历次非洲探险路线图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4B867-0650-4080-B5F6-C93376A240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6375" y="1295401"/>
            <a:ext cx="5654098" cy="534352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970EC7-3D04-4928-A5B5-C3AE34D6E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3247" y="1288474"/>
            <a:ext cx="3949901" cy="5343524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/>
              <a:t>第一次：</a:t>
            </a:r>
            <a:r>
              <a:rPr lang="en-US" altLang="zh-CN" sz="2400" dirty="0"/>
              <a:t>1841-1856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以拓荒为一生目标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穿越 </a:t>
            </a:r>
            <a:r>
              <a:rPr lang="en-US" altLang="zh-CN" sz="2000" dirty="0"/>
              <a:t>Kalahari </a:t>
            </a:r>
            <a:r>
              <a:rPr lang="zh-CN" altLang="en-US" sz="2000" dirty="0"/>
              <a:t>大沙漠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来到 </a:t>
            </a:r>
            <a:r>
              <a:rPr lang="en-US" altLang="zh-CN" sz="2000" dirty="0"/>
              <a:t>Zambezi </a:t>
            </a:r>
            <a:r>
              <a:rPr lang="zh-CN" altLang="en-US" sz="2000" dirty="0"/>
              <a:t>河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横越西非探险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扎根于真实的真理，经历上帝的同在，恩典和丰盛</a:t>
            </a:r>
            <a:endParaRPr lang="en-US" altLang="zh-CN" sz="2000" dirty="0"/>
          </a:p>
          <a:p>
            <a:r>
              <a:rPr lang="zh-CN" altLang="en-US" sz="2400" dirty="0"/>
              <a:t>第二次：</a:t>
            </a:r>
            <a:r>
              <a:rPr lang="en-US" altLang="zh-CN" sz="2400" dirty="0"/>
              <a:t>1858-1864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东非与中非探险队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找到贩</a:t>
            </a:r>
            <a:r>
              <a:rPr lang="zh-CN" altLang="zh-CN" sz="2000" dirty="0"/>
              <a:t>奴</a:t>
            </a:r>
            <a:r>
              <a:rPr lang="zh-CN" altLang="en-US" sz="2000" dirty="0"/>
              <a:t>的路线</a:t>
            </a:r>
            <a:endParaRPr lang="en-US" altLang="zh-CN" sz="2000" dirty="0"/>
          </a:p>
          <a:p>
            <a:r>
              <a:rPr lang="zh-CN" altLang="en-US" sz="2400" dirty="0"/>
              <a:t>第三次：</a:t>
            </a:r>
            <a:r>
              <a:rPr lang="en-US" altLang="zh-CN" sz="2400" dirty="0"/>
              <a:t>1865-1873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zh-CN" sz="2000" dirty="0"/>
              <a:t>探险史上最著名的相会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zh-CN" sz="2000" dirty="0"/>
              <a:t>走完人生最后旅程</a:t>
            </a:r>
            <a:endParaRPr lang="en-US" altLang="zh-CN" sz="20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7150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D48E5-836C-428D-99E5-28DBC91B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648" y="-564574"/>
            <a:ext cx="8915399" cy="5435511"/>
          </a:xfrm>
        </p:spPr>
        <p:txBody>
          <a:bodyPr/>
          <a:lstStyle/>
          <a:p>
            <a:pPr algn="ctr"/>
            <a:r>
              <a:rPr lang="zh-CN" altLang="zh-CN" dirty="0"/>
              <a:t>第一次非洲</a:t>
            </a:r>
            <a:r>
              <a:rPr lang="zh-CN" altLang="en-US" dirty="0"/>
              <a:t>宣教</a:t>
            </a:r>
            <a:r>
              <a:rPr lang="zh-CN" altLang="zh-CN" dirty="0"/>
              <a:t>探险</a:t>
            </a:r>
            <a:br>
              <a:rPr lang="en-US" altLang="zh-CN" dirty="0"/>
            </a:br>
            <a:r>
              <a:rPr lang="en-US" altLang="zh-CN" dirty="0"/>
              <a:t>--</a:t>
            </a:r>
            <a:r>
              <a:rPr lang="zh-CN" altLang="en-US" sz="4000" dirty="0"/>
              <a:t>爱的标志</a:t>
            </a:r>
            <a:r>
              <a:rPr lang="en-US" altLang="zh-CN" sz="4000" dirty="0"/>
              <a:t> </a:t>
            </a:r>
            <a:endParaRPr lang="zh-CN" altLang="en-US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57DD4-4A6D-4E47-B9E4-A71211B87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2680" y="3305757"/>
            <a:ext cx="5169690" cy="155586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/>
              <a:t>1842-1856</a:t>
            </a:r>
            <a:endParaRPr lang="zh-CN" alt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99EDF-F5A2-4A99-A4BA-FE4260E7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881" y="3130062"/>
            <a:ext cx="4985304" cy="33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8035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14907</TotalTime>
  <Words>2641</Words>
  <Application>Microsoft Office PowerPoint</Application>
  <PresentationFormat>Widescreen</PresentationFormat>
  <Paragraphs>151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微軟正黑體</vt:lpstr>
      <vt:lpstr>微軟正黑體</vt:lpstr>
      <vt:lpstr>幼圆</vt:lpstr>
      <vt:lpstr>Arial</vt:lpstr>
      <vt:lpstr>Century Gothic</vt:lpstr>
      <vt:lpstr>Wingdings</vt:lpstr>
      <vt:lpstr>Wingdings 3</vt:lpstr>
      <vt:lpstr>Wisp</vt:lpstr>
      <vt:lpstr>非洲之父-李文斯顿</vt:lpstr>
      <vt:lpstr>人类历史上最伟大的探险家及宣道士之一</vt:lpstr>
      <vt:lpstr>短片-非洲之父：李文斯顿</vt:lpstr>
      <vt:lpstr>1813年李文斯顿生于英国苏格兰的Blantyre</vt:lpstr>
      <vt:lpstr>上帝的装备</vt:lpstr>
      <vt:lpstr>上帝的呼召</vt:lpstr>
      <vt:lpstr>十六世纪之前的非洲大陆及自然环境 </vt:lpstr>
      <vt:lpstr>李文斯顿历次非洲探险路线图</vt:lpstr>
      <vt:lpstr>第一次非洲宣教探险 --爱的标志 </vt:lpstr>
      <vt:lpstr>16年离家时间顺序  </vt:lpstr>
      <vt:lpstr>为何这么晚才来呢？</vt:lpstr>
      <vt:lpstr>拓荒时遇到的土著部落</vt:lpstr>
      <vt:lpstr>猛狮口中死里逃生 身上带着爱的标志</vt:lpstr>
      <vt:lpstr>李文斯顿的爱情和家庭-耶和华以勒</vt:lpstr>
      <vt:lpstr>第二次非洲宣教探险  --赞比亚之北 </vt:lpstr>
      <vt:lpstr>第二次非洲宣教探险（1858-1864）</vt:lpstr>
      <vt:lpstr>第三次非洲宣教探险  --尼罗河集水区溯源 </vt:lpstr>
      <vt:lpstr>第三次非洲探险（1865-1873）</vt:lpstr>
      <vt:lpstr>1873年李文斯顿病逝于赞比亚的Lake Bangweulu </vt:lpstr>
      <vt:lpstr>结语: 他虽死了, 仍旧说话…</vt:lpstr>
      <vt:lpstr>经文和名言</vt:lpstr>
      <vt:lpstr>问题讨论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wuwen999</dc:creator>
  <cp:lastModifiedBy>wuwen999</cp:lastModifiedBy>
  <cp:revision>163</cp:revision>
  <dcterms:created xsi:type="dcterms:W3CDTF">2018-08-23T18:11:36Z</dcterms:created>
  <dcterms:modified xsi:type="dcterms:W3CDTF">2018-09-30T14:59:15Z</dcterms:modified>
</cp:coreProperties>
</file>