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8" r:id="rId1"/>
  </p:sldMasterIdLst>
  <p:notesMasterIdLst>
    <p:notesMasterId r:id="rId27"/>
  </p:notesMasterIdLst>
  <p:sldIdLst>
    <p:sldId id="279" r:id="rId2"/>
    <p:sldId id="310" r:id="rId3"/>
    <p:sldId id="311" r:id="rId4"/>
    <p:sldId id="309" r:id="rId5"/>
    <p:sldId id="308" r:id="rId6"/>
    <p:sldId id="291" r:id="rId7"/>
    <p:sldId id="284" r:id="rId8"/>
    <p:sldId id="290" r:id="rId9"/>
    <p:sldId id="285" r:id="rId10"/>
    <p:sldId id="307" r:id="rId11"/>
    <p:sldId id="286" r:id="rId12"/>
    <p:sldId id="287" r:id="rId13"/>
    <p:sldId id="304" r:id="rId14"/>
    <p:sldId id="306" r:id="rId15"/>
    <p:sldId id="305" r:id="rId16"/>
    <p:sldId id="288" r:id="rId17"/>
    <p:sldId id="293" r:id="rId18"/>
    <p:sldId id="292" r:id="rId19"/>
    <p:sldId id="294" r:id="rId20"/>
    <p:sldId id="301" r:id="rId21"/>
    <p:sldId id="299" r:id="rId22"/>
    <p:sldId id="295" r:id="rId23"/>
    <p:sldId id="296" r:id="rId24"/>
    <p:sldId id="297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69733" autoAdjust="0"/>
  </p:normalViewPr>
  <p:slideViewPr>
    <p:cSldViewPr>
      <p:cViewPr varScale="1">
        <p:scale>
          <a:sx n="63" d="100"/>
          <a:sy n="63" d="100"/>
        </p:scale>
        <p:origin x="19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A1F6300-5219-4008-9660-4C9E857E7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97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57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2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987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23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275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0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437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481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86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0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62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痛苦的根源： 轻看神的教导， 自欺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骄傲在败坏以先， 狂心在跌倒之前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当耶和华的日子，不只以东所隐藏的，就是任何人所隐藏的，都要赤露敞开的显在光中，因为主‘要照出暗中的隐情，显明人心的意念。’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45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29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9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242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7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4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3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6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3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F6300-5219-4008-9660-4C9E857E73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2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F6300-5219-4008-9660-4C9E857E73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9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8166-FE1B-47F1-926B-3C5BED384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A93E1-FD13-41E3-B43F-9967802A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C2373-0245-4A2F-91CE-AB89F5CD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09EEA-A014-4804-87BB-A8F461B0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B9341-2767-45B3-9397-E2588D81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2F2B3-67CB-471F-87CD-3AA286EEF6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29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2F83-E61C-412B-B66C-6C19AFEA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2A4F-2CB3-4BFC-8D07-0BC66D2F4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2CD68-F7B5-4623-AE43-FB64D63A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FCB99-2201-4768-84B9-6F148B61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E649-CF19-4D9C-A2FE-C1C9C7F5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912BF-5481-4CFC-93D3-07902F11FE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52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9D00C-BF91-4A86-A294-B34C473B0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2317D-9F60-4093-89E7-E3B0BA30F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357A-CF67-4CA8-8A87-18DF0ED2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C166-FBED-4ADE-B2B9-34E31E63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A735-71ED-4AD2-91C8-660F454F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1E324-64F3-4A3A-8785-A747F85966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1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33B3-B76F-47AC-8273-16857A71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6C6D-C530-4AC2-ACE8-B5E5D34C9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416B-F5B2-4A8B-90B0-817F173D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FE64-247D-4560-89E8-24A6A363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D42B0-961F-4FD0-95C5-A175E9DA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86E77-F4DA-4497-BAD6-9712757580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54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5F96-7D3A-4929-B8F8-426D99F7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98D53-88D7-4D50-ABD3-81F6F85C1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0C31-1E0D-401D-9B0F-35B2E3F5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FE03-D519-4E37-89A8-BEB79E91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5CADD-55A8-49EC-B6C9-BE9D6B0D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F498B-3F94-451F-A69E-0C9B8DD701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5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C15CA-7D30-406F-8884-3A63AD38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1294-9269-4A26-9A65-B81B4D349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8E185-B188-42AA-AAC4-628A6CFA2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5103E-5916-449E-8281-5615FB5A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C697C-2F27-4936-B1E0-89A040F2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D7176-7AD7-47B3-BBC1-49629B24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C897E-0B26-41D9-B9B5-0E0D868B20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01A7-4EE9-4641-BE46-7D37FD5C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564B7-2C7F-4E17-AAF3-5E2785C67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8661F-2CD6-4D42-9482-319D85B8C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3253D-A251-40E6-9B88-8DA9C1B46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B564F-6ACC-40CD-A541-113EEFE38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1FF96-C001-4B95-82A6-55ED9B9A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7C8AF-B20D-4DF7-90DA-5F7A5F7C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F9E3E-DDFD-4006-92B9-896C8725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0CEDD-2F34-4088-9E31-BAA2954F3C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4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599C-B4B0-476C-A5B2-8E0C8C76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B35ED-6EBD-44D5-8B6B-A7349D3D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D002-F789-43D9-B088-ABD565C9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DF9F9-44B8-4588-9EEF-3D0458E5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A42D2-E30B-47B2-8A15-D949ACE03A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21A4D-BCAF-448B-A8DB-1FC42C87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68B5E-7A0E-497D-992E-D3C3F61C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3BEAF-2309-46C6-8E17-264E58A3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0D12C-6317-447C-A090-CE5DFDFA51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99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C89C-5766-4FBB-9FAF-8C759511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380E-979A-44E0-9619-A40E3A2B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4B830-34E9-470F-A29A-20DA32D6E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7FD7-21AC-4435-857C-C43D3F08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B8D56-9D05-47E1-94C2-E118C022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56F71-8648-4DA2-805B-59C5E10B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B9DE4-9EE0-4E67-A65D-C8B1ED6687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74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9429-7F15-49A1-9667-9059D316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67B2B-B9EF-4854-B3FE-8A066FF3D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C8CF-A153-4B9A-802E-EFC9B289A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E3E3E-26D3-464A-B69B-7EA35604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80D73-1608-4914-B459-6F99840F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5F080-DB4C-4E93-82A2-53E9A282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A14B5-01A6-43C3-928E-1674208F73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3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C329E-BF95-468D-B398-05912405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957D-50E4-44EA-92B5-6A402870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A523-9EDE-4D4B-80CF-E0E6BBA0C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D3026-5729-4532-8DE8-90DEEB67F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961F2-422B-425F-9366-DEAFE91E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B872B8-1CEB-4870-BD4F-6DF8D89510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7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C02649-FE1C-4B30-81C2-EECF046C5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1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以东</a:t>
            </a:r>
            <a:r>
              <a:rPr lang="zh-CN" altLang="en-US" sz="4000" dirty="0">
                <a:latin typeface="Century Gothic" panose="020B0502020202020204"/>
              </a:rPr>
              <a:t>所依靠的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險要的地勢</a:t>
            </a:r>
            <a:endParaRPr lang="en-US" altLang="zh-CN" sz="4000" dirty="0">
              <a:latin typeface="Century Gothic" panose="020B050202020202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隱藏的財富</a:t>
            </a:r>
            <a:endParaRPr lang="en-US" altLang="zh-CN" sz="4000" dirty="0">
              <a:latin typeface="Century Gothic" panose="020B050202020202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強大的盟友</a:t>
            </a:r>
            <a:endParaRPr lang="en-US" altLang="zh-CN" sz="4000" dirty="0">
              <a:latin typeface="Century Gothic" panose="020B050202020202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過人的才能</a:t>
            </a:r>
            <a:endParaRPr lang="en-US" altLang="zh-CN" sz="4000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6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7" y="0"/>
            <a:ext cx="92528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</a:rPr>
              <a:t>俄巴底亞書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以东的历史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58735D-EF2A-43E7-BC35-D5495B07C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7" y="0"/>
            <a:ext cx="9281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7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304800" y="1456347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以东</a:t>
            </a:r>
            <a:r>
              <a:rPr lang="zh-CN" altLang="en-US" sz="4000" dirty="0">
                <a:latin typeface="Century Gothic" panose="020B0502020202020204"/>
              </a:rPr>
              <a:t>所依靠的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險要的地勢</a:t>
            </a:r>
            <a:endParaRPr lang="en-US" altLang="zh-CN" sz="4000" dirty="0">
              <a:latin typeface="Century Gothic" panose="020B0502020202020204"/>
            </a:endParaRPr>
          </a:p>
          <a:p>
            <a:pPr lvl="0" defTabSz="457200">
              <a:defRPr/>
            </a:pP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r>
              <a:rPr lang="en-US" altLang="zh-CN" sz="3200" dirty="0">
                <a:latin typeface="Century Gothic" panose="020B0502020202020204"/>
              </a:rPr>
              <a:t>【</a:t>
            </a:r>
            <a:r>
              <a:rPr lang="zh-CN" altLang="en-US" sz="3200" dirty="0">
                <a:latin typeface="Century Gothic" panose="020B0502020202020204"/>
              </a:rPr>
              <a:t>俄</a:t>
            </a:r>
            <a:r>
              <a:rPr lang="en-US" altLang="zh-CN" sz="3200" dirty="0">
                <a:latin typeface="Century Gothic" panose="020B0502020202020204"/>
              </a:rPr>
              <a:t>3】</a:t>
            </a:r>
            <a:r>
              <a:rPr lang="zh-CN" altLang="en-US" sz="3200" dirty="0">
                <a:latin typeface="Century Gothic" panose="020B0502020202020204"/>
              </a:rPr>
              <a:t>「</a:t>
            </a:r>
            <a:r>
              <a:rPr lang="zh-CN" altLang="en-US" sz="3200" dirty="0">
                <a:solidFill>
                  <a:srgbClr val="C00000"/>
                </a:solidFill>
                <a:latin typeface="Century Gothic" panose="020B0502020202020204"/>
              </a:rPr>
              <a:t>住在山穴中、居所在高处</a:t>
            </a:r>
            <a:r>
              <a:rPr lang="zh-CN" altLang="en-US" sz="3200" dirty="0">
                <a:latin typeface="Century Gothic" panose="020B0502020202020204"/>
              </a:rPr>
              <a:t>的啊，你因狂傲自欺，心里说：谁能将我拉下地去呢？」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lvl="0" defTabSz="457200">
              <a:defRPr/>
            </a:pPr>
            <a:r>
              <a:rPr lang="en-US" altLang="zh-CN" sz="3200" dirty="0">
                <a:latin typeface="Century Gothic" panose="020B0502020202020204"/>
              </a:rPr>
              <a:t>   【</a:t>
            </a:r>
            <a:r>
              <a:rPr lang="zh-CN" altLang="en-US" sz="3200" dirty="0">
                <a:latin typeface="Century Gothic" panose="020B0502020202020204"/>
              </a:rPr>
              <a:t>俄</a:t>
            </a:r>
            <a:r>
              <a:rPr lang="en-US" altLang="zh-CN" sz="3200" dirty="0">
                <a:latin typeface="Century Gothic" panose="020B0502020202020204"/>
              </a:rPr>
              <a:t>4】</a:t>
            </a:r>
            <a:r>
              <a:rPr lang="zh-CN" altLang="en-US" sz="3200" dirty="0">
                <a:latin typeface="Century Gothic" panose="020B0502020202020204"/>
              </a:rPr>
              <a:t>「你虽如大鹰高飞，在星宿之间搭窝，我必从那里拉下你来。这是耶和华说的。」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72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52400" y="1456347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以东</a:t>
            </a:r>
            <a:r>
              <a:rPr lang="zh-CN" altLang="en-US" sz="4000" dirty="0">
                <a:latin typeface="Century Gothic" panose="020B0502020202020204"/>
              </a:rPr>
              <a:t>所依靠的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隱藏的財富</a:t>
            </a:r>
            <a:endParaRPr lang="en-US" altLang="zh-CN" sz="4000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r>
              <a:rPr lang="en-US" altLang="zh-CN" sz="3200" dirty="0">
                <a:latin typeface="Century Gothic" panose="020B0502020202020204"/>
              </a:rPr>
              <a:t>【</a:t>
            </a:r>
            <a:r>
              <a:rPr lang="zh-CN" altLang="en-US" sz="3200" dirty="0">
                <a:latin typeface="Century Gothic" panose="020B0502020202020204"/>
              </a:rPr>
              <a:t>俄</a:t>
            </a:r>
            <a:r>
              <a:rPr lang="en-US" altLang="zh-CN" sz="3200" dirty="0">
                <a:latin typeface="Century Gothic" panose="020B0502020202020204"/>
              </a:rPr>
              <a:t>5】</a:t>
            </a:r>
            <a:r>
              <a:rPr lang="zh-CN" altLang="en-US" sz="3200" dirty="0">
                <a:latin typeface="Century Gothic" panose="020B0502020202020204"/>
              </a:rPr>
              <a:t>「盗贼若来在你那里，或强盗夜间而来</a:t>
            </a:r>
            <a:r>
              <a:rPr lang="en-US" altLang="zh-CN" sz="3200" dirty="0">
                <a:latin typeface="Century Gothic" panose="020B0502020202020204"/>
              </a:rPr>
              <a:t>——</a:t>
            </a:r>
            <a:r>
              <a:rPr lang="zh-CN" altLang="en-US" sz="3200" dirty="0">
                <a:latin typeface="Century Gothic" panose="020B0502020202020204"/>
              </a:rPr>
              <a:t>你何竟被剪除</a:t>
            </a:r>
            <a:r>
              <a:rPr lang="en-US" altLang="zh-CN" sz="3200" dirty="0">
                <a:latin typeface="Century Gothic" panose="020B0502020202020204"/>
              </a:rPr>
              <a:t>——</a:t>
            </a:r>
            <a:r>
              <a:rPr lang="zh-CN" altLang="en-US" sz="3200" dirty="0">
                <a:latin typeface="Century Gothic" panose="020B0502020202020204"/>
              </a:rPr>
              <a:t>岂不偷窃直到够了呢？摘葡萄的若来到你那里，岂不剩下些葡萄呢？」</a:t>
            </a:r>
            <a:endParaRPr lang="en-US" altLang="zh-CN" sz="3200" dirty="0">
              <a:latin typeface="Century Gothic" panose="020B0502020202020204"/>
            </a:endParaRPr>
          </a:p>
          <a:p>
            <a:pPr lvl="0" defTabSz="457200">
              <a:defRPr/>
            </a:pPr>
            <a:r>
              <a:rPr lang="en-US" altLang="zh-CN" sz="3200" dirty="0">
                <a:latin typeface="Century Gothic" panose="020B0502020202020204"/>
              </a:rPr>
              <a:t>   【</a:t>
            </a:r>
            <a:r>
              <a:rPr lang="zh-CN" altLang="en-US" sz="3200" dirty="0">
                <a:latin typeface="Century Gothic" panose="020B0502020202020204"/>
              </a:rPr>
              <a:t>俄</a:t>
            </a:r>
            <a:r>
              <a:rPr lang="en-US" altLang="zh-CN" sz="3200" dirty="0">
                <a:latin typeface="Century Gothic" panose="020B0502020202020204"/>
              </a:rPr>
              <a:t>6】</a:t>
            </a:r>
            <a:r>
              <a:rPr lang="zh-CN" altLang="en-US" sz="3200" dirty="0">
                <a:latin typeface="Century Gothic" panose="020B0502020202020204"/>
              </a:rPr>
              <a:t>「以扫的隐密处何竟被搜寻？他</a:t>
            </a:r>
            <a:r>
              <a:rPr lang="zh-CN" altLang="en-US" sz="3200" dirty="0">
                <a:solidFill>
                  <a:srgbClr val="C00000"/>
                </a:solidFill>
                <a:latin typeface="Century Gothic" panose="020B0502020202020204"/>
              </a:rPr>
              <a:t>隐藏的宝物</a:t>
            </a:r>
            <a:r>
              <a:rPr lang="zh-CN" altLang="en-US" sz="3200" dirty="0">
                <a:latin typeface="Century Gothic" panose="020B0502020202020204"/>
              </a:rPr>
              <a:t>何竟被查出</a:t>
            </a:r>
            <a:r>
              <a:rPr lang="en-US" altLang="zh-CN" sz="3200" dirty="0">
                <a:latin typeface="Century Gothic" panose="020B0502020202020204"/>
              </a:rPr>
              <a:t>?</a:t>
            </a:r>
            <a:r>
              <a:rPr lang="zh-CN" altLang="en-US" sz="3200" dirty="0">
                <a:latin typeface="Century Gothic" panose="020B0502020202020204"/>
              </a:rPr>
              <a:t>」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6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以东</a:t>
            </a:r>
            <a:r>
              <a:rPr lang="zh-CN" altLang="en-US" sz="4000" dirty="0">
                <a:latin typeface="Century Gothic" panose="020B0502020202020204"/>
              </a:rPr>
              <a:t>所依靠的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強大的盟友</a:t>
            </a:r>
            <a:endParaRPr lang="en-US" altLang="zh-CN" sz="4000" dirty="0">
              <a:latin typeface="Century Gothic" panose="020B0502020202020204"/>
            </a:endParaRPr>
          </a:p>
          <a:p>
            <a:pPr lvl="0" defTabSz="457200">
              <a:defRPr/>
            </a:pPr>
            <a:r>
              <a:rPr lang="en-US" altLang="zh-CN" sz="3200" dirty="0">
                <a:latin typeface="Century Gothic" panose="020B0502020202020204"/>
              </a:rPr>
              <a:t>【</a:t>
            </a:r>
            <a:r>
              <a:rPr lang="zh-CN" altLang="en-US" sz="3200" dirty="0">
                <a:latin typeface="Century Gothic" panose="020B0502020202020204"/>
              </a:rPr>
              <a:t>俄</a:t>
            </a:r>
            <a:r>
              <a:rPr lang="en-US" altLang="zh-CN" sz="3200" dirty="0">
                <a:latin typeface="Century Gothic" panose="020B0502020202020204"/>
              </a:rPr>
              <a:t>7】</a:t>
            </a:r>
            <a:r>
              <a:rPr lang="zh-CN" altLang="en-US" sz="3200" dirty="0">
                <a:latin typeface="Century Gothic" panose="020B0502020202020204"/>
              </a:rPr>
              <a:t>「</a:t>
            </a:r>
            <a:r>
              <a:rPr lang="zh-CN" altLang="en-US" sz="3200" dirty="0">
                <a:solidFill>
                  <a:srgbClr val="C00000"/>
                </a:solidFill>
                <a:latin typeface="Century Gothic" panose="020B0502020202020204"/>
              </a:rPr>
              <a:t>与你结盟的</a:t>
            </a:r>
            <a:r>
              <a:rPr lang="zh-CN" altLang="en-US" sz="3200" dirty="0">
                <a:latin typeface="Century Gothic" panose="020B0502020202020204"/>
              </a:rPr>
              <a:t>都送你上路，直到交界；</a:t>
            </a:r>
            <a:r>
              <a:rPr lang="zh-CN" altLang="en-US" sz="3200" dirty="0">
                <a:solidFill>
                  <a:srgbClr val="C00000"/>
                </a:solidFill>
                <a:latin typeface="Century Gothic" panose="020B0502020202020204"/>
              </a:rPr>
              <a:t>与你和好的</a:t>
            </a:r>
            <a:r>
              <a:rPr lang="zh-CN" altLang="en-US" sz="3200" dirty="0">
                <a:latin typeface="Century Gothic" panose="020B0502020202020204"/>
              </a:rPr>
              <a:t>欺骗你，且胜过你；与你</a:t>
            </a:r>
            <a:r>
              <a:rPr lang="zh-CN" altLang="en-US" sz="3200" dirty="0">
                <a:solidFill>
                  <a:srgbClr val="C00000"/>
                </a:solidFill>
                <a:latin typeface="Century Gothic" panose="020B0502020202020204"/>
              </a:rPr>
              <a:t>一同吃饭的</a:t>
            </a:r>
            <a:r>
              <a:rPr lang="zh-CN" altLang="en-US" sz="3200" dirty="0">
                <a:latin typeface="Century Gothic" panose="020B0502020202020204"/>
              </a:rPr>
              <a:t>设下网罗陷害你；在你心里毫无聪明。」 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228600" y="1456347"/>
            <a:ext cx="88981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以东</a:t>
            </a:r>
            <a:r>
              <a:rPr lang="zh-CN" altLang="en-US" sz="4000" dirty="0">
                <a:latin typeface="Century Gothic" panose="020B0502020202020204"/>
              </a:rPr>
              <a:t>所依靠的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+mn-cs"/>
              </a:rPr>
              <a:t>：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過人的才能</a:t>
            </a:r>
            <a:endParaRPr lang="en-US" altLang="zh-CN" sz="4000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lvl="0" defTabSz="457200">
              <a:defRPr/>
            </a:pPr>
            <a:r>
              <a:rPr lang="en-US" altLang="zh-CN" sz="3600" dirty="0">
                <a:latin typeface="Century Gothic" panose="020B0502020202020204"/>
              </a:rPr>
              <a:t>【</a:t>
            </a:r>
            <a:r>
              <a:rPr lang="zh-CN" altLang="en-US" sz="3600" dirty="0">
                <a:latin typeface="Century Gothic" panose="020B0502020202020204"/>
              </a:rPr>
              <a:t>俄</a:t>
            </a:r>
            <a:r>
              <a:rPr lang="en-US" altLang="zh-CN" sz="3600" dirty="0">
                <a:latin typeface="Century Gothic" panose="020B0502020202020204"/>
              </a:rPr>
              <a:t>8】</a:t>
            </a:r>
            <a:r>
              <a:rPr lang="zh-CN" altLang="en-US" sz="3600" dirty="0">
                <a:latin typeface="Century Gothic" panose="020B0502020202020204"/>
              </a:rPr>
              <a:t>「耶和华说：到那日，我岂不从以东除灭</a:t>
            </a:r>
            <a:r>
              <a:rPr lang="zh-CN" altLang="en-US" sz="3600" dirty="0">
                <a:solidFill>
                  <a:srgbClr val="C00000"/>
                </a:solidFill>
                <a:latin typeface="Century Gothic" panose="020B0502020202020204"/>
              </a:rPr>
              <a:t>智慧人</a:t>
            </a:r>
            <a:r>
              <a:rPr lang="zh-CN" altLang="en-US" sz="3600" dirty="0">
                <a:latin typeface="Century Gothic" panose="020B0502020202020204"/>
              </a:rPr>
              <a:t>？从以扫山除灭</a:t>
            </a:r>
            <a:r>
              <a:rPr lang="zh-CN" altLang="en-US" sz="3600" dirty="0">
                <a:solidFill>
                  <a:srgbClr val="C00000"/>
                </a:solidFill>
                <a:latin typeface="Century Gothic" panose="020B0502020202020204"/>
              </a:rPr>
              <a:t>聪明人</a:t>
            </a:r>
            <a:r>
              <a:rPr lang="zh-CN" altLang="en-US" sz="3600" dirty="0">
                <a:latin typeface="Century Gothic" panose="020B0502020202020204"/>
              </a:rPr>
              <a:t>？」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95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以东的罪行：</a:t>
            </a: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袖手旁观 </a:t>
            </a: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幸灾乐祸 </a:t>
            </a: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落井下石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与敌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同伙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8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以东的罪行：</a:t>
            </a: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见死不救</a:t>
            </a: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趁火打劫 </a:t>
            </a:r>
            <a:endParaRPr lang="en-US" altLang="zh-CN" sz="4000" dirty="0"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dirty="0">
                <a:latin typeface="Century Gothic" panose="020B0502020202020204"/>
              </a:rPr>
              <a:t>绝人生路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noProof="0" dirty="0">
                <a:latin typeface="Century Gothic" panose="020B0502020202020204"/>
              </a:rPr>
              <a:t>出卖兄弟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143000" y="1443163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神的审判原则</a:t>
            </a:r>
            <a:endParaRPr lang="en-US" altLang="zh-CN" sz="4000" dirty="0"/>
          </a:p>
          <a:p>
            <a:pPr lvl="0"/>
            <a:endParaRPr lang="en-US" altLang="zh-CN" sz="4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4000" dirty="0"/>
              <a:t>你怎样行，祂也必照样向你行。</a:t>
            </a: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6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预言的应验</a:t>
            </a:r>
            <a:endParaRPr lang="en-US" altLang="zh-CN" sz="4000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99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899ED-6154-4AE2-85EA-EE7BD45C7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8996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>
                <a:latin typeface="Century Gothic" panose="020B0502020202020204"/>
              </a:rPr>
              <a:t>神对万国的审判</a:t>
            </a:r>
            <a:endParaRPr lang="en-US" altLang="zh-CN" sz="4000" dirty="0"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0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0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143000" y="1443163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为什么以东人犯罪？</a:t>
            </a:r>
            <a:endParaRPr lang="en-US" altLang="zh-CN" sz="4000" dirty="0"/>
          </a:p>
          <a:p>
            <a:pPr lvl="0"/>
            <a:endParaRPr lang="en-US" altLang="zh-CN" sz="4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远离神</a:t>
            </a:r>
            <a:endParaRPr lang="en-US" altLang="zh-CN" sz="4000" dirty="0">
              <a:latin typeface="Century Gothic" panose="020B050202020202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Century Gothic" panose="020B0502020202020204"/>
              </a:rPr>
              <a:t>骄傲，嫉妒，怨恨</a:t>
            </a:r>
            <a:endParaRPr lang="en-US" altLang="zh-CN" sz="4000" dirty="0">
              <a:latin typeface="Century Gothic" panose="020B050202020202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454261" y="1438976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神的心意：</a:t>
            </a:r>
            <a:endParaRPr lang="en-US" altLang="zh-CN" sz="4000" dirty="0"/>
          </a:p>
          <a:p>
            <a:pPr lvl="0"/>
            <a:endParaRPr lang="en-US" altLang="zh-CN" sz="4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4000" dirty="0"/>
              <a:t>弥迦书</a:t>
            </a:r>
            <a:r>
              <a:rPr lang="en-US" altLang="zh-CN" sz="4000" dirty="0"/>
              <a:t>6</a:t>
            </a:r>
            <a:r>
              <a:rPr lang="zh-CN" altLang="en-US" sz="4000" dirty="0"/>
              <a:t>：</a:t>
            </a:r>
            <a:r>
              <a:rPr lang="en-US" altLang="zh-CN" sz="4000" dirty="0"/>
              <a:t>8</a:t>
            </a:r>
            <a:r>
              <a:rPr lang="zh-CN" altLang="en-US" sz="4000" dirty="0"/>
              <a:t>：“世人哪！耶和华已指示你何为善，他向你所要的是什么呢？只要你行公义，好怜悯，存谦卑的心，与你的神同行”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18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454261" y="1438976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神的心意：</a:t>
            </a:r>
            <a:endParaRPr lang="en-US" altLang="zh-CN" sz="4000" dirty="0"/>
          </a:p>
          <a:p>
            <a:pPr lvl="0"/>
            <a:endParaRPr lang="en-US" altLang="zh-CN" sz="4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4000" dirty="0"/>
              <a:t>马太福音 </a:t>
            </a:r>
            <a:r>
              <a:rPr lang="en-US" altLang="zh-CN" sz="4000" dirty="0"/>
              <a:t>7:12 </a:t>
            </a:r>
            <a:r>
              <a:rPr lang="zh-CN" altLang="en-US" sz="4000" dirty="0"/>
              <a:t>所以无论何事、你们愿意人怎样待你们、你们也要怎样待人．因为这就是律法和先知的道理。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93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454261" y="1438976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神的心意：</a:t>
            </a:r>
            <a:endParaRPr lang="en-US" altLang="zh-CN" sz="4000" dirty="0"/>
          </a:p>
          <a:p>
            <a:pPr lvl="0"/>
            <a:endParaRPr lang="en-US" altLang="zh-CN" sz="4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4000" dirty="0"/>
              <a:t>罗马书</a:t>
            </a:r>
            <a:r>
              <a:rPr lang="en-US" altLang="zh-CN" sz="4000" dirty="0"/>
              <a:t>13</a:t>
            </a:r>
            <a:r>
              <a:rPr lang="zh-CN" altLang="en-US" sz="4000" dirty="0"/>
              <a:t>：</a:t>
            </a:r>
            <a:r>
              <a:rPr lang="en-US" altLang="zh-CN" sz="4000" dirty="0"/>
              <a:t>8</a:t>
            </a:r>
            <a:r>
              <a:rPr lang="zh-CN" altLang="en-US" sz="4000" dirty="0"/>
              <a:t>：凡事都不可亏欠人，唯有彼此相爱，要常以为亏欠，因为爱人的，就完全了律法。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90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神救赎的计划</a:t>
            </a: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2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3D22B-A0B5-4D16-B491-816138E0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6B975-36C3-46E3-A355-CE26D8CE0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86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</a:rPr>
              <a:t>俄巴底亞書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/>
              <a:t>著者</a:t>
            </a:r>
            <a:endParaRPr lang="en-US" altLang="zh-CN" sz="4000" dirty="0"/>
          </a:p>
          <a:p>
            <a:endParaRPr lang="en-US" sz="4000" dirty="0"/>
          </a:p>
          <a:p>
            <a:r>
              <a:rPr lang="zh-CN" altLang="en-US" sz="3600" dirty="0"/>
              <a:t>俄巴底亚：耶和华的仆人。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1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6243451" y="935646"/>
            <a:ext cx="2386198" cy="3841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CN" altLang="en-US" sz="38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俄巴底亞書</a:t>
            </a:r>
            <a:endParaRPr kumimoji="0" lang="en-US" sz="3800" b="0" i="0" u="none" strike="noStrike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D2A84-F1AE-41A5-A77C-0A2F84367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8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</a:rPr>
              <a:t>俄巴底亞書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1066800" y="1456347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/>
              <a:t>以东的历史</a:t>
            </a:r>
            <a:r>
              <a:rPr lang="en-US" altLang="zh-CN" sz="4000" dirty="0"/>
              <a:t>:</a:t>
            </a:r>
          </a:p>
          <a:p>
            <a:endParaRPr lang="en-US" altLang="zh-CN" sz="4000" dirty="0"/>
          </a:p>
          <a:p>
            <a:endParaRPr lang="en-US" altLang="zh-CN" sz="1600" dirty="0"/>
          </a:p>
          <a:p>
            <a:endParaRPr lang="en-US" sz="1600" dirty="0"/>
          </a:p>
          <a:p>
            <a:r>
              <a:rPr lang="en-US" sz="16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50814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俄巴底亞書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19026-AD45-4D0A-BF55-C9036B52BAC3}"/>
              </a:ext>
            </a:extLst>
          </p:cNvPr>
          <p:cNvSpPr/>
          <p:nvPr/>
        </p:nvSpPr>
        <p:spPr>
          <a:xfrm>
            <a:off x="-226895" y="1456347"/>
            <a:ext cx="73879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>
                <a:solidFill>
                  <a:prstClr val="white"/>
                </a:solidFill>
              </a:rPr>
              <a:t>预言是完全应验</a:t>
            </a:r>
            <a:endParaRPr lang="en-US" altLang="zh-CN" sz="40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prstClr val="white"/>
                </a:solidFill>
                <a:latin typeface="Century Gothic" panose="020B0502020202020204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BH74-48-7825-å2-Matthias_Stomer_(Umkreis)_Das_Linsengericht å å­">
            <a:extLst>
              <a:ext uri="{FF2B5EF4-FFF2-40B4-BE49-F238E27FC236}">
                <a16:creationId xmlns:a16="http://schemas.microsoft.com/office/drawing/2014/main" id="{47908CD3-8663-4890-8BF5-37A602DE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6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B9539-D77B-45DA-ABF2-2643F416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" y="1621"/>
            <a:ext cx="91154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1A365-2CCB-49D1-A1F6-A65DDF4AC008}"/>
              </a:ext>
            </a:extLst>
          </p:cNvPr>
          <p:cNvSpPr txBox="1"/>
          <p:nvPr/>
        </p:nvSpPr>
        <p:spPr>
          <a:xfrm>
            <a:off x="29718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</a:rPr>
              <a:t>俄巴底亞書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A93DB3-FACE-4DAC-8187-03C0A59E57F0}"/>
              </a:ext>
            </a:extLst>
          </p:cNvPr>
          <p:cNvSpPr/>
          <p:nvPr/>
        </p:nvSpPr>
        <p:spPr>
          <a:xfrm>
            <a:off x="1219200" y="1752600"/>
            <a:ext cx="73661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dirty="0">
                <a:solidFill>
                  <a:prstClr val="black"/>
                </a:solidFill>
              </a:rPr>
              <a:t>以东：老旧的生命。</a:t>
            </a:r>
            <a:endParaRPr lang="en-US" altLang="zh-CN" sz="4000" dirty="0">
              <a:solidFill>
                <a:prstClr val="black"/>
              </a:solidFill>
            </a:endParaRPr>
          </a:p>
          <a:p>
            <a:pPr lvl="0"/>
            <a:endParaRPr lang="en-US" altLang="zh-CN" sz="4000" dirty="0">
              <a:solidFill>
                <a:prstClr val="black"/>
              </a:solidFill>
            </a:endParaRPr>
          </a:p>
          <a:p>
            <a:pPr lvl="0"/>
            <a:r>
              <a:rPr lang="zh-CN" altLang="en-US" sz="4000" dirty="0">
                <a:solidFill>
                  <a:prstClr val="black"/>
                </a:solidFill>
              </a:rPr>
              <a:t>雅各：应许的生命，得救的生命</a:t>
            </a:r>
            <a:endParaRPr lang="en-US" altLang="zh-CN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893</Words>
  <Application>Microsoft Office PowerPoint</Application>
  <PresentationFormat>On-screen Show (4:3)</PresentationFormat>
  <Paragraphs>125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2015-03-23T20:54:23Z</dcterms:created>
  <dcterms:modified xsi:type="dcterms:W3CDTF">2018-10-10T04:33:23Z</dcterms:modified>
</cp:coreProperties>
</file>