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06" r:id="rId3"/>
    <p:sldId id="324" r:id="rId4"/>
    <p:sldId id="346" r:id="rId5"/>
    <p:sldId id="326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7" r:id="rId25"/>
    <p:sldId id="348" r:id="rId26"/>
    <p:sldId id="349" r:id="rId27"/>
    <p:sldId id="350" r:id="rId28"/>
    <p:sldId id="352" r:id="rId29"/>
    <p:sldId id="354" r:id="rId30"/>
    <p:sldId id="355" r:id="rId31"/>
    <p:sldId id="356" r:id="rId32"/>
    <p:sldId id="357" r:id="rId3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7368" autoAdjust="0"/>
  </p:normalViewPr>
  <p:slideViewPr>
    <p:cSldViewPr>
      <p:cViewPr varScale="1">
        <p:scale>
          <a:sx n="39" d="100"/>
          <a:sy n="39" d="100"/>
        </p:scale>
        <p:origin x="-85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紧接上面的反问句。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22</a:t>
            </a:r>
            <a:r>
              <a:rPr lang="zh-CN" altLang="en-US" sz="1800" dirty="0"/>
              <a:t>应用在法老的事上。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丰盛的荣耀</a:t>
            </a:r>
            <a:r>
              <a:rPr lang="zh-CN" altLang="en-US" sz="1800" dirty="0"/>
              <a:t>，荣耀的丰盛。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回到神的话没有落空，神的呼召。这得容耀的器皿是被神所召的人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神呼召一个新的族类：由以色列人和外邦人组成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外邦人</a:t>
            </a:r>
            <a:r>
              <a:rPr lang="zh-CN" altLang="en-US" sz="1800" dirty="0"/>
              <a:t>进入救恩的历史。</a:t>
            </a: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25-26</a:t>
            </a:r>
            <a:r>
              <a:rPr lang="zh-CN" altLang="en-US" sz="1800" dirty="0"/>
              <a:t>外邦人被呼召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TW" sz="1800" dirty="0"/>
              <a:t>9</a:t>
            </a:r>
            <a:r>
              <a:rPr lang="zh-TW" altLang="en-US" sz="1800" dirty="0"/>
              <a:t>：</a:t>
            </a:r>
            <a:r>
              <a:rPr lang="en-US" altLang="zh-TW" sz="1800" dirty="0"/>
              <a:t>25-26</a:t>
            </a:r>
            <a:r>
              <a:rPr lang="zh-CN" altLang="en-US" sz="1800" dirty="0"/>
              <a:t>以色列人</a:t>
            </a:r>
            <a:r>
              <a:rPr lang="zh-TW" altLang="en-US" sz="1800" dirty="0"/>
              <a:t>被呼召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以赛亚先知早已经说过，以色列人虽多如海沙，得救的不过是剩下的余数。解释保罗时代以色列人得救的人不多的事实。</a:t>
            </a: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6</a:t>
            </a:r>
            <a:r>
              <a:rPr lang="zh-CN" altLang="en-US" sz="1800" dirty="0"/>
              <a:t>从以色列生的，不都是以色列人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主要在世上施行他的话，叫他的话都成全，速速地完结。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存留余种</a:t>
            </a:r>
            <a:r>
              <a:rPr lang="zh-CN" altLang="en-US" sz="1800" dirty="0"/>
              <a:t>。问错了问题，不是为什么以色列人失落了，而是为什么以色列人还有人得救。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摩西在荆棘火中遇见神的时候，神说，把你的鞋子脱下来，因为你现在站圣地。今天我们来到第</a:t>
            </a:r>
            <a:r>
              <a:rPr lang="en-US" altLang="zh-CN" sz="1800" dirty="0"/>
              <a:t>9</a:t>
            </a:r>
            <a:r>
              <a:rPr lang="zh-CN" altLang="en-US" sz="1800" dirty="0"/>
              <a:t>章，也是神学中的</a:t>
            </a:r>
            <a:r>
              <a:rPr lang="en-US" altLang="zh-CN" sz="1800" dirty="0"/>
              <a:t>Holy Ground</a:t>
            </a:r>
            <a:r>
              <a:rPr lang="zh-CN" altLang="en-US" sz="1800" dirty="0"/>
              <a:t>，要把我们的鞋子脱下来。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在我们信耶稣基督，当然希望自己能脱离地狱，除非我们有像使徒保罗那样有甘心受咒诅的心志，我们最好不要去讲论神的预定和拣选，尤其是在神拣选中的双重预定。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上帝主权的行使，可以分成两大类：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1.</a:t>
            </a:r>
            <a:r>
              <a:rPr lang="zh-CN" altLang="en-US" sz="1800" dirty="0"/>
              <a:t>积极预定</a:t>
            </a:r>
          </a:p>
          <a:p>
            <a:pPr marL="469682" lvl="1"/>
            <a:r>
              <a:rPr lang="en-US" altLang="zh-CN" sz="1800" dirty="0"/>
              <a:t>a.</a:t>
            </a:r>
            <a:r>
              <a:rPr lang="zh-CN" altLang="en-US" sz="1800" dirty="0"/>
              <a:t>计划（上帝计划耶稣基督救赎大功）</a:t>
            </a:r>
          </a:p>
          <a:p>
            <a:pPr marL="469682" lvl="1"/>
            <a:r>
              <a:rPr lang="en-US" altLang="zh-CN" sz="1800" dirty="0"/>
              <a:t>b.</a:t>
            </a:r>
            <a:r>
              <a:rPr lang="zh-CN" altLang="en-US" sz="1800" dirty="0"/>
              <a:t>引导（上帝引导亚伯拉罕到迦南地）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</a:t>
            </a:r>
            <a:r>
              <a:rPr lang="zh-CN" altLang="en-US" sz="1800" dirty="0"/>
              <a:t>消极预定</a:t>
            </a:r>
          </a:p>
          <a:p>
            <a:pPr marL="469682" lvl="1"/>
            <a:r>
              <a:rPr lang="en-US" altLang="zh-CN" sz="1800" dirty="0"/>
              <a:t>a.</a:t>
            </a:r>
            <a:r>
              <a:rPr lang="zh-CN" altLang="en-US" sz="1800" dirty="0"/>
              <a:t>许可（上帝许可魔鬼攻击约伯）</a:t>
            </a:r>
          </a:p>
          <a:p>
            <a:pPr marL="469682" lvl="1"/>
            <a:r>
              <a:rPr lang="en-US" altLang="zh-CN" sz="1800" dirty="0"/>
              <a:t>b.</a:t>
            </a:r>
            <a:r>
              <a:rPr lang="zh-CN" altLang="en-US" sz="1800" dirty="0"/>
              <a:t>任凭（上帝任凭法老的心刚硬）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管是上帝积极预定，还是消极预定，上帝依然完全掌管。即使是消极预定，也依然在上帝掌管之下，上帝并没有无能为力，也没有失去掌控，不要以为消极预定，就是上帝没辙，绝对没这种事。积极预定，是属于上帝的主权，消极预定，一样是属于上帝主权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引入外邦人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救恩只有与</a:t>
            </a:r>
            <a:r>
              <a:rPr lang="zh-CN" altLang="en-US" sz="1800" b="1" dirty="0"/>
              <a:t>基督</a:t>
            </a:r>
            <a:r>
              <a:rPr lang="zh-CN" altLang="en-US" sz="1800" dirty="0"/>
              <a:t>有关系。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光有热心不够，要按着真知识。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救恩只有与基督有关系。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救恩只有与基督有关系。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不要把决志当行为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/>
              <a:t>人要信多少才得救。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保罗在罗马书</a:t>
            </a:r>
            <a:r>
              <a:rPr lang="en-US" altLang="zh-CN" sz="1800" dirty="0" smtClean="0"/>
              <a:t>9-11</a:t>
            </a:r>
            <a:r>
              <a:rPr lang="zh-CN" altLang="en-US" sz="1800" dirty="0" smtClean="0"/>
              <a:t>章解释为什么以色列人被称为神的选民，但是以色列人在很长一段时间并没有得到救恩。原因有如下几点：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</a:t>
            </a:r>
            <a:r>
              <a:rPr lang="zh-CN" altLang="en-US" sz="1800" dirty="0" smtClean="0"/>
              <a:t>从神的角度</a:t>
            </a:r>
            <a:endParaRPr lang="en-US" altLang="zh-CN" sz="1800" dirty="0" smtClean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a.</a:t>
            </a:r>
            <a:r>
              <a:rPr lang="zh-CN" altLang="en-US" sz="1800" dirty="0" smtClean="0"/>
              <a:t>血缘帮不了忙，只有神的应许才有效（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6-9</a:t>
            </a:r>
            <a:r>
              <a:rPr lang="zh-CN" altLang="en-US" sz="1800" dirty="0" smtClean="0"/>
              <a:t>）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b.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行为帮不了忙，只有神的拣选才有效（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10-16</a:t>
            </a:r>
            <a:r>
              <a:rPr lang="zh-CN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</a:t>
            </a:r>
            <a:r>
              <a:rPr lang="en-US" altLang="zh-CN" sz="1800" baseline="0" dirty="0" smtClean="0"/>
              <a:t> </a:t>
            </a:r>
            <a:r>
              <a:rPr lang="zh-CN" altLang="en-US" sz="1800" dirty="0" smtClean="0"/>
              <a:t>从人的角度</a:t>
            </a:r>
            <a:endParaRPr lang="en-US" altLang="zh-CN" sz="1800" dirty="0" smtClean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a.</a:t>
            </a:r>
            <a:r>
              <a:rPr lang="zh-CN" altLang="en-US" sz="1800" dirty="0" smtClean="0"/>
              <a:t>以色列人追求求义，不凭信心求，只凭行为求（</a:t>
            </a:r>
            <a:r>
              <a:rPr lang="en-US" altLang="zh-CN" sz="1800" dirty="0" smtClean="0"/>
              <a:t>9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30-32</a:t>
            </a:r>
            <a:r>
              <a:rPr lang="zh-CN" altLang="en-US" sz="1800" dirty="0" smtClean="0"/>
              <a:t>）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b.</a:t>
            </a:r>
            <a:r>
              <a:rPr lang="zh-CN" altLang="en-US" sz="1800" dirty="0" smtClean="0"/>
              <a:t>向神有热心，但不是按着真知识（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）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c.</a:t>
            </a:r>
            <a:r>
              <a:rPr lang="zh-CN" altLang="en-US" sz="1800" dirty="0" smtClean="0"/>
              <a:t>不听从福音（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16-21</a:t>
            </a:r>
            <a:r>
              <a:rPr lang="zh-CN" altLang="en-US" sz="1800" dirty="0" smtClean="0"/>
              <a:t>）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1800" dirty="0" smtClean="0"/>
              <a:t>但神并没有弃绝以色列人：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1.</a:t>
            </a:r>
            <a:r>
              <a:rPr lang="zh-CN" altLang="en-US" sz="1800" dirty="0" smtClean="0"/>
              <a:t>照着拣选的恩典还有所留的馀数。（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1-5</a:t>
            </a:r>
            <a:r>
              <a:rPr lang="zh-CN" altLang="en-US" sz="1800" dirty="0" smtClean="0"/>
              <a:t>）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zh-CN" sz="1800" dirty="0" smtClean="0"/>
              <a:t>2.</a:t>
            </a:r>
            <a:r>
              <a:rPr lang="zh-CN" altLang="en-US" sz="1800" dirty="0" smtClean="0"/>
              <a:t>将来等到外邦人的数目添满了，以色列全家都要得救（</a:t>
            </a:r>
            <a:r>
              <a:rPr lang="en-US" altLang="zh-CN" sz="1800" dirty="0" smtClean="0"/>
              <a:t>11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25-27</a:t>
            </a:r>
            <a:r>
              <a:rPr lang="zh-CN" altLang="en-US" sz="1800" dirty="0" smtClean="0"/>
              <a:t>）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人要信多少才得救。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人没有都听从福音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/>
              <a:t>人要信多少才得救。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/>
              <a:t>人要信多少才得救。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外邦人不可自高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要面对的问题，不是说救恩的确据吗？以色列人怎么样呢？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保罗用这样一个态度来讲预定与拣选。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就是自己被咒诅，与基督分离，我也愿意。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如果你是被拣选的人，你也要用这样的态度来讲论预定与拣选。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为什么要提到良心呢？在圣灵里的良心。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保罗的忧愁，一个是为骨肉之亲的救恩，一个是为神救恩的计划。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9-11</a:t>
            </a:r>
            <a:r>
              <a:rPr lang="zh-CN" altLang="en-US" sz="1800" dirty="0"/>
              <a:t>章与</a:t>
            </a:r>
            <a:r>
              <a:rPr lang="en-US" altLang="zh-CN" sz="1800" dirty="0"/>
              <a:t>1-8</a:t>
            </a:r>
            <a:r>
              <a:rPr lang="zh-CN" altLang="en-US" sz="1800" dirty="0"/>
              <a:t>章的关系：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1. </a:t>
            </a:r>
            <a:r>
              <a:rPr lang="zh-CN" altLang="en-US" sz="1800" dirty="0"/>
              <a:t>为福音的辩护。从以色列人的角度讲救恩的确据</a:t>
            </a:r>
            <a:r>
              <a:rPr lang="en-US" altLang="zh-CN" sz="1800" dirty="0"/>
              <a:t>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 </a:t>
            </a:r>
            <a:r>
              <a:rPr lang="zh-CN" altLang="en-US" sz="1800" dirty="0"/>
              <a:t>救恩的连续性。</a:t>
            </a:r>
            <a:r>
              <a:rPr lang="en-US" altLang="zh-CN" sz="1800" dirty="0"/>
              <a:t>1:2 </a:t>
            </a:r>
            <a:r>
              <a:rPr lang="zh-CN" altLang="en-US" sz="1800" dirty="0"/>
              <a:t>这福音是神从前藉众先知，在圣经上所应许的。 </a:t>
            </a:r>
            <a:r>
              <a:rPr lang="en-US" altLang="zh-CN" sz="1800" dirty="0"/>
              <a:t>1:16 </a:t>
            </a:r>
            <a:r>
              <a:rPr lang="zh-CN" altLang="en-US" sz="1800" dirty="0"/>
              <a:t>我不以福音为耻。这福音本是神的大能，要救一切相信的，先是犹太人，后是希利尼人。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3. </a:t>
            </a:r>
            <a:r>
              <a:rPr lang="zh-CN" altLang="en-US" sz="1800" dirty="0"/>
              <a:t>解决实际问题，犹太与外邦基督徒之间的张力。达到</a:t>
            </a:r>
            <a:r>
              <a:rPr lang="en-US" altLang="zh-CN" sz="1800" dirty="0"/>
              <a:t>14-15</a:t>
            </a:r>
            <a:r>
              <a:rPr lang="zh-CN" altLang="en-US" sz="1800" dirty="0"/>
              <a:t>章中的和解。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以色列全家都要得救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1-5</a:t>
            </a:r>
            <a:r>
              <a:rPr lang="zh-CN" altLang="en-US" sz="1800" dirty="0"/>
              <a:t>现实。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11</a:t>
            </a:r>
            <a:r>
              <a:rPr lang="zh-CN" altLang="en-US" sz="1800" dirty="0"/>
              <a:t>：</a:t>
            </a:r>
            <a:r>
              <a:rPr lang="en-US" altLang="zh-CN" sz="1800" dirty="0"/>
              <a:t>33-36</a:t>
            </a:r>
            <a:r>
              <a:rPr lang="zh-CN" altLang="en-US" sz="1800" dirty="0"/>
              <a:t>要达到的目标。若是没有达到这个目标，所有对福音的解释都是错误的。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深哉，神丰富的智慧和知识。从一个角度讲，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1. </a:t>
            </a:r>
            <a:r>
              <a:rPr lang="zh-CN" altLang="en-US" sz="1800" dirty="0"/>
              <a:t>我们永远无法完全明白神的计划与心意。任何人说完全读懂圣经不过是人的狂妄。他的判断，何其难测，他的踪迹，何其难寻。谁知道主的心？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 </a:t>
            </a:r>
            <a:r>
              <a:rPr lang="zh-CN" altLang="en-US" sz="1800" dirty="0"/>
              <a:t>我们永远没有任何的主权与资格要求神作任何的事情。谁作过他的谋士呢？谁是先给了他，使他后来偿还呢？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3. </a:t>
            </a:r>
            <a:r>
              <a:rPr lang="zh-CN" altLang="en-US" sz="1800" dirty="0"/>
              <a:t>在神的智慧和判断面前，我们只有俯伏敬拜，承认主权是属于神的。万有都是本于他，倚靠他，归于他。愿荣耀归给他。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神用应许的方式来成就祂的计划。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阿摩司书</a:t>
            </a:r>
            <a:r>
              <a:rPr lang="en-US" altLang="zh-CN" sz="1800" dirty="0"/>
              <a:t>3:7</a:t>
            </a:r>
            <a:r>
              <a:rPr lang="zh-CN" altLang="en-US" sz="1800" dirty="0"/>
              <a:t>主耶和华若不将奥秘指示他的仆人众先知，就一无所行。 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创世记</a:t>
            </a:r>
            <a:r>
              <a:rPr lang="en-US" altLang="zh-CN" sz="1800" dirty="0"/>
              <a:t>18:17 </a:t>
            </a:r>
            <a:r>
              <a:rPr lang="zh-CN" altLang="en-US" sz="1800" dirty="0"/>
              <a:t>耶和华说，我所要作的事，岂可瞒着亚伯拉罕呢？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回答，神的话落了空吗？福音的辩护。如果神从前的话落了空，那么神现在的话（尤其是关于救恩的确据）也会落空。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有两个以色列人，实际的可见的以色列人，属灵的以色列人（真以色列人）。以利亚说，只剩我一个，神说，还有</a:t>
            </a:r>
            <a:r>
              <a:rPr lang="en-US" altLang="zh-CN" sz="1800" dirty="0"/>
              <a:t>7</a:t>
            </a:r>
            <a:r>
              <a:rPr lang="zh-CN" altLang="en-US" sz="1800" dirty="0"/>
              <a:t>千人。亚伯拉罕开始也不清楚，才有</a:t>
            </a:r>
            <a:r>
              <a:rPr lang="en-US" altLang="zh-CN" sz="1800" dirty="0"/>
              <a:t>Ishmael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血缘不是保证。应许是。</a:t>
            </a:r>
            <a:r>
              <a:rPr lang="en-US" altLang="zh-CN" sz="1800" dirty="0"/>
              <a:t>Rom 9:27 </a:t>
            </a:r>
            <a:r>
              <a:rPr lang="zh-CN" altLang="en-US" sz="1800" dirty="0"/>
              <a:t>以赛亚指着以色列人喊着说，以色列人虽多如海沙，得救的不过是剩下的余数。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神对我们有什么应许呢？一切信他的不至灭亡，反得永生。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前面以撒和</a:t>
            </a:r>
            <a:r>
              <a:rPr lang="en-US" altLang="zh-CN" sz="1800" dirty="0" err="1"/>
              <a:t>Ishemael</a:t>
            </a:r>
            <a:r>
              <a:rPr lang="zh-CN" altLang="en-US" sz="1800" dirty="0"/>
              <a:t>同父不同母，这里雅各和以扫同父同母。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b="1" dirty="0"/>
              <a:t>旨意</a:t>
            </a:r>
            <a:r>
              <a:rPr lang="zh-CN" altLang="en-US" sz="1800" dirty="0"/>
              <a:t>，拣选人的旨意，不更改，不能被阻挡的旨意。</a:t>
            </a:r>
            <a:r>
              <a:rPr lang="en-US" altLang="zh-CN" sz="1800" dirty="0"/>
              <a:t>8:28 </a:t>
            </a:r>
            <a:r>
              <a:rPr lang="zh-CN" altLang="en-US" sz="1800" dirty="0"/>
              <a:t>我们晓得万事都互相效力，叫爱神的人得益处，就是按他旨意被召的人。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拣选，没有选，只有捡，只有神的决定。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不在乎人的行为。人没有任何的功德。连我们的信心都不是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反对前瞻论（神拣选是因为神预先看到人将要信，或好行为）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14-23</a:t>
            </a:r>
            <a:r>
              <a:rPr lang="zh-CN" altLang="en-US" sz="1800" dirty="0"/>
              <a:t>暂时离开神的信实，而去回答 </a:t>
            </a:r>
            <a:r>
              <a:rPr lang="en-US" altLang="zh-CN" sz="1800" dirty="0"/>
              <a:t>1.</a:t>
            </a:r>
            <a:r>
              <a:rPr lang="zh-CN" altLang="en-US" sz="1800" dirty="0"/>
              <a:t>神公平（其实是公义）与否，</a:t>
            </a:r>
            <a:r>
              <a:rPr lang="en-US" altLang="zh-CN" sz="1800" dirty="0"/>
              <a:t>2. </a:t>
            </a:r>
            <a:r>
              <a:rPr lang="zh-CN" altLang="en-US" sz="1800" dirty="0"/>
              <a:t>神为什么指责抗拒祂的人。然后提出神的目的（</a:t>
            </a:r>
            <a:r>
              <a:rPr lang="en-US" altLang="zh-CN" sz="1800" dirty="0"/>
              <a:t>Purpose</a:t>
            </a:r>
            <a:r>
              <a:rPr lang="zh-CN" altLang="en-US" sz="1800" dirty="0"/>
              <a:t>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回答第一个问题用的是神的话</a:t>
            </a:r>
            <a:r>
              <a:rPr lang="zh-CN" altLang="en-US" sz="1800" b="1" dirty="0"/>
              <a:t>。我要怜悯谁，就怜悯谁，要恩待谁，就恩待谁。</a:t>
            </a:r>
            <a:endParaRPr lang="en-US" altLang="zh-CN" sz="1800" b="1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约翰班杨的经历，</a:t>
            </a:r>
            <a:r>
              <a:rPr lang="zh-CN" altLang="en-US" sz="1800" b="1" dirty="0"/>
              <a:t>这不在乎那定意的，也不在乎那奔跑的，只在乎发怜悯的神</a:t>
            </a:r>
            <a:endParaRPr lang="en-US" altLang="zh-CN" sz="1800" b="1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认识到人不能救自己是很可怕的一件事。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马丁路德说，当人忧伤自己可能没有被拣选的时候，就开始显明他的被拣选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虚心的人有福了，哀痛的人有福了。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诗篇</a:t>
            </a:r>
            <a:r>
              <a:rPr lang="en-US" altLang="zh-CN" sz="1800" dirty="0"/>
              <a:t>51:17 </a:t>
            </a:r>
            <a:r>
              <a:rPr lang="zh-CN" altLang="en-US" sz="1800" dirty="0"/>
              <a:t>神所要的祭，就是忧伤的灵。神阿，忧伤痛悔的心，你必不轻看。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被拣选的人是将自己完全交托的人，没有方案</a:t>
            </a:r>
            <a:r>
              <a:rPr lang="en-US" altLang="zh-CN" sz="1800" dirty="0"/>
              <a:t>B</a:t>
            </a:r>
            <a:r>
              <a:rPr lang="zh-CN" altLang="en-US" sz="1800" dirty="0"/>
              <a:t>，没有退路。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雅歌</a:t>
            </a:r>
            <a:r>
              <a:rPr lang="en-US" altLang="zh-CN" sz="1800" dirty="0"/>
              <a:t>8:6 </a:t>
            </a:r>
            <a:r>
              <a:rPr lang="zh-CN" altLang="en-US" sz="1800" dirty="0"/>
              <a:t>求你将我放在心上如印记，带在你臂上如戳记。因为爱情如死之坚强。嫉恨如阴间之残忍。所发的电光，是火焰的电光，是耶和华的烈焰。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如果你觉得这种的拣选与预定很难接受的话，下面还有更难接受的。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更进一步，</a:t>
            </a:r>
            <a:r>
              <a:rPr lang="zh-CN" altLang="en-US" sz="1800" b="1" dirty="0"/>
              <a:t>要叫谁刚硬，就叫谁刚硬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双重预定？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要说明的是：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1. </a:t>
            </a:r>
            <a:r>
              <a:rPr lang="zh-CN" altLang="en-US" sz="1800" dirty="0"/>
              <a:t>即使是在神“负面”的行为之中（使人刚硬），在救恩的历史之中也有神正面的目的。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2. </a:t>
            </a:r>
            <a:r>
              <a:rPr lang="zh-CN" altLang="en-US" sz="1800" dirty="0"/>
              <a:t>神的怜悯是怜悯那不配得怜悯的人，神刚硬那配得定罪的人。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回答第二个问题是你不够格。你是谁？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受造之物</a:t>
            </a:r>
            <a:r>
              <a:rPr lang="zh-CN" altLang="en-US" sz="1800" dirty="0"/>
              <a:t>，这个词是关键。受造之物没有资格挑战神的主权。神的所是（</a:t>
            </a:r>
            <a:r>
              <a:rPr lang="en-US" altLang="zh-CN" sz="1800" dirty="0"/>
              <a:t>9</a:t>
            </a:r>
            <a:r>
              <a:rPr lang="zh-CN" altLang="en-US" sz="1800" dirty="0"/>
              <a:t>：</a:t>
            </a:r>
            <a:r>
              <a:rPr lang="en-US" altLang="zh-CN" sz="1800" dirty="0"/>
              <a:t>17</a:t>
            </a:r>
            <a:r>
              <a:rPr lang="zh-CN" altLang="en-US" sz="1800" dirty="0"/>
              <a:t>我的名）就是祂公平与公义。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造物主的权柄，随己意行做万事。从一团泥里拿一块作成贵重的器皿，又拿一块作成卑贱的器皿。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11:35 </a:t>
            </a:r>
            <a:r>
              <a:rPr lang="zh-CN" altLang="en-US" sz="1800" dirty="0"/>
              <a:t>谁是先给了他，使他后来偿还呢？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>
                <a:solidFill>
                  <a:schemeClr val="bg1"/>
                </a:solidFill>
              </a:rPr>
              <a:t>9:1-11:36</a:t>
            </a: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</a:t>
            </a:r>
            <a:r>
              <a:rPr lang="en-US" altLang="zh-CN" b="1" dirty="0" smtClean="0">
                <a:solidFill>
                  <a:schemeClr val="bg1"/>
                </a:solidFill>
              </a:rPr>
              <a:t>10</a:t>
            </a:r>
            <a:r>
              <a:rPr lang="zh-CN" altLang="en-US" b="1" dirty="0" smtClean="0">
                <a:solidFill>
                  <a:schemeClr val="bg1"/>
                </a:solidFill>
              </a:rPr>
              <a:t>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19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神的主权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9:22 </a:t>
            </a:r>
            <a:r>
              <a:rPr lang="zh-CN" altLang="en-US" sz="4400" b="1" dirty="0">
                <a:solidFill>
                  <a:schemeClr val="bg1"/>
                </a:solidFill>
              </a:rPr>
              <a:t>倘若神要显明他的忿怒，彰显他的权能，就多多忍耐宽容那可怒预备遭毁灭的器皿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9:23 </a:t>
            </a:r>
            <a:r>
              <a:rPr lang="zh-CN" altLang="en-US" sz="4400" b="1" dirty="0">
                <a:solidFill>
                  <a:schemeClr val="bg1"/>
                </a:solidFill>
              </a:rPr>
              <a:t>又要将他丰盛的荣耀，彰显在那蒙怜悯早预备得荣耀的器皿上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神呼召一个新的族类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9:24 </a:t>
            </a:r>
            <a:r>
              <a:rPr lang="zh-CN" altLang="en-US" sz="4400" b="1" dirty="0">
                <a:solidFill>
                  <a:schemeClr val="bg1"/>
                </a:solidFill>
              </a:rPr>
              <a:t>这器皿就是我们被神所召的，不但是从犹太人中，也是从外邦人中，这有什么不可呢？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9:25 </a:t>
            </a:r>
            <a:r>
              <a:rPr lang="zh-CN" altLang="en-US" sz="4400" b="1" dirty="0">
                <a:solidFill>
                  <a:schemeClr val="bg1"/>
                </a:solidFill>
              </a:rPr>
              <a:t>就像神在何西阿书上说，那本来不是我子民的，我要称为我的子民。本来不是蒙爱的，我要称为蒙爱的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9:26 </a:t>
            </a:r>
            <a:r>
              <a:rPr lang="zh-CN" altLang="en-US" sz="4400" b="1" dirty="0">
                <a:solidFill>
                  <a:schemeClr val="bg1"/>
                </a:solidFill>
              </a:rPr>
              <a:t>从前在什么地方对他们说，你们不是我的子民，将来就在那里称他们为永生神的儿子。</a:t>
            </a:r>
          </a:p>
        </p:txBody>
      </p:sp>
    </p:spTree>
    <p:extLst>
      <p:ext uri="{BB962C8B-B14F-4D97-AF65-F5344CB8AC3E}">
        <p14:creationId xmlns:p14="http://schemas.microsoft.com/office/powerpoint/2010/main" val="30886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剩</a:t>
            </a:r>
            <a:r>
              <a:rPr lang="zh-CN" altLang="en-US" sz="4800" b="1" dirty="0">
                <a:solidFill>
                  <a:schemeClr val="bg1"/>
                </a:solidFill>
              </a:rPr>
              <a:t>下的余数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9:27 </a:t>
            </a:r>
            <a:r>
              <a:rPr lang="zh-CN" altLang="en-US" sz="4400" b="1" dirty="0">
                <a:solidFill>
                  <a:schemeClr val="bg1"/>
                </a:solidFill>
              </a:rPr>
              <a:t>以赛亚指着以色列人喊着说，以色列人虽多如海沙，得救的不过是剩下的余数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9:28 </a:t>
            </a:r>
            <a:r>
              <a:rPr lang="zh-CN" altLang="en-US" sz="4400" b="1" dirty="0">
                <a:solidFill>
                  <a:schemeClr val="bg1"/>
                </a:solidFill>
              </a:rPr>
              <a:t>因为主要在世上施行他的话，叫他的话都成全，速速地完结。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9:29 </a:t>
            </a:r>
            <a:r>
              <a:rPr lang="zh-CN" altLang="en-US" sz="4400" b="1" dirty="0">
                <a:solidFill>
                  <a:schemeClr val="bg1"/>
                </a:solidFill>
              </a:rPr>
              <a:t>又如以赛亚先前说过，若不是万军之主给我们存留余种，我们早已像所多玛，蛾摩拉的样子了。</a:t>
            </a:r>
          </a:p>
        </p:txBody>
      </p:sp>
    </p:spTree>
    <p:extLst>
      <p:ext uri="{BB962C8B-B14F-4D97-AF65-F5344CB8AC3E}">
        <p14:creationId xmlns:p14="http://schemas.microsoft.com/office/powerpoint/2010/main" val="17114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以色列人失落的原因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9:30 </a:t>
            </a:r>
            <a:r>
              <a:rPr lang="zh-CN" altLang="en-US" sz="4400" b="1" dirty="0">
                <a:solidFill>
                  <a:schemeClr val="bg1"/>
                </a:solidFill>
              </a:rPr>
              <a:t>这样，我们可说什么呢？那本来不追求义的外邦人，反得了义，就是因信而得的义。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9:31 </a:t>
            </a:r>
            <a:r>
              <a:rPr lang="zh-CN" altLang="en-US" sz="4400" b="1" dirty="0">
                <a:solidFill>
                  <a:schemeClr val="bg1"/>
                </a:solidFill>
              </a:rPr>
              <a:t>但以色列人追求律法的义，反得不着律法的义。</a:t>
            </a:r>
          </a:p>
        </p:txBody>
      </p:sp>
    </p:spTree>
    <p:extLst>
      <p:ext uri="{BB962C8B-B14F-4D97-AF65-F5344CB8AC3E}">
        <p14:creationId xmlns:p14="http://schemas.microsoft.com/office/powerpoint/2010/main" val="149549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磐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石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VS 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绊</a:t>
            </a:r>
            <a:r>
              <a:rPr lang="zh-TW" altLang="en-US" sz="4800" b="1" dirty="0">
                <a:solidFill>
                  <a:schemeClr val="bg1"/>
                </a:solidFill>
              </a:rPr>
              <a:t>脚石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9:32 </a:t>
            </a:r>
            <a:r>
              <a:rPr lang="zh-CN" altLang="en-US" sz="4400" b="1" dirty="0">
                <a:solidFill>
                  <a:schemeClr val="bg1"/>
                </a:solidFill>
              </a:rPr>
              <a:t>这是什么缘故呢？是因为他们不凭着信心求，只凭着行为求。他们正跌在那绊脚石上。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9:33 </a:t>
            </a:r>
            <a:r>
              <a:rPr lang="zh-CN" altLang="en-US" sz="4400" b="1" dirty="0">
                <a:solidFill>
                  <a:schemeClr val="bg1"/>
                </a:solidFill>
              </a:rPr>
              <a:t>就如经上所记，我在锡安放一块绊脚的石头，跌人的磐石。信靠他的人必不至于羞愧。</a:t>
            </a:r>
          </a:p>
        </p:txBody>
      </p:sp>
    </p:spTree>
    <p:extLst>
      <p:ext uri="{BB962C8B-B14F-4D97-AF65-F5344CB8AC3E}">
        <p14:creationId xmlns:p14="http://schemas.microsoft.com/office/powerpoint/2010/main" val="206137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自己的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义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VS </a:t>
            </a:r>
            <a:r>
              <a:rPr lang="zh-TW" altLang="en-US" sz="4800" b="1" dirty="0" smtClean="0">
                <a:solidFill>
                  <a:schemeClr val="bg1"/>
                </a:solidFill>
              </a:rPr>
              <a:t>神</a:t>
            </a:r>
            <a:r>
              <a:rPr lang="zh-TW" altLang="en-US" sz="4800" b="1" dirty="0">
                <a:solidFill>
                  <a:schemeClr val="bg1"/>
                </a:solidFill>
              </a:rPr>
              <a:t>的义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弟兄们，我心里所愿的，向神所求的，是要以色列人得救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10:2 </a:t>
            </a:r>
            <a:r>
              <a:rPr lang="zh-CN" altLang="en-US" sz="4400" b="1" dirty="0">
                <a:solidFill>
                  <a:schemeClr val="bg1"/>
                </a:solidFill>
              </a:rPr>
              <a:t>我可以证明他们向神有热心，但不是按着真知识。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10:3 </a:t>
            </a:r>
            <a:r>
              <a:rPr lang="zh-CN" altLang="en-US" sz="4400" b="1" dirty="0">
                <a:solidFill>
                  <a:schemeClr val="bg1"/>
                </a:solidFill>
              </a:rPr>
              <a:t>因为不知道神的义，想要立自己的义，就不服神的义了。</a:t>
            </a:r>
          </a:p>
        </p:txBody>
      </p:sp>
    </p:spTree>
    <p:extLst>
      <p:ext uri="{BB962C8B-B14F-4D97-AF65-F5344CB8AC3E}">
        <p14:creationId xmlns:p14="http://schemas.microsoft.com/office/powerpoint/2010/main" val="410644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基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督是中心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10:4 </a:t>
            </a:r>
            <a:r>
              <a:rPr lang="zh-CN" altLang="en-US" sz="4400" b="1" dirty="0">
                <a:solidFill>
                  <a:schemeClr val="bg1"/>
                </a:solidFill>
              </a:rPr>
              <a:t>律法的总结就是基督，使凡信他的都得着义。</a:t>
            </a:r>
          </a:p>
        </p:txBody>
      </p:sp>
    </p:spTree>
    <p:extLst>
      <p:ext uri="{BB962C8B-B14F-4D97-AF65-F5344CB8AC3E}">
        <p14:creationId xmlns:p14="http://schemas.microsoft.com/office/powerpoint/2010/main" val="1683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律法的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义 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VS 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出</a:t>
            </a:r>
            <a:r>
              <a:rPr lang="zh-CN" altLang="en-US" sz="4800" b="1" dirty="0">
                <a:solidFill>
                  <a:schemeClr val="bg1"/>
                </a:solidFill>
              </a:rPr>
              <a:t>于信心的义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10:5 </a:t>
            </a:r>
            <a:r>
              <a:rPr lang="zh-CN" altLang="en-US" sz="4400" b="1" dirty="0">
                <a:solidFill>
                  <a:schemeClr val="bg1"/>
                </a:solidFill>
              </a:rPr>
              <a:t>摩西写着说，人若行那出于律法的义，就必因此活着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10:6 </a:t>
            </a:r>
            <a:r>
              <a:rPr lang="zh-CN" altLang="en-US" sz="4400" b="1" dirty="0">
                <a:solidFill>
                  <a:schemeClr val="bg1"/>
                </a:solidFill>
              </a:rPr>
              <a:t>惟有出于信心的义如此说，你不要心里说，谁要升到天上去呢？就是要领下基督来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10:7 </a:t>
            </a:r>
            <a:r>
              <a:rPr lang="zh-CN" altLang="en-US" sz="4400" b="1" dirty="0">
                <a:solidFill>
                  <a:schemeClr val="bg1"/>
                </a:solidFill>
              </a:rPr>
              <a:t>谁要下到阴间去呢？就是要领基督从死里上来。</a:t>
            </a:r>
          </a:p>
        </p:txBody>
      </p:sp>
    </p:spTree>
    <p:extLst>
      <p:ext uri="{BB962C8B-B14F-4D97-AF65-F5344CB8AC3E}">
        <p14:creationId xmlns:p14="http://schemas.microsoft.com/office/powerpoint/2010/main" val="41555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得救的信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10:8 </a:t>
            </a:r>
            <a:r>
              <a:rPr lang="zh-CN" altLang="en-US" sz="4400" b="1" dirty="0">
                <a:solidFill>
                  <a:schemeClr val="bg1"/>
                </a:solidFill>
              </a:rPr>
              <a:t>他到底怎么说呢？他说，这道离你不远，正在你口里，在你心里。就是我们所传信主的道。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10:9 </a:t>
            </a:r>
            <a:r>
              <a:rPr lang="zh-CN" altLang="en-US" sz="4400" b="1" dirty="0">
                <a:solidFill>
                  <a:schemeClr val="bg1"/>
                </a:solidFill>
              </a:rPr>
              <a:t>你若口里认耶稣为主，心里信神叫他从死里复活，就必得救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10:10 </a:t>
            </a:r>
            <a:r>
              <a:rPr lang="zh-CN" altLang="en-US" sz="4400" b="1" dirty="0">
                <a:solidFill>
                  <a:schemeClr val="bg1"/>
                </a:solidFill>
              </a:rPr>
              <a:t>因为人心里相信，就可以称义。口里承认，就可以得救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10:11 </a:t>
            </a:r>
            <a:r>
              <a:rPr lang="zh-CN" altLang="en-US" sz="4400" b="1" dirty="0">
                <a:solidFill>
                  <a:schemeClr val="bg1"/>
                </a:solidFill>
              </a:rPr>
              <a:t>经上说，凡信他的人，必不至于羞愧。</a:t>
            </a:r>
          </a:p>
        </p:txBody>
      </p:sp>
    </p:spTree>
    <p:extLst>
      <p:ext uri="{BB962C8B-B14F-4D97-AF65-F5344CB8AC3E}">
        <p14:creationId xmlns:p14="http://schemas.microsoft.com/office/powerpoint/2010/main" val="244097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凡求告主名的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10:12 </a:t>
            </a:r>
            <a:r>
              <a:rPr lang="zh-CN" altLang="en-US" sz="4400" b="1" dirty="0">
                <a:solidFill>
                  <a:schemeClr val="bg1"/>
                </a:solidFill>
              </a:rPr>
              <a:t>犹太人和希利尼人，并没有分别。因为众人同有一位主，他也厚待一切求告他的人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10:13 </a:t>
            </a:r>
            <a:r>
              <a:rPr lang="zh-CN" altLang="en-US" sz="4400" b="1" dirty="0">
                <a:solidFill>
                  <a:schemeClr val="bg1"/>
                </a:solidFill>
              </a:rPr>
              <a:t>因为凡求告主名的，就必得救。</a:t>
            </a:r>
          </a:p>
        </p:txBody>
      </p:sp>
    </p:spTree>
    <p:extLst>
      <p:ext uri="{BB962C8B-B14F-4D97-AF65-F5344CB8AC3E}">
        <p14:creationId xmlns:p14="http://schemas.microsoft.com/office/powerpoint/2010/main" val="39143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9-11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章的结构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CN" altLang="en-US" sz="4400" b="1" dirty="0" smtClean="0">
                <a:solidFill>
                  <a:schemeClr val="bg1"/>
                </a:solidFill>
              </a:rPr>
              <a:t>以</a:t>
            </a:r>
            <a:r>
              <a:rPr lang="zh-CN" altLang="en-US" sz="4400" b="1" dirty="0">
                <a:solidFill>
                  <a:schemeClr val="bg1"/>
                </a:solidFill>
              </a:rPr>
              <a:t>色列人的问题 </a:t>
            </a:r>
            <a:r>
              <a:rPr lang="en-US" altLang="zh-CN" sz="4400" b="1" dirty="0">
                <a:solidFill>
                  <a:schemeClr val="bg1"/>
                </a:solidFill>
              </a:rPr>
              <a:t>(9:1-11:36)</a:t>
            </a:r>
          </a:p>
          <a:p>
            <a:pPr lvl="1">
              <a:lnSpc>
                <a:spcPct val="11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从</a:t>
            </a:r>
            <a:r>
              <a:rPr lang="zh-CN" altLang="en-US" sz="4000" b="1" dirty="0">
                <a:solidFill>
                  <a:schemeClr val="bg1"/>
                </a:solidFill>
              </a:rPr>
              <a:t>神的角度：应许，拣选（</a:t>
            </a:r>
            <a:r>
              <a:rPr lang="en-US" altLang="zh-CN" sz="4000" b="1" dirty="0">
                <a:solidFill>
                  <a:schemeClr val="bg1"/>
                </a:solidFill>
              </a:rPr>
              <a:t>9</a:t>
            </a:r>
            <a:r>
              <a:rPr lang="zh-CN" altLang="en-US" sz="4000" b="1" dirty="0">
                <a:solidFill>
                  <a:schemeClr val="bg1"/>
                </a:solidFill>
              </a:rPr>
              <a:t>章）</a:t>
            </a:r>
          </a:p>
          <a:p>
            <a:pPr lvl="1">
              <a:lnSpc>
                <a:spcPct val="11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从</a:t>
            </a:r>
            <a:r>
              <a:rPr lang="zh-CN" altLang="en-US" sz="4000" b="1" dirty="0">
                <a:solidFill>
                  <a:schemeClr val="bg1"/>
                </a:solidFill>
              </a:rPr>
              <a:t>人的角度：得救之信（</a:t>
            </a:r>
            <a:r>
              <a:rPr lang="en-US" altLang="zh-CN" sz="4000" b="1" dirty="0">
                <a:solidFill>
                  <a:schemeClr val="bg1"/>
                </a:solidFill>
              </a:rPr>
              <a:t>10</a:t>
            </a:r>
            <a:r>
              <a:rPr lang="zh-CN" altLang="en-US" sz="4000" b="1" dirty="0">
                <a:solidFill>
                  <a:schemeClr val="bg1"/>
                </a:solidFill>
              </a:rPr>
              <a:t>章）</a:t>
            </a:r>
          </a:p>
          <a:p>
            <a:pPr lvl="1">
              <a:lnSpc>
                <a:spcPct val="11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</a:rPr>
              <a:t>神</a:t>
            </a:r>
            <a:r>
              <a:rPr lang="zh-CN" altLang="en-US" sz="4000" b="1" dirty="0">
                <a:solidFill>
                  <a:schemeClr val="bg1"/>
                </a:solidFill>
              </a:rPr>
              <a:t>的救赎计划（</a:t>
            </a:r>
            <a:r>
              <a:rPr lang="en-US" altLang="zh-CN" sz="4000" b="1" dirty="0">
                <a:solidFill>
                  <a:schemeClr val="bg1"/>
                </a:solidFill>
              </a:rPr>
              <a:t>11</a:t>
            </a:r>
            <a:r>
              <a:rPr lang="zh-CN" altLang="en-US" sz="4000" b="1" dirty="0">
                <a:solidFill>
                  <a:schemeClr val="bg1"/>
                </a:solidFill>
              </a:rPr>
              <a:t>章）</a:t>
            </a:r>
          </a:p>
          <a:p>
            <a:pPr>
              <a:lnSpc>
                <a:spcPct val="110000"/>
              </a:lnSpc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佳美的脚踪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10:14 </a:t>
            </a:r>
            <a:r>
              <a:rPr lang="zh-CN" altLang="en-US" sz="4400" b="1" dirty="0">
                <a:solidFill>
                  <a:schemeClr val="bg1"/>
                </a:solidFill>
              </a:rPr>
              <a:t>然而人未曾信他，怎能求他呢？未曾听见他，怎能信他呢？没有传道的，怎能听见呢？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10:15 </a:t>
            </a:r>
            <a:r>
              <a:rPr lang="zh-CN" altLang="en-US" sz="4400" b="1" dirty="0">
                <a:solidFill>
                  <a:schemeClr val="bg1"/>
                </a:solidFill>
              </a:rPr>
              <a:t>若没有奉差遣，怎能传道呢？如经上所记，报福音传喜信的人，他们的脚踪何等佳美，</a:t>
            </a:r>
          </a:p>
        </p:txBody>
      </p:sp>
    </p:spTree>
    <p:extLst>
      <p:ext uri="{BB962C8B-B14F-4D97-AF65-F5344CB8AC3E}">
        <p14:creationId xmlns:p14="http://schemas.microsoft.com/office/powerpoint/2010/main" val="15081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以色列人没有听</a:t>
            </a:r>
            <a:r>
              <a:rPr lang="zh-CN" altLang="en-US" sz="4800" b="1" dirty="0">
                <a:solidFill>
                  <a:schemeClr val="bg1"/>
                </a:solidFill>
              </a:rPr>
              <a:t>从福音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10:16 </a:t>
            </a:r>
            <a:r>
              <a:rPr lang="zh-CN" altLang="en-US" sz="4400" b="1" dirty="0">
                <a:solidFill>
                  <a:schemeClr val="bg1"/>
                </a:solidFill>
              </a:rPr>
              <a:t>只是人没有都听从福音。因为以赛亚说，主阿，我们所传的有谁信呢？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10:17 </a:t>
            </a:r>
            <a:r>
              <a:rPr lang="zh-CN" altLang="en-US" sz="4400" b="1" dirty="0">
                <a:solidFill>
                  <a:schemeClr val="bg1"/>
                </a:solidFill>
              </a:rPr>
              <a:t>可见信道是从听道来的，听道是从基督的话来的。</a:t>
            </a:r>
          </a:p>
        </p:txBody>
      </p:sp>
    </p:spTree>
    <p:extLst>
      <p:ext uri="{BB962C8B-B14F-4D97-AF65-F5344CB8AC3E}">
        <p14:creationId xmlns:p14="http://schemas.microsoft.com/office/powerpoint/2010/main" val="39611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以色列人没有听从福音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10:18 </a:t>
            </a:r>
            <a:r>
              <a:rPr lang="zh-CN" altLang="en-US" sz="4400" b="1" dirty="0">
                <a:solidFill>
                  <a:schemeClr val="bg1"/>
                </a:solidFill>
              </a:rPr>
              <a:t>但我说，人没有听见吗？诚然听见了。他们的声音传遍天下，他们的言语传到地极。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10:19 </a:t>
            </a:r>
            <a:r>
              <a:rPr lang="zh-CN" altLang="en-US" sz="4400" b="1" dirty="0">
                <a:solidFill>
                  <a:schemeClr val="bg1"/>
                </a:solidFill>
              </a:rPr>
              <a:t>我再说，以色列人不知道吗？先有摩西说，我要用那不成子民的，惹动你们的愤恨。我要用那无知的民，触动你们的怒气。</a:t>
            </a:r>
          </a:p>
        </p:txBody>
      </p:sp>
    </p:spTree>
    <p:extLst>
      <p:ext uri="{BB962C8B-B14F-4D97-AF65-F5344CB8AC3E}">
        <p14:creationId xmlns:p14="http://schemas.microsoft.com/office/powerpoint/2010/main" val="36966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以色列人没有听从福音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10:20 </a:t>
            </a:r>
            <a:r>
              <a:rPr lang="zh-CN" altLang="en-US" sz="4400" b="1" dirty="0">
                <a:solidFill>
                  <a:schemeClr val="bg1"/>
                </a:solidFill>
              </a:rPr>
              <a:t>又有以赛亚放胆说，没有寻找我的，我叫他们遇见。没有访问我的，我向他们显现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10:21 </a:t>
            </a:r>
            <a:r>
              <a:rPr lang="zh-CN" altLang="en-US" sz="4400" b="1" dirty="0">
                <a:solidFill>
                  <a:schemeClr val="bg1"/>
                </a:solidFill>
              </a:rPr>
              <a:t>至于以色列人，他说，我整天伸手招呼那悖逆顶嘴的百姓。</a:t>
            </a:r>
          </a:p>
        </p:txBody>
      </p:sp>
    </p:spTree>
    <p:extLst>
      <p:ext uri="{BB962C8B-B14F-4D97-AF65-F5344CB8AC3E}">
        <p14:creationId xmlns:p14="http://schemas.microsoft.com/office/powerpoint/2010/main" val="36123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神弃绝了他的百姓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吗？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11:1 </a:t>
            </a:r>
            <a:r>
              <a:rPr lang="zh-CN" altLang="en-US" sz="4400" b="1" dirty="0">
                <a:solidFill>
                  <a:schemeClr val="bg1"/>
                </a:solidFill>
              </a:rPr>
              <a:t>我且说，神弃绝了他的百姓吗？断乎没有。因为我也是以色列人，亚伯拉罕的后裔，属便雅悯支派的。</a:t>
            </a:r>
          </a:p>
        </p:txBody>
      </p:sp>
    </p:spTree>
    <p:extLst>
      <p:ext uri="{BB962C8B-B14F-4D97-AF65-F5344CB8AC3E}">
        <p14:creationId xmlns:p14="http://schemas.microsoft.com/office/powerpoint/2010/main" val="9214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神并没有弃绝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他的</a:t>
            </a:r>
            <a:r>
              <a:rPr lang="zh-CN" altLang="en-US" sz="4800" b="1" dirty="0">
                <a:solidFill>
                  <a:schemeClr val="bg1"/>
                </a:solidFill>
              </a:rPr>
              <a:t>百姓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1000"/>
              </a:spcBef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11:2 </a:t>
            </a:r>
            <a:r>
              <a:rPr lang="zh-CN" altLang="en-US" sz="4400" b="1" dirty="0">
                <a:solidFill>
                  <a:schemeClr val="bg1"/>
                </a:solidFill>
              </a:rPr>
              <a:t>神并没有弃绝他预先所知道的百姓。你们岂不晓得经上论到以利亚是怎么说的呢？他在神面前怎样控告以色列人，说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 </a:t>
            </a:r>
            <a:r>
              <a:rPr lang="zh-CN" altLang="en-US" sz="4400" b="1" dirty="0">
                <a:solidFill>
                  <a:schemeClr val="bg1"/>
                </a:solidFill>
              </a:rPr>
              <a:t>主阿，他们杀了你的先知，拆了你的祭坛，只剩下我一个人，他们还要寻索我的命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11:4 </a:t>
            </a:r>
            <a:r>
              <a:rPr lang="zh-CN" altLang="en-US" sz="4400" b="1" dirty="0">
                <a:solidFill>
                  <a:schemeClr val="bg1"/>
                </a:solidFill>
              </a:rPr>
              <a:t>神的回话是怎么说的呢？他说，我为自己留下七千人，是未曾向巴力屈膝的。</a:t>
            </a:r>
          </a:p>
        </p:txBody>
      </p:sp>
    </p:spTree>
    <p:extLst>
      <p:ext uri="{BB962C8B-B14F-4D97-AF65-F5344CB8AC3E}">
        <p14:creationId xmlns:p14="http://schemas.microsoft.com/office/powerpoint/2010/main" val="74251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拣选的恩典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11:5 </a:t>
            </a:r>
            <a:r>
              <a:rPr lang="zh-CN" altLang="en-US" sz="4400" b="1" dirty="0">
                <a:solidFill>
                  <a:schemeClr val="bg1"/>
                </a:solidFill>
              </a:rPr>
              <a:t>如今也是这样，照着拣选的恩典还有所留的余数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11:6 </a:t>
            </a:r>
            <a:r>
              <a:rPr lang="zh-CN" altLang="en-US" sz="4400" b="1" dirty="0">
                <a:solidFill>
                  <a:schemeClr val="bg1"/>
                </a:solidFill>
              </a:rPr>
              <a:t>既是出于恩典，就不在乎行为。不然，恩典就不是恩典了。</a:t>
            </a:r>
          </a:p>
        </p:txBody>
      </p:sp>
    </p:spTree>
    <p:extLst>
      <p:ext uri="{BB962C8B-B14F-4D97-AF65-F5344CB8AC3E}">
        <p14:creationId xmlns:p14="http://schemas.microsoft.com/office/powerpoint/2010/main" val="15329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以色列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人的现状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11:7 </a:t>
            </a:r>
            <a:r>
              <a:rPr lang="zh-CN" altLang="en-US" sz="4400" b="1" dirty="0">
                <a:solidFill>
                  <a:schemeClr val="bg1"/>
                </a:solidFill>
              </a:rPr>
              <a:t>这是怎么样呢？以色列人所求的，他们没有得着。惟有蒙拣选的人得着了，其余的就成了顽梗不化的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11:8 </a:t>
            </a:r>
            <a:r>
              <a:rPr lang="zh-CN" altLang="en-US" sz="4400" b="1" dirty="0">
                <a:solidFill>
                  <a:schemeClr val="bg1"/>
                </a:solidFill>
              </a:rPr>
              <a:t>如经上所记，神给他们昏迷的心，眼睛不能看见，耳朵不能听见，直到今日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11:9 </a:t>
            </a:r>
            <a:r>
              <a:rPr lang="zh-CN" altLang="en-US" sz="4400" b="1" dirty="0">
                <a:solidFill>
                  <a:schemeClr val="bg1"/>
                </a:solidFill>
              </a:rPr>
              <a:t>大卫也说，愿他们的筵席变为网罗，变为机槛，变为绊脚石，作他们的报应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11:10 </a:t>
            </a:r>
            <a:r>
              <a:rPr lang="zh-CN" altLang="en-US" sz="4400" b="1" dirty="0">
                <a:solidFill>
                  <a:schemeClr val="bg1"/>
                </a:solidFill>
              </a:rPr>
              <a:t>愿他们的眼睛昏蒙，不得看见。愿你时常弯下他们的腰。</a:t>
            </a:r>
          </a:p>
        </p:txBody>
      </p:sp>
    </p:spTree>
    <p:extLst>
      <p:ext uri="{BB962C8B-B14F-4D97-AF65-F5344CB8AC3E}">
        <p14:creationId xmlns:p14="http://schemas.microsoft.com/office/powerpoint/2010/main" val="99917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神的救赎计划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11:11 </a:t>
            </a:r>
            <a:r>
              <a:rPr lang="zh-CN" altLang="en-US" sz="4400" b="1" dirty="0">
                <a:solidFill>
                  <a:schemeClr val="bg1"/>
                </a:solidFill>
              </a:rPr>
              <a:t>我且说，他们失脚是要他们跌倒吗？断乎不是。反倒因他们的过失，救恩便临到外邦人，要激动他们发愤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11:12 </a:t>
            </a:r>
            <a:r>
              <a:rPr lang="zh-CN" altLang="en-US" sz="4400" b="1" dirty="0">
                <a:solidFill>
                  <a:schemeClr val="bg1"/>
                </a:solidFill>
              </a:rPr>
              <a:t>若他们的过失，为天下的富足，他们的缺乏，为外邦人的富足。何况他们的丰满呢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11:13 </a:t>
            </a:r>
            <a:r>
              <a:rPr lang="zh-CN" altLang="en-US" sz="4400" b="1" dirty="0">
                <a:solidFill>
                  <a:schemeClr val="bg1"/>
                </a:solidFill>
              </a:rPr>
              <a:t>我对你们外邦人说这话。因我是外邦人的使徒，所以敬重我的职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分。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11:14 </a:t>
            </a:r>
            <a:r>
              <a:rPr lang="zh-CN" altLang="en-US" sz="4400" b="1" dirty="0">
                <a:solidFill>
                  <a:schemeClr val="bg1"/>
                </a:solidFill>
              </a:rPr>
              <a:t>或者可以激动我骨肉之亲发愤，好救他们一些人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11:15 </a:t>
            </a:r>
            <a:r>
              <a:rPr lang="zh-CN" altLang="en-US" sz="4400" b="1" dirty="0">
                <a:solidFill>
                  <a:schemeClr val="bg1"/>
                </a:solidFill>
              </a:rPr>
              <a:t>若他们被丢弃，天下就得与神和好，他们被收纳，岂不是死而复生吗？</a:t>
            </a:r>
            <a:r>
              <a:rPr lang="en-US" altLang="zh-CN" sz="4400" b="1" dirty="0">
                <a:solidFill>
                  <a:schemeClr val="bg1"/>
                </a:solidFill>
              </a:rPr>
              <a:t>11:16 </a:t>
            </a:r>
            <a:r>
              <a:rPr lang="zh-CN" altLang="en-US" sz="4400" b="1" dirty="0">
                <a:solidFill>
                  <a:schemeClr val="bg1"/>
                </a:solidFill>
              </a:rPr>
              <a:t>所献的新面，若是圣洁，全团也就圣洁了。树根若是圣洁，树枝也就圣洁了。</a:t>
            </a:r>
          </a:p>
        </p:txBody>
      </p:sp>
    </p:spTree>
    <p:extLst>
      <p:ext uri="{BB962C8B-B14F-4D97-AF65-F5344CB8AC3E}">
        <p14:creationId xmlns:p14="http://schemas.microsoft.com/office/powerpoint/2010/main" val="370295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外邦人不</a:t>
            </a:r>
            <a:r>
              <a:rPr lang="zh-CN" altLang="en-US" sz="4800" b="1" dirty="0">
                <a:solidFill>
                  <a:schemeClr val="bg1"/>
                </a:solidFill>
              </a:rPr>
              <a:t>可自高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>
                <a:solidFill>
                  <a:schemeClr val="bg1"/>
                </a:solidFill>
              </a:rPr>
              <a:t>11:17 </a:t>
            </a:r>
            <a:r>
              <a:rPr lang="zh-CN" altLang="en-US" sz="4400" b="1" dirty="0">
                <a:solidFill>
                  <a:schemeClr val="bg1"/>
                </a:solidFill>
              </a:rPr>
              <a:t>若有几根枝子被折下来，你这野橄榄得接在其中，一同得着橄榄根的肥汁。</a:t>
            </a:r>
            <a:r>
              <a:rPr lang="en-US" altLang="zh-CN" sz="4400" b="1" dirty="0">
                <a:solidFill>
                  <a:schemeClr val="bg1"/>
                </a:solidFill>
              </a:rPr>
              <a:t>11:18 </a:t>
            </a:r>
            <a:r>
              <a:rPr lang="zh-CN" altLang="en-US" sz="4400" b="1" dirty="0">
                <a:solidFill>
                  <a:schemeClr val="bg1"/>
                </a:solidFill>
              </a:rPr>
              <a:t>你就不可向旧枝子夸口，若是夸口，当知道不是你托着根，乃是根托着你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11:19 </a:t>
            </a:r>
            <a:r>
              <a:rPr lang="zh-CN" altLang="en-US" sz="4400" b="1" dirty="0">
                <a:solidFill>
                  <a:schemeClr val="bg1"/>
                </a:solidFill>
              </a:rPr>
              <a:t>你若说，那枝子被折下来，是特为叫我接上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11:20 </a:t>
            </a:r>
            <a:r>
              <a:rPr lang="zh-CN" altLang="en-US" sz="4400" b="1" dirty="0">
                <a:solidFill>
                  <a:schemeClr val="bg1"/>
                </a:solidFill>
              </a:rPr>
              <a:t>不错。他们因为不信，所以被折下来。你因为信，所以立得住。你不可自高，反要惧怕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11:21 </a:t>
            </a:r>
            <a:r>
              <a:rPr lang="zh-CN" altLang="en-US" sz="4400" b="1" dirty="0">
                <a:solidFill>
                  <a:schemeClr val="bg1"/>
                </a:solidFill>
              </a:rPr>
              <a:t>神既不爱惜原来的枝子，也必不爱惜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你。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可见神的恩慈，和严厉。向那跌倒的人，是严厉的。向你是有恩慈的，只要你长久在他的恩慈里。不然，你也要被砍下来。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以色列人的问题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 </a:t>
            </a:r>
            <a:r>
              <a:rPr lang="zh-CN" altLang="en-US" sz="4400" b="1" dirty="0">
                <a:solidFill>
                  <a:schemeClr val="bg1"/>
                </a:solidFill>
              </a:rPr>
              <a:t>我在基督里说真话，并不谎言，有我良心被圣灵感动，给我作见证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 </a:t>
            </a:r>
            <a:r>
              <a:rPr lang="zh-CN" altLang="en-US" sz="4400" b="1" dirty="0">
                <a:solidFill>
                  <a:schemeClr val="bg1"/>
                </a:solidFill>
              </a:rPr>
              <a:t>我是大有忧愁，心里时常伤痛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9:3 </a:t>
            </a:r>
            <a:r>
              <a:rPr lang="zh-CN" altLang="en-US" sz="4400" b="1" dirty="0">
                <a:solidFill>
                  <a:schemeClr val="bg1"/>
                </a:solidFill>
              </a:rPr>
              <a:t>为我弟兄，我骨肉之亲，就是自己被咒诅，与基督分离，我也愿意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9:4 </a:t>
            </a:r>
            <a:r>
              <a:rPr lang="zh-CN" altLang="en-US" sz="4400" b="1" dirty="0">
                <a:solidFill>
                  <a:schemeClr val="bg1"/>
                </a:solidFill>
              </a:rPr>
              <a:t>他们是以色列人。那儿子的名分，荣耀，诸约，律法，礼仪，应许，都是他们的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9:5 </a:t>
            </a:r>
            <a:r>
              <a:rPr lang="zh-CN" altLang="en-US" sz="4400" b="1" dirty="0">
                <a:solidFill>
                  <a:schemeClr val="bg1"/>
                </a:solidFill>
              </a:rPr>
              <a:t>列祖就是他们的祖宗，按肉体说，基督也是从他们出来的，他是在万有之上，永远可称颂的神。阿们。</a:t>
            </a:r>
          </a:p>
          <a:p>
            <a:pPr>
              <a:lnSpc>
                <a:spcPct val="110000"/>
              </a:lnSpc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以色列全家都要得救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11:23 </a:t>
            </a:r>
            <a:r>
              <a:rPr lang="zh-CN" altLang="en-US" sz="4400" b="1" dirty="0">
                <a:solidFill>
                  <a:schemeClr val="bg1"/>
                </a:solidFill>
              </a:rPr>
              <a:t>而且他们若不是长久不信，仍要被接上。因为神能够把他们从新接上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11:24 </a:t>
            </a:r>
            <a:r>
              <a:rPr lang="zh-CN" altLang="en-US" sz="4400" b="1" dirty="0">
                <a:solidFill>
                  <a:schemeClr val="bg1"/>
                </a:solidFill>
              </a:rPr>
              <a:t>你是从那天生的野橄榄上砍下来的，尚且逆着性得接在好橄榄上，何况这本树的枝子，要接在本树上呢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11:25 </a:t>
            </a:r>
            <a:r>
              <a:rPr lang="zh-CN" altLang="en-US" sz="4400" b="1" dirty="0">
                <a:solidFill>
                  <a:schemeClr val="bg1"/>
                </a:solidFill>
              </a:rPr>
              <a:t>弟兄们，我不愿意你们不知道这奥秘，（恐怕你们自以为聪明）就是以色列人有几分是硬心的，等到外邦人的数目添满了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11:26 </a:t>
            </a:r>
            <a:r>
              <a:rPr lang="zh-CN" altLang="en-US" sz="4400" b="1" dirty="0">
                <a:solidFill>
                  <a:schemeClr val="bg1"/>
                </a:solidFill>
              </a:rPr>
              <a:t>于是以色列全家都要得救，如经上所记，必有一位救主，从锡安出来，要消除雅各家的一切罪恶。</a:t>
            </a:r>
          </a:p>
        </p:txBody>
      </p:sp>
    </p:spTree>
    <p:extLst>
      <p:ext uri="{BB962C8B-B14F-4D97-AF65-F5344CB8AC3E}">
        <p14:creationId xmlns:p14="http://schemas.microsoft.com/office/powerpoint/2010/main" val="1399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神的恩赐和选召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11:27 </a:t>
            </a:r>
            <a:r>
              <a:rPr lang="zh-CN" altLang="en-US" sz="4400" b="1" dirty="0">
                <a:solidFill>
                  <a:schemeClr val="bg1"/>
                </a:solidFill>
              </a:rPr>
              <a:t>又说，我除去他们罪的时候，这就是我与他们所立的约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11:28 </a:t>
            </a:r>
            <a:r>
              <a:rPr lang="zh-CN" altLang="en-US" sz="4400" b="1" dirty="0">
                <a:solidFill>
                  <a:schemeClr val="bg1"/>
                </a:solidFill>
              </a:rPr>
              <a:t>就着福音说，他们为你们的缘故是仇敌。就着拣选说，他们为列祖的缘故是蒙爱的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11:29 </a:t>
            </a:r>
            <a:r>
              <a:rPr lang="zh-CN" altLang="en-US" sz="4400" b="1" dirty="0">
                <a:solidFill>
                  <a:schemeClr val="bg1"/>
                </a:solidFill>
              </a:rPr>
              <a:t>因为神的恩赐和选召，是没有后悔的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11:30 </a:t>
            </a:r>
            <a:r>
              <a:rPr lang="zh-CN" altLang="en-US" sz="4400" b="1" dirty="0">
                <a:solidFill>
                  <a:schemeClr val="bg1"/>
                </a:solidFill>
              </a:rPr>
              <a:t>你们从前不顺服神，如今因他们的不顺服，你们倒蒙了怜恤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11:31 </a:t>
            </a:r>
            <a:r>
              <a:rPr lang="zh-CN" altLang="en-US" sz="4400" b="1" dirty="0">
                <a:solidFill>
                  <a:schemeClr val="bg1"/>
                </a:solidFill>
              </a:rPr>
              <a:t>这样，他们也是不顺服，叫他们因着施给你们的怜恤，现在也就蒙怜恤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11:32 </a:t>
            </a:r>
            <a:r>
              <a:rPr lang="zh-CN" altLang="en-US" sz="4400" b="1" dirty="0">
                <a:solidFill>
                  <a:schemeClr val="bg1"/>
                </a:solidFill>
              </a:rPr>
              <a:t>因为神将众人都圈在不顺服之中，特意要怜恤众人。</a:t>
            </a:r>
          </a:p>
        </p:txBody>
      </p:sp>
    </p:spTree>
    <p:extLst>
      <p:ext uri="{BB962C8B-B14F-4D97-AF65-F5344CB8AC3E}">
        <p14:creationId xmlns:p14="http://schemas.microsoft.com/office/powerpoint/2010/main" val="427970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敬拜与赞美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11:33 </a:t>
            </a:r>
            <a:r>
              <a:rPr lang="zh-CN" altLang="en-US" sz="4400" b="1" dirty="0">
                <a:solidFill>
                  <a:schemeClr val="bg1"/>
                </a:solidFill>
              </a:rPr>
              <a:t>深哉，神丰富的智慧和知识。他的判断，何其难测，他的踪迹，何其难寻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11:34 </a:t>
            </a:r>
            <a:r>
              <a:rPr lang="zh-CN" altLang="en-US" sz="4400" b="1" dirty="0">
                <a:solidFill>
                  <a:schemeClr val="bg1"/>
                </a:solidFill>
              </a:rPr>
              <a:t>谁知道主的心？谁作过他的谋士呢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11:35 </a:t>
            </a:r>
            <a:r>
              <a:rPr lang="zh-CN" altLang="en-US" sz="4400" b="1" dirty="0">
                <a:solidFill>
                  <a:schemeClr val="bg1"/>
                </a:solidFill>
              </a:rPr>
              <a:t>谁是先给了他，使他后来偿还呢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11:36 </a:t>
            </a:r>
            <a:r>
              <a:rPr lang="zh-CN" altLang="en-US" sz="4400" b="1" dirty="0">
                <a:solidFill>
                  <a:schemeClr val="bg1"/>
                </a:solidFill>
              </a:rPr>
              <a:t>因为万有都是本于他，倚靠他，归于他。愿荣耀归给他，直到永远。阿们。</a:t>
            </a:r>
          </a:p>
        </p:txBody>
      </p:sp>
    </p:spTree>
    <p:extLst>
      <p:ext uri="{BB962C8B-B14F-4D97-AF65-F5344CB8AC3E}">
        <p14:creationId xmlns:p14="http://schemas.microsoft.com/office/powerpoint/2010/main" val="27286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赞美与敬拜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11:33 </a:t>
            </a:r>
            <a:r>
              <a:rPr lang="zh-CN" altLang="en-US" sz="4400" b="1" dirty="0">
                <a:solidFill>
                  <a:schemeClr val="bg1"/>
                </a:solidFill>
              </a:rPr>
              <a:t>深哉，神丰富的智慧和知识。他的判断，何其难测，他的踪迹，何其难寻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，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11:34 </a:t>
            </a:r>
            <a:r>
              <a:rPr lang="zh-CN" altLang="en-US" sz="4400" b="1" dirty="0">
                <a:solidFill>
                  <a:schemeClr val="bg1"/>
                </a:solidFill>
              </a:rPr>
              <a:t>谁知道主的心？谁作过他的谋士呢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11:35 </a:t>
            </a:r>
            <a:r>
              <a:rPr lang="zh-CN" altLang="en-US" sz="4400" b="1" dirty="0">
                <a:solidFill>
                  <a:schemeClr val="bg1"/>
                </a:solidFill>
              </a:rPr>
              <a:t>谁是先给了他，使他后来偿还呢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11:36 </a:t>
            </a:r>
            <a:r>
              <a:rPr lang="zh-CN" altLang="en-US" sz="4400" b="1" dirty="0">
                <a:solidFill>
                  <a:schemeClr val="bg1"/>
                </a:solidFill>
              </a:rPr>
              <a:t>因为万有都是本于他，倚靠他，归于他。愿荣耀归给他，直到永远。阿们。</a:t>
            </a:r>
          </a:p>
          <a:p>
            <a:pPr>
              <a:lnSpc>
                <a:spcPct val="110000"/>
              </a:lnSpc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救恩原则之一：应许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9:6 </a:t>
            </a:r>
            <a:r>
              <a:rPr lang="zh-CN" altLang="en-US" sz="4400" b="1" dirty="0">
                <a:solidFill>
                  <a:schemeClr val="bg1"/>
                </a:solidFill>
              </a:rPr>
              <a:t>这不是说神的话落了空。因为从以色列生的，不都是以色列人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9:7 </a:t>
            </a:r>
            <a:r>
              <a:rPr lang="zh-CN" altLang="en-US" sz="4400" b="1" dirty="0">
                <a:solidFill>
                  <a:schemeClr val="bg1"/>
                </a:solidFill>
              </a:rPr>
              <a:t>也不因为是亚伯拉罕的后裔，就都作他的儿女。惟独从以撒生的，才要称为你的后裔。</a:t>
            </a:r>
          </a:p>
          <a:p>
            <a:pPr>
              <a:lnSpc>
                <a:spcPct val="12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9:8 </a:t>
            </a:r>
            <a:r>
              <a:rPr lang="zh-CN" altLang="en-US" sz="4400" b="1" dirty="0">
                <a:solidFill>
                  <a:schemeClr val="bg1"/>
                </a:solidFill>
              </a:rPr>
              <a:t>这就是说，肉身所生的儿女，不是神的儿女。惟独那应许的儿女，才算是后裔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>
                <a:solidFill>
                  <a:schemeClr val="bg1"/>
                </a:solidFill>
              </a:rPr>
              <a:t>9:9 </a:t>
            </a:r>
            <a:r>
              <a:rPr lang="zh-CN" altLang="en-US" sz="4400" b="1" dirty="0">
                <a:solidFill>
                  <a:schemeClr val="bg1"/>
                </a:solidFill>
              </a:rPr>
              <a:t>因为所应许的话是这样说，到明年这时候我要来，撒拉必生一个儿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子。</a:t>
            </a:r>
            <a:endParaRPr lang="zh-CN" altLang="en-US" sz="4400" b="1" dirty="0">
              <a:solidFill>
                <a:schemeClr val="bg1"/>
              </a:solidFill>
            </a:endParaRPr>
          </a:p>
          <a:p>
            <a:pPr>
              <a:lnSpc>
                <a:spcPct val="110000"/>
              </a:lnSpc>
            </a:pP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5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救恩原则之二：拣选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9:10 </a:t>
            </a:r>
            <a:r>
              <a:rPr lang="zh-CN" altLang="en-US" sz="4400" b="1" dirty="0">
                <a:solidFill>
                  <a:schemeClr val="bg1"/>
                </a:solidFill>
              </a:rPr>
              <a:t>不但如此，还有利百加，既从一个人，就是从我们的祖宗以撒怀了孕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9:11 </a:t>
            </a:r>
            <a:r>
              <a:rPr lang="zh-CN" altLang="en-US" sz="4400" b="1" dirty="0">
                <a:solidFill>
                  <a:schemeClr val="bg1"/>
                </a:solidFill>
              </a:rPr>
              <a:t>（双子还没有生下来，善恶还没有作出来，只因要显明神拣选人的旨意，不在乎人的行为，乃在乎召人的主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）。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9:12 </a:t>
            </a:r>
            <a:r>
              <a:rPr lang="zh-CN" altLang="en-US" sz="4400" b="1" dirty="0">
                <a:solidFill>
                  <a:schemeClr val="bg1"/>
                </a:solidFill>
              </a:rPr>
              <a:t>神就对利百加说，将来大的要服事小的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9:13 </a:t>
            </a:r>
            <a:r>
              <a:rPr lang="zh-CN" altLang="en-US" sz="4400" b="1" dirty="0">
                <a:solidFill>
                  <a:schemeClr val="bg1"/>
                </a:solidFill>
              </a:rPr>
              <a:t>正如经上所记，雅各是我所爱的，以扫是我所恶的。</a:t>
            </a:r>
          </a:p>
        </p:txBody>
      </p:sp>
    </p:spTree>
    <p:extLst>
      <p:ext uri="{BB962C8B-B14F-4D97-AF65-F5344CB8AC3E}">
        <p14:creationId xmlns:p14="http://schemas.microsoft.com/office/powerpoint/2010/main" val="3128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神不</a:t>
            </a:r>
            <a:r>
              <a:rPr lang="zh-CN" altLang="en-US" sz="4800" b="1" dirty="0">
                <a:solidFill>
                  <a:schemeClr val="bg1"/>
                </a:solidFill>
              </a:rPr>
              <a:t>公平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吗？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9:14 </a:t>
            </a:r>
            <a:r>
              <a:rPr lang="zh-CN" altLang="en-US" sz="4400" b="1" dirty="0">
                <a:solidFill>
                  <a:schemeClr val="bg1"/>
                </a:solidFill>
              </a:rPr>
              <a:t>这样，我们可说什么呢？难道神有什么不公平吗？断乎没有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9:15 </a:t>
            </a:r>
            <a:r>
              <a:rPr lang="zh-CN" altLang="en-US" sz="4400" b="1" dirty="0">
                <a:solidFill>
                  <a:schemeClr val="bg1"/>
                </a:solidFill>
              </a:rPr>
              <a:t>因他对摩西说，我要怜悯谁，就怜悯谁，要恩待谁，就恩待谁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9:16 </a:t>
            </a:r>
            <a:r>
              <a:rPr lang="zh-CN" altLang="en-US" sz="4400" b="1" dirty="0">
                <a:solidFill>
                  <a:schemeClr val="bg1"/>
                </a:solidFill>
              </a:rPr>
              <a:t>据此看来，这不在乎那定意的，也不在乎那奔跑的，只在乎发怜悯的神。</a:t>
            </a:r>
          </a:p>
        </p:txBody>
      </p:sp>
    </p:spTree>
    <p:extLst>
      <p:ext uri="{BB962C8B-B14F-4D97-AF65-F5344CB8AC3E}">
        <p14:creationId xmlns:p14="http://schemas.microsoft.com/office/powerpoint/2010/main" val="11037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双重预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定？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9:17 </a:t>
            </a:r>
            <a:r>
              <a:rPr lang="zh-CN" altLang="en-US" sz="4400" b="1" dirty="0">
                <a:solidFill>
                  <a:schemeClr val="bg1"/>
                </a:solidFill>
              </a:rPr>
              <a:t>因为经上有话向法老说，我将你兴起来，特要在你身上彰显我的权能，并要使我的名传遍天下。</a:t>
            </a:r>
          </a:p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9:18 </a:t>
            </a:r>
            <a:r>
              <a:rPr lang="zh-CN" altLang="en-US" sz="4400" b="1" dirty="0">
                <a:solidFill>
                  <a:schemeClr val="bg1"/>
                </a:solidFill>
              </a:rPr>
              <a:t>如此看来，神要怜悯谁，就怜悯谁，要叫谁刚硬，就叫谁刚硬。</a:t>
            </a:r>
          </a:p>
        </p:txBody>
      </p:sp>
    </p:spTree>
    <p:extLst>
      <p:ext uri="{BB962C8B-B14F-4D97-AF65-F5344CB8AC3E}">
        <p14:creationId xmlns:p14="http://schemas.microsoft.com/office/powerpoint/2010/main" val="343140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神为什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么还指</a:t>
            </a:r>
            <a:r>
              <a:rPr lang="zh-CN" altLang="en-US" sz="4800" b="1" dirty="0">
                <a:solidFill>
                  <a:schemeClr val="bg1"/>
                </a:solidFill>
              </a:rPr>
              <a:t>责抗拒祂的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人？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9:19 </a:t>
            </a:r>
            <a:r>
              <a:rPr lang="zh-CN" altLang="en-US" sz="4400" b="1" dirty="0">
                <a:solidFill>
                  <a:schemeClr val="bg1"/>
                </a:solidFill>
              </a:rPr>
              <a:t>这样，你必对我说，他为什么还指责人呢？有谁抗拒他的旨意呢？</a:t>
            </a:r>
          </a:p>
          <a:p>
            <a:pPr>
              <a:lnSpc>
                <a:spcPct val="110000"/>
              </a:lnSpc>
            </a:pPr>
            <a:r>
              <a:rPr lang="en-US" altLang="zh-CN" sz="4400" b="1" dirty="0" smtClean="0">
                <a:solidFill>
                  <a:schemeClr val="bg1"/>
                </a:solidFill>
              </a:rPr>
              <a:t>9:20 </a:t>
            </a:r>
            <a:r>
              <a:rPr lang="zh-CN" altLang="en-US" sz="4400" b="1" dirty="0">
                <a:solidFill>
                  <a:schemeClr val="bg1"/>
                </a:solidFill>
              </a:rPr>
              <a:t>你这个人哪，你是谁，竟敢向神强嘴呢？受造之物岂能对造他的说，你为什么这样造我呢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9:21 </a:t>
            </a:r>
            <a:r>
              <a:rPr lang="zh-CN" altLang="en-US" sz="4400" b="1" dirty="0">
                <a:solidFill>
                  <a:schemeClr val="bg1"/>
                </a:solidFill>
              </a:rPr>
              <a:t>窑匠难道没有权柄，从一团泥里拿一块作成贵重的器皿，又拿一块作成卑贱的器皿吗？</a:t>
            </a:r>
          </a:p>
        </p:txBody>
      </p:sp>
    </p:spTree>
    <p:extLst>
      <p:ext uri="{BB962C8B-B14F-4D97-AF65-F5344CB8AC3E}">
        <p14:creationId xmlns:p14="http://schemas.microsoft.com/office/powerpoint/2010/main" val="217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70123</TotalTime>
  <Words>5854</Words>
  <Application>Microsoft Office PowerPoint</Application>
  <PresentationFormat>On-screen Show (4:3)</PresentationFormat>
  <Paragraphs>205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三谷基督徒会堂成人主日学</vt:lpstr>
      <vt:lpstr>9-11章的结构</vt:lpstr>
      <vt:lpstr>以色列人的问题</vt:lpstr>
      <vt:lpstr>赞美与敬拜</vt:lpstr>
      <vt:lpstr>救恩原则之一：应许</vt:lpstr>
      <vt:lpstr>救恩原则之二：拣选</vt:lpstr>
      <vt:lpstr>神不公平吗？</vt:lpstr>
      <vt:lpstr>双重预定？</vt:lpstr>
      <vt:lpstr>神为什么还指责抗拒祂的人？</vt:lpstr>
      <vt:lpstr>神的主权</vt:lpstr>
      <vt:lpstr>神呼召一个新的族类</vt:lpstr>
      <vt:lpstr>剩下的余数</vt:lpstr>
      <vt:lpstr>以色列人失落的原因</vt:lpstr>
      <vt:lpstr>磐石 VS 绊脚石</vt:lpstr>
      <vt:lpstr>自己的义 VS 神的义</vt:lpstr>
      <vt:lpstr>基督是中心</vt:lpstr>
      <vt:lpstr>律法的义 VS 出于信心的义</vt:lpstr>
      <vt:lpstr>得救的信</vt:lpstr>
      <vt:lpstr>凡求告主名的</vt:lpstr>
      <vt:lpstr>佳美的脚踪</vt:lpstr>
      <vt:lpstr>以色列人没有听从福音</vt:lpstr>
      <vt:lpstr>以色列人没有听从福音</vt:lpstr>
      <vt:lpstr>以色列人没有听从福音</vt:lpstr>
      <vt:lpstr>神弃绝了他的百姓吗？</vt:lpstr>
      <vt:lpstr>神并没有弃绝他的百姓</vt:lpstr>
      <vt:lpstr>拣选的恩典</vt:lpstr>
      <vt:lpstr>以色列人的现状</vt:lpstr>
      <vt:lpstr>神的救赎计划</vt:lpstr>
      <vt:lpstr>外邦人不可自高</vt:lpstr>
      <vt:lpstr>以色列全家都要得救</vt:lpstr>
      <vt:lpstr>神的恩赐和选召</vt:lpstr>
      <vt:lpstr>敬拜与赞美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371</cp:revision>
  <cp:lastPrinted>2018-08-19T15:38:30Z</cp:lastPrinted>
  <dcterms:created xsi:type="dcterms:W3CDTF">2014-12-20T19:43:08Z</dcterms:created>
  <dcterms:modified xsi:type="dcterms:W3CDTF">2018-08-19T15:51:42Z</dcterms:modified>
</cp:coreProperties>
</file>