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306" r:id="rId3"/>
    <p:sldId id="307" r:id="rId4"/>
    <p:sldId id="308" r:id="rId5"/>
    <p:sldId id="326" r:id="rId6"/>
    <p:sldId id="309" r:id="rId7"/>
    <p:sldId id="311" r:id="rId8"/>
    <p:sldId id="312" r:id="rId9"/>
    <p:sldId id="313" r:id="rId10"/>
    <p:sldId id="314" r:id="rId11"/>
    <p:sldId id="315" r:id="rId12"/>
    <p:sldId id="316" r:id="rId13"/>
    <p:sldId id="317" r:id="rId14"/>
    <p:sldId id="318" r:id="rId15"/>
    <p:sldId id="319" r:id="rId16"/>
    <p:sldId id="321" r:id="rId17"/>
    <p:sldId id="322" r:id="rId18"/>
    <p:sldId id="323" r:id="rId19"/>
    <p:sldId id="324" r:id="rId20"/>
    <p:sldId id="325" r:id="rId21"/>
  </p:sldIdLst>
  <p:sldSz cx="9144000" cy="6858000" type="screen4x3"/>
  <p:notesSz cx="7077075" cy="9363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47368" autoAdjust="0"/>
  </p:normalViewPr>
  <p:slideViewPr>
    <p:cSldViewPr>
      <p:cViewPr varScale="1">
        <p:scale>
          <a:sx n="39" d="100"/>
          <a:sy n="39" d="100"/>
        </p:scale>
        <p:origin x="-1306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456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705" y="0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r">
              <a:defRPr sz="1200"/>
            </a:lvl1pPr>
          </a:lstStyle>
          <a:p>
            <a:fld id="{B5085793-4952-4EC9-AD43-A2D8E28C51C3}" type="datetimeFigureOut">
              <a:rPr lang="en-US" smtClean="0"/>
              <a:t>8/26/2018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6975" y="701675"/>
            <a:ext cx="4683125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936" tIns="46968" rIns="93936" bIns="4696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3936" tIns="46968" rIns="93936" bIns="46968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93296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705" y="8893296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r">
              <a:defRPr sz="1200"/>
            </a:lvl1pPr>
          </a:lstStyle>
          <a:p>
            <a:fld id="{DFFB6782-E22B-44B8-BE55-B98FFE7079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34464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sz="1800" dirty="0"/>
              <a:t>谈论拣选论，要有保罗的态度。</a:t>
            </a:r>
            <a:endParaRPr lang="en-US" altLang="zh-CN" sz="1800" dirty="0"/>
          </a:p>
          <a:p>
            <a:r>
              <a:rPr lang="en-US" altLang="zh-CN" sz="1800" dirty="0"/>
              <a:t>9:2 </a:t>
            </a:r>
            <a:r>
              <a:rPr lang="en-US" sz="1800" dirty="0" err="1"/>
              <a:t>我是大有忧愁，心里时常伤痛</a:t>
            </a:r>
            <a:r>
              <a:rPr lang="en-US" sz="1800" dirty="0"/>
              <a:t>。</a:t>
            </a:r>
          </a:p>
          <a:p>
            <a:r>
              <a:rPr lang="en-US" altLang="zh-CN" sz="1800" dirty="0"/>
              <a:t>9:3 </a:t>
            </a:r>
            <a:r>
              <a:rPr lang="en-US" sz="1800" dirty="0" err="1"/>
              <a:t>为我弟兄，我骨肉之亲，就是自己被咒诅，与基督分离，我也愿意</a:t>
            </a:r>
            <a:r>
              <a:rPr lang="en-US" sz="1800" dirty="0"/>
              <a:t>。</a:t>
            </a:r>
            <a:endParaRPr lang="en-US" altLang="zh-CN" sz="1800" dirty="0"/>
          </a:p>
          <a:p>
            <a:endParaRPr lang="en-US" altLang="zh-CN" sz="1800" dirty="0"/>
          </a:p>
          <a:p>
            <a:r>
              <a:rPr lang="en-US" altLang="zh-CN" sz="1800" dirty="0"/>
              <a:t>11:17 </a:t>
            </a:r>
            <a:r>
              <a:rPr lang="zh-CN" altLang="en-US" sz="1800" dirty="0"/>
              <a:t>若有几根枝子被折下来，你这野橄榄得接在其中，一同得着橄榄根的肥汁。</a:t>
            </a:r>
            <a:endParaRPr lang="en-US" altLang="zh-CN" sz="1800" dirty="0"/>
          </a:p>
          <a:p>
            <a:r>
              <a:rPr lang="en-US" altLang="zh-CN" sz="1800" dirty="0"/>
              <a:t>11:18 </a:t>
            </a:r>
            <a:r>
              <a:rPr lang="zh-CN" altLang="en-US" sz="1800" b="1" dirty="0"/>
              <a:t>你就不可向旧枝子夸口</a:t>
            </a:r>
            <a:r>
              <a:rPr lang="zh-CN" altLang="en-US" sz="1800" dirty="0"/>
              <a:t>，若是夸口，当知道不是你托着根，乃是根托着你。</a:t>
            </a:r>
          </a:p>
          <a:p>
            <a:r>
              <a:rPr lang="en-US" altLang="zh-CN" sz="1800" dirty="0"/>
              <a:t>11:19 </a:t>
            </a:r>
            <a:r>
              <a:rPr lang="zh-CN" altLang="en-US" sz="1800" dirty="0"/>
              <a:t>你若说，那枝子被折下来，是特为叫我接上。</a:t>
            </a:r>
          </a:p>
          <a:p>
            <a:r>
              <a:rPr lang="en-US" altLang="zh-CN" sz="1800" dirty="0"/>
              <a:t>11:20 </a:t>
            </a:r>
            <a:r>
              <a:rPr lang="zh-CN" altLang="en-US" sz="1800" dirty="0"/>
              <a:t>不错。他们因为不信，所以被折下来。你因为信，所以立得住。</a:t>
            </a:r>
            <a:r>
              <a:rPr lang="zh-CN" altLang="en-US" sz="1800" b="1" dirty="0"/>
              <a:t>你不可自高，反要惧怕</a:t>
            </a:r>
            <a:r>
              <a:rPr lang="zh-CN" altLang="en-US" sz="1800" dirty="0"/>
              <a:t>。</a:t>
            </a:r>
          </a:p>
          <a:p>
            <a:r>
              <a:rPr lang="en-US" altLang="zh-CN" sz="1800" dirty="0"/>
              <a:t>11:21 </a:t>
            </a:r>
            <a:r>
              <a:rPr lang="zh-CN" altLang="en-US" sz="1800" dirty="0"/>
              <a:t>神既不爱惜原来的枝子，也必不爱惜你。</a:t>
            </a:r>
          </a:p>
          <a:p>
            <a:r>
              <a:rPr lang="en-US" altLang="zh-CN" sz="1800" dirty="0"/>
              <a:t>11:22 </a:t>
            </a:r>
            <a:r>
              <a:rPr lang="zh-CN" altLang="en-US" sz="1800" dirty="0"/>
              <a:t>可见神的恩慈，和严厉。向那跌倒的人，是严厉的。向你是有恩慈的，只要你长久在他的恩慈里。不然，你也要被砍下来。</a:t>
            </a:r>
            <a:endParaRPr lang="en-US" altLang="zh-CN" sz="1800" dirty="0"/>
          </a:p>
          <a:p>
            <a:endParaRPr lang="en-US" altLang="zh-CN" sz="1800" dirty="0"/>
          </a:p>
          <a:p>
            <a:r>
              <a:rPr lang="zh-CN" altLang="en-US" sz="1800" dirty="0"/>
              <a:t>谁被拣选，我们不知道</a:t>
            </a:r>
            <a:endParaRPr lang="en-US" altLang="zh-CN" sz="1800" dirty="0"/>
          </a:p>
          <a:p>
            <a:r>
              <a:rPr lang="en-US" altLang="zh-CN" sz="1800" dirty="0"/>
              <a:t>10:8 </a:t>
            </a:r>
            <a:r>
              <a:rPr lang="zh-CN" altLang="en-US" sz="1800" dirty="0"/>
              <a:t>他到底怎么说呢？他说，这道离你不远，正在你口里，在你心里。就是我们所传信主的道。</a:t>
            </a:r>
          </a:p>
          <a:p>
            <a:r>
              <a:rPr lang="en-US" altLang="zh-CN" sz="1800" b="1" dirty="0"/>
              <a:t>10:9 </a:t>
            </a:r>
            <a:r>
              <a:rPr lang="zh-CN" altLang="en-US" sz="1800" b="1" dirty="0"/>
              <a:t>你若口里认耶稣为主，心里信神叫他从死里复活，就必得救。</a:t>
            </a:r>
          </a:p>
          <a:p>
            <a:r>
              <a:rPr lang="en-US" altLang="zh-CN" sz="1800" b="1" dirty="0"/>
              <a:t>10:10 </a:t>
            </a:r>
            <a:r>
              <a:rPr lang="zh-CN" altLang="en-US" sz="1800" b="1" dirty="0"/>
              <a:t>因为人心里相信，就可以称义。口里承认，就可以得救。</a:t>
            </a:r>
          </a:p>
          <a:p>
            <a:r>
              <a:rPr lang="en-US" altLang="zh-CN" sz="1800" dirty="0"/>
              <a:t>10:11 </a:t>
            </a:r>
            <a:r>
              <a:rPr lang="zh-CN" altLang="en-US" sz="1800" dirty="0"/>
              <a:t>经上说，凡信他的人，必不至于羞愧。</a:t>
            </a:r>
          </a:p>
          <a:p>
            <a:r>
              <a:rPr lang="en-US" altLang="zh-CN" sz="1800" dirty="0"/>
              <a:t>10:12 </a:t>
            </a:r>
            <a:r>
              <a:rPr lang="zh-CN" altLang="en-US" sz="1800" dirty="0"/>
              <a:t>犹太人和希利尼人，并没有分别。因为众人同有一位主，他也厚待一切求告他的人。</a:t>
            </a:r>
          </a:p>
          <a:p>
            <a:r>
              <a:rPr lang="en-US" altLang="zh-CN" sz="1800" b="1" dirty="0"/>
              <a:t>10:13 </a:t>
            </a:r>
            <a:r>
              <a:rPr lang="zh-CN" altLang="en-US" sz="1800" b="1" dirty="0"/>
              <a:t>因为凡求告主名的，就必得救。</a:t>
            </a:r>
            <a:endParaRPr lang="en-US" altLang="zh-CN" sz="1800" b="1" dirty="0"/>
          </a:p>
          <a:p>
            <a:endParaRPr lang="zh-CN" altLang="en-US" sz="1800" dirty="0"/>
          </a:p>
          <a:p>
            <a:endParaRPr lang="zh-CN" altLang="en-US" sz="1800" b="1" dirty="0"/>
          </a:p>
          <a:p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73117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b="1" dirty="0">
                <a:solidFill>
                  <a:schemeClr val="bg1"/>
                </a:solidFill>
              </a:rPr>
              <a:t>顺服世上的权柄</a:t>
            </a:r>
            <a:endParaRPr lang="en-US" altLang="zh-CN" sz="1800" dirty="0"/>
          </a:p>
          <a:p>
            <a:pPr marL="763233" lvl="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权柄是出于神</a:t>
            </a:r>
            <a:endParaRPr lang="en-US" altLang="zh-CN" sz="1800" dirty="0"/>
          </a:p>
          <a:p>
            <a:pPr marL="763233" lvl="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他不是空空的佩剑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40562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b="1" dirty="0">
                <a:solidFill>
                  <a:schemeClr val="bg1"/>
                </a:solidFill>
              </a:rPr>
              <a:t>顺服世上的权柄，</a:t>
            </a:r>
            <a:r>
              <a:rPr lang="zh-CN" altLang="en-US" sz="1800" dirty="0">
                <a:solidFill>
                  <a:schemeClr val="bg1"/>
                </a:solidFill>
              </a:rPr>
              <a:t>神所建造的社会。反对无政府主义。</a:t>
            </a:r>
            <a:endParaRPr lang="en-US" altLang="zh-CN" sz="1800" dirty="0"/>
          </a:p>
          <a:p>
            <a:pPr marL="763233" lvl="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他们是神的差役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40562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>
                <a:solidFill>
                  <a:schemeClr val="bg1"/>
                </a:solidFill>
              </a:rPr>
              <a:t>爱人的就完全了律法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40562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>
                <a:solidFill>
                  <a:schemeClr val="bg1"/>
                </a:solidFill>
              </a:rPr>
              <a:t>行在白昼</a:t>
            </a:r>
            <a:endParaRPr lang="en-US" altLang="zh-CN" sz="1800" dirty="0">
              <a:solidFill>
                <a:schemeClr val="bg1"/>
              </a:solidFill>
            </a:endParaRPr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>
                <a:solidFill>
                  <a:schemeClr val="bg1"/>
                </a:solidFill>
              </a:rPr>
              <a:t>奥古斯丁得救的经文</a:t>
            </a:r>
            <a:endParaRPr lang="en-US" altLang="zh-CN" sz="1800" dirty="0">
              <a:solidFill>
                <a:schemeClr val="bg1"/>
              </a:solidFill>
            </a:endParaRPr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>
                <a:solidFill>
                  <a:schemeClr val="bg1"/>
                </a:solidFill>
              </a:rPr>
              <a:t>加拉太书</a:t>
            </a:r>
            <a:r>
              <a:rPr lang="en-US" altLang="zh-CN" sz="1800" dirty="0">
                <a:solidFill>
                  <a:schemeClr val="bg1"/>
                </a:solidFill>
              </a:rPr>
              <a:t>3:27</a:t>
            </a:r>
            <a:r>
              <a:rPr lang="zh-CN" altLang="en-US" sz="1800" dirty="0">
                <a:solidFill>
                  <a:schemeClr val="bg1"/>
                </a:solidFill>
              </a:rPr>
              <a:t>你们受洗归入基督的，都是披戴基督了。</a:t>
            </a:r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>
                <a:solidFill>
                  <a:schemeClr val="bg1"/>
                </a:solidFill>
              </a:rPr>
              <a:t>罗马书</a:t>
            </a:r>
            <a:r>
              <a:rPr lang="en-US" altLang="zh-CN" sz="1800" dirty="0">
                <a:solidFill>
                  <a:schemeClr val="bg1"/>
                </a:solidFill>
              </a:rPr>
              <a:t>13:14</a:t>
            </a:r>
            <a:r>
              <a:rPr lang="zh-CN" altLang="en-US" sz="1800" dirty="0">
                <a:solidFill>
                  <a:schemeClr val="bg1"/>
                </a:solidFill>
              </a:rPr>
              <a:t>总要披戴主耶稣基督，不要为肉体安排，去放纵私欲。</a:t>
            </a:r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>
                <a:solidFill>
                  <a:schemeClr val="bg1"/>
                </a:solidFill>
              </a:rPr>
              <a:t>加拉太书</a:t>
            </a:r>
            <a:r>
              <a:rPr lang="en-US" altLang="zh-CN" sz="1800" dirty="0">
                <a:solidFill>
                  <a:schemeClr val="bg1"/>
                </a:solidFill>
              </a:rPr>
              <a:t>3</a:t>
            </a:r>
            <a:r>
              <a:rPr lang="zh-CN" altLang="en-US" sz="1800" dirty="0">
                <a:solidFill>
                  <a:schemeClr val="bg1"/>
                </a:solidFill>
              </a:rPr>
              <a:t>：</a:t>
            </a:r>
            <a:r>
              <a:rPr lang="en-US" altLang="zh-CN" sz="1800" dirty="0">
                <a:solidFill>
                  <a:schemeClr val="bg1"/>
                </a:solidFill>
              </a:rPr>
              <a:t>27</a:t>
            </a:r>
            <a:r>
              <a:rPr lang="zh-CN" altLang="en-US" sz="1800" dirty="0">
                <a:solidFill>
                  <a:schemeClr val="bg1"/>
                </a:solidFill>
              </a:rPr>
              <a:t>说，你们受洗归入基督的，都是披戴基督了。披戴这个词，原意是沉浸 </a:t>
            </a:r>
            <a:r>
              <a:rPr lang="en-US" altLang="zh-CN" sz="1800" dirty="0">
                <a:solidFill>
                  <a:schemeClr val="bg1"/>
                </a:solidFill>
              </a:rPr>
              <a:t>(to submerge)</a:t>
            </a:r>
            <a:r>
              <a:rPr lang="zh-CN" altLang="en-US" sz="1800" dirty="0">
                <a:solidFill>
                  <a:schemeClr val="bg1"/>
                </a:solidFill>
              </a:rPr>
              <a:t>，就像沉浸在水里一样，和受浸这个词意思是很接近的，（保罗在这里有点像玩文字游戏一样）。它的另一个意思是穿上 </a:t>
            </a:r>
            <a:r>
              <a:rPr lang="en-US" altLang="zh-CN" sz="1800" dirty="0">
                <a:solidFill>
                  <a:schemeClr val="bg1"/>
                </a:solidFill>
              </a:rPr>
              <a:t>(to clothe)</a:t>
            </a:r>
            <a:r>
              <a:rPr lang="zh-CN" altLang="en-US" sz="1800" dirty="0">
                <a:solidFill>
                  <a:schemeClr val="bg1"/>
                </a:solidFill>
              </a:rPr>
              <a:t>，就像穿上一件衣服一样，所以和合本就翻译为披戴基督。所以当你读到披戴基督这个词的时候，你的脑海里也要想到沉浸在基督里和穿上基督这两个意思。</a:t>
            </a:r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>
                <a:solidFill>
                  <a:schemeClr val="bg1"/>
                </a:solidFill>
              </a:rPr>
              <a:t>那么披戴基督，或者说，沉浸在基督里和穿上基督，又是什么意思呢？我们联想到主耶稣关于葡萄树和枝子的比喻，“我是葡萄树，你们是枝子。”我们本是那丢在外面枯干的枝子，但是因着与葡萄树联接，又重新成为活的枝子，得以结果实；又像罗马书</a:t>
            </a:r>
            <a:r>
              <a:rPr lang="en-US" altLang="zh-CN" sz="1800" dirty="0">
                <a:solidFill>
                  <a:schemeClr val="bg1"/>
                </a:solidFill>
              </a:rPr>
              <a:t>11</a:t>
            </a:r>
            <a:r>
              <a:rPr lang="zh-CN" altLang="en-US" sz="1800" dirty="0">
                <a:solidFill>
                  <a:schemeClr val="bg1"/>
                </a:solidFill>
              </a:rPr>
              <a:t>章的比喻，我们是“野橄榄得接在其中，一同得着橄榄根的肥汁。”所以，披戴基督就是一个与基督相联接的关系。</a:t>
            </a:r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>
                <a:solidFill>
                  <a:schemeClr val="bg1"/>
                </a:solidFill>
              </a:rPr>
              <a:t>加拉太书</a:t>
            </a:r>
            <a:r>
              <a:rPr lang="en-US" altLang="zh-CN" sz="1800" dirty="0">
                <a:solidFill>
                  <a:schemeClr val="bg1"/>
                </a:solidFill>
              </a:rPr>
              <a:t>3:27</a:t>
            </a:r>
            <a:r>
              <a:rPr lang="zh-CN" altLang="en-US" sz="1800" dirty="0">
                <a:solidFill>
                  <a:schemeClr val="bg1"/>
                </a:solidFill>
              </a:rPr>
              <a:t>中最后的那个“了”，表明披戴基督是已经完成了的工作，穿上基督是神在我们信而受洗时，己经完成的工作，神已经将我们放在基督里了。但是我们若是要享受这个工作的果效，还需要我们自己主动的行为。</a:t>
            </a:r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>
                <a:solidFill>
                  <a:schemeClr val="bg1"/>
                </a:solidFill>
              </a:rPr>
              <a:t>就像在我们现实世界中，没有自动的事情一样，一块荒地，石头与杂草不会自动除掉，除非有外力介入。在属灵的世界也是如此，神已经将我们变成一块好土，还需要我们的主动行为与此相配合，才会有收成。</a:t>
            </a:r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>
                <a:solidFill>
                  <a:schemeClr val="bg1"/>
                </a:solidFill>
              </a:rPr>
              <a:t>加拉太书</a:t>
            </a:r>
            <a:r>
              <a:rPr lang="en-US" altLang="zh-CN" sz="1800" dirty="0">
                <a:solidFill>
                  <a:schemeClr val="bg1"/>
                </a:solidFill>
              </a:rPr>
              <a:t>3:27</a:t>
            </a:r>
            <a:r>
              <a:rPr lang="zh-CN" altLang="en-US" sz="1800" dirty="0">
                <a:solidFill>
                  <a:schemeClr val="bg1"/>
                </a:solidFill>
              </a:rPr>
              <a:t>中的披戴基督是神已经完成的工作，罗马书</a:t>
            </a:r>
            <a:r>
              <a:rPr lang="en-US" altLang="zh-CN" sz="1800" dirty="0">
                <a:solidFill>
                  <a:schemeClr val="bg1"/>
                </a:solidFill>
              </a:rPr>
              <a:t>13:14</a:t>
            </a:r>
            <a:r>
              <a:rPr lang="zh-CN" altLang="en-US" sz="1800" dirty="0">
                <a:solidFill>
                  <a:schemeClr val="bg1"/>
                </a:solidFill>
              </a:rPr>
              <a:t>中的披戴基督是我们在看见神的工作之后应有的行动。其中的行动之一就是，不要为肉体安排，去放纵私欲。不要为肉体安排</a:t>
            </a:r>
          </a:p>
          <a:p>
            <a:pPr marL="293551" indent="-293551">
              <a:buFont typeface="Arial" panose="020B0604020202020204" pitchFamily="34" charset="0"/>
              <a:buChar char="•"/>
            </a:pPr>
            <a:endParaRPr lang="zh-CN" altLang="en-US" sz="1800" dirty="0">
              <a:solidFill>
                <a:schemeClr val="bg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40562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>
                <a:solidFill>
                  <a:schemeClr val="bg1"/>
                </a:solidFill>
              </a:rPr>
              <a:t>罗马书</a:t>
            </a:r>
            <a:r>
              <a:rPr lang="en-US" altLang="zh-CN" sz="1800" dirty="0">
                <a:solidFill>
                  <a:schemeClr val="bg1"/>
                </a:solidFill>
              </a:rPr>
              <a:t>14:1</a:t>
            </a:r>
            <a:r>
              <a:rPr lang="zh-CN" altLang="en-US" sz="1800" dirty="0">
                <a:solidFill>
                  <a:schemeClr val="bg1"/>
                </a:solidFill>
              </a:rPr>
              <a:t>说，信心软弱的，你们要接纳，因为神已经接纳他了（</a:t>
            </a:r>
            <a:r>
              <a:rPr lang="en-US" altLang="zh-CN" sz="1800" dirty="0">
                <a:solidFill>
                  <a:schemeClr val="bg1"/>
                </a:solidFill>
              </a:rPr>
              <a:t>14</a:t>
            </a:r>
            <a:r>
              <a:rPr lang="zh-CN" altLang="en-US" sz="1800" dirty="0">
                <a:solidFill>
                  <a:schemeClr val="bg1"/>
                </a:solidFill>
              </a:rPr>
              <a:t>：</a:t>
            </a:r>
            <a:r>
              <a:rPr lang="en-US" altLang="zh-CN" sz="1800" dirty="0">
                <a:solidFill>
                  <a:schemeClr val="bg1"/>
                </a:solidFill>
              </a:rPr>
              <a:t>3</a:t>
            </a:r>
            <a:r>
              <a:rPr lang="zh-CN" altLang="en-US" sz="1800" dirty="0">
                <a:solidFill>
                  <a:schemeClr val="bg1"/>
                </a:solidFill>
              </a:rPr>
              <a:t>）</a:t>
            </a:r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>
                <a:solidFill>
                  <a:schemeClr val="bg1"/>
                </a:solidFill>
              </a:rPr>
              <a:t>这里有一个使人很得安慰的信息，就是神接纳信心软弱的人。</a:t>
            </a:r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>
                <a:solidFill>
                  <a:schemeClr val="bg1"/>
                </a:solidFill>
              </a:rPr>
              <a:t>什么是信心软弱的人呢？信心软弱的人对神认识不够，缺乏属灵的知识，但是他能用出于信心的行为去回应他有限的认知。就像</a:t>
            </a:r>
            <a:r>
              <a:rPr lang="en-US" altLang="zh-CN" sz="1800" dirty="0">
                <a:solidFill>
                  <a:schemeClr val="bg1"/>
                </a:solidFill>
              </a:rPr>
              <a:t>14</a:t>
            </a:r>
            <a:r>
              <a:rPr lang="zh-CN" altLang="en-US" sz="1800" dirty="0">
                <a:solidFill>
                  <a:schemeClr val="bg1"/>
                </a:solidFill>
              </a:rPr>
              <a:t>章中保罗提到吃肉的问题。那时市场上卖的肉大多是祭过偶像，有些人从前是拜偶像的，吃祭肉是他们偶像崇拜生活的一部分。成为基督徒以后，他知道他必须与从前的偶像崇拜彻底分离，所以他决定只吃蔬菜，以免他再吃到祭过偶像的肉，又与从前的偶像崇拜有关系。</a:t>
            </a:r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>
                <a:solidFill>
                  <a:schemeClr val="bg1"/>
                </a:solidFill>
              </a:rPr>
              <a:t>圣经中记载了很多信心软弱的人。我们一直在查士师记，那些士师都是信心软弱的人，就像基甸还带着汤来献祭，他对献祭的知识不够，但是他毕竟献上了信心的祭。</a:t>
            </a:r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>
                <a:solidFill>
                  <a:schemeClr val="bg1"/>
                </a:solidFill>
              </a:rPr>
              <a:t>其实我们每一个也都是信心软弱的人，但只要我们按照我们所知道的，用信心去回应，神也接纳我们这样的信心。</a:t>
            </a:r>
            <a:endParaRPr lang="en-US" altLang="zh-CN" sz="1800" dirty="0">
              <a:solidFill>
                <a:schemeClr val="bg1"/>
              </a:solidFill>
            </a:endParaRPr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en-US" altLang="zh-CN" sz="1800" b="1" dirty="0">
                <a:solidFill>
                  <a:schemeClr val="bg1"/>
                </a:solidFill>
              </a:rPr>
              <a:t>14:3 </a:t>
            </a:r>
            <a:r>
              <a:rPr lang="zh-CN" altLang="en-US" sz="1800" b="1" dirty="0">
                <a:solidFill>
                  <a:schemeClr val="bg1"/>
                </a:solidFill>
              </a:rPr>
              <a:t>吃的人不可轻看不吃的人。不吃的人不可论断吃的人。</a:t>
            </a:r>
            <a:endParaRPr lang="zh-CN" altLang="en-US" sz="1800" dirty="0">
              <a:solidFill>
                <a:schemeClr val="bg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40562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93551" indent="-293551">
              <a:buFont typeface="Arial" panose="020B0604020202020204" pitchFamily="34" charset="0"/>
              <a:buChar char="•"/>
            </a:pPr>
            <a:r>
              <a:rPr lang="en-US" altLang="zh-CN" sz="1800" dirty="0">
                <a:solidFill>
                  <a:schemeClr val="bg1"/>
                </a:solidFill>
              </a:rPr>
              <a:t>14:10 </a:t>
            </a:r>
            <a:r>
              <a:rPr lang="zh-CN" altLang="en-US" sz="1800" dirty="0">
                <a:solidFill>
                  <a:schemeClr val="bg1"/>
                </a:solidFill>
              </a:rPr>
              <a:t>你这个人，为什么论断弟兄呢？又为什么轻看弟兄呢？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40562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>
                <a:solidFill>
                  <a:schemeClr val="bg1"/>
                </a:solidFill>
              </a:rPr>
              <a:t>宁可定意谁也不给弟兄放下绊脚跌人之物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40562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93551" indent="-293551">
              <a:buFont typeface="Arial" panose="020B0604020202020204" pitchFamily="34" charset="0"/>
              <a:buChar char="•"/>
            </a:pPr>
            <a:r>
              <a:rPr lang="en-US" altLang="zh-CN" sz="1800" dirty="0">
                <a:solidFill>
                  <a:schemeClr val="bg1"/>
                </a:solidFill>
              </a:rPr>
              <a:t>14:21 </a:t>
            </a:r>
            <a:r>
              <a:rPr lang="zh-CN" altLang="en-US" sz="1800" dirty="0">
                <a:solidFill>
                  <a:schemeClr val="bg1"/>
                </a:solidFill>
              </a:rPr>
              <a:t>无论是吃肉，是喝酒，是什么别的事，叫弟兄跌倒，一概不作才好。</a:t>
            </a:r>
            <a:endParaRPr lang="en-US" altLang="zh-CN" sz="1800" dirty="0">
              <a:solidFill>
                <a:schemeClr val="bg1"/>
              </a:solidFill>
            </a:endParaRPr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TW" altLang="en-US" sz="1800" dirty="0">
                <a:solidFill>
                  <a:schemeClr val="bg1"/>
                </a:solidFill>
              </a:rPr>
              <a:t>人在自己以为可行的事上，能不自责，就有福了。</a:t>
            </a:r>
            <a:r>
              <a:rPr lang="en-US" altLang="zh-CN" sz="1800" dirty="0">
                <a:solidFill>
                  <a:schemeClr val="bg1"/>
                </a:solidFill>
              </a:rPr>
              <a:t>14:23 </a:t>
            </a:r>
            <a:r>
              <a:rPr lang="zh-TW" altLang="en-US" sz="1800" dirty="0">
                <a:solidFill>
                  <a:schemeClr val="bg1"/>
                </a:solidFill>
              </a:rPr>
              <a:t>若有疑心而吃的，就必有罪。因为他吃，不是出于信心。凡不出于信心的都是罪。</a:t>
            </a:r>
            <a:endParaRPr lang="zh-CN" altLang="en-US" sz="1800" dirty="0">
              <a:solidFill>
                <a:schemeClr val="bg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40562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93551" indent="-293551">
              <a:buFont typeface="Arial" panose="020B0604020202020204" pitchFamily="34" charset="0"/>
              <a:buChar char="•"/>
            </a:pPr>
            <a:r>
              <a:rPr lang="en-US" altLang="zh-CN" sz="1800" dirty="0">
                <a:solidFill>
                  <a:schemeClr val="bg1"/>
                </a:solidFill>
              </a:rPr>
              <a:t>15</a:t>
            </a:r>
            <a:r>
              <a:rPr lang="zh-CN" altLang="en-US" sz="1800" dirty="0">
                <a:solidFill>
                  <a:schemeClr val="bg1"/>
                </a:solidFill>
              </a:rPr>
              <a:t>章</a:t>
            </a:r>
            <a:r>
              <a:rPr lang="en-US" altLang="zh-CN" sz="1800" dirty="0">
                <a:solidFill>
                  <a:schemeClr val="bg1"/>
                </a:solidFill>
              </a:rPr>
              <a:t>1</a:t>
            </a:r>
            <a:r>
              <a:rPr lang="zh-CN" altLang="en-US" sz="1800" dirty="0">
                <a:solidFill>
                  <a:schemeClr val="bg1"/>
                </a:solidFill>
              </a:rPr>
              <a:t>节告诉我们，坚固的人，应当担代不坚固人的软弱，不求自己的喜悦，第</a:t>
            </a:r>
            <a:r>
              <a:rPr lang="en-US" altLang="zh-CN" sz="1800" dirty="0">
                <a:solidFill>
                  <a:schemeClr val="bg1"/>
                </a:solidFill>
              </a:rPr>
              <a:t>2</a:t>
            </a:r>
            <a:r>
              <a:rPr lang="zh-CN" altLang="en-US" sz="1800" dirty="0">
                <a:solidFill>
                  <a:schemeClr val="bg1"/>
                </a:solidFill>
              </a:rPr>
              <a:t>节说，我们各人务要叫邻舍喜悦。</a:t>
            </a:r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>
                <a:solidFill>
                  <a:schemeClr val="bg1"/>
                </a:solidFill>
              </a:rPr>
              <a:t>邻舍并不一定是指真的邻居，它的的原义是近的人，其实是指每一个与你有关系的人，可以是教会的弟兄姐妹，也可以是配偶，儿女，和父母。</a:t>
            </a:r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>
                <a:solidFill>
                  <a:schemeClr val="bg1"/>
                </a:solidFill>
              </a:rPr>
              <a:t>你要使他们喜悦，但不是按世界的方式，顺着他们的喜好，使他们高兴就行，而是要使他们得益处，建立德行。</a:t>
            </a:r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>
                <a:solidFill>
                  <a:schemeClr val="bg1"/>
                </a:solidFill>
              </a:rPr>
              <a:t>得益处，建立德行，直译是：向被建造的目标进入良善。</a:t>
            </a:r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>
                <a:solidFill>
                  <a:schemeClr val="bg1"/>
                </a:solidFill>
              </a:rPr>
              <a:t>我们各人务要叫与我们有关系的人喜悦，因而他们能够被（神）建造，进入（神的）良善。</a:t>
            </a:r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>
                <a:solidFill>
                  <a:schemeClr val="bg1"/>
                </a:solidFill>
              </a:rPr>
              <a:t>下面一节就讲到基督，</a:t>
            </a:r>
            <a:r>
              <a:rPr lang="en-US" altLang="zh-CN" sz="1800" dirty="0">
                <a:solidFill>
                  <a:schemeClr val="bg1"/>
                </a:solidFill>
              </a:rPr>
              <a:t>15:3 </a:t>
            </a:r>
            <a:r>
              <a:rPr lang="zh-CN" altLang="en-US" sz="1800" dirty="0">
                <a:solidFill>
                  <a:schemeClr val="bg1"/>
                </a:solidFill>
              </a:rPr>
              <a:t>因为基督也不求自己的喜悦，</a:t>
            </a:r>
            <a:r>
              <a:rPr lang="en-US" altLang="zh-CN" sz="1800" dirty="0">
                <a:solidFill>
                  <a:schemeClr val="bg1"/>
                </a:solidFill>
              </a:rPr>
              <a:t>15</a:t>
            </a:r>
            <a:r>
              <a:rPr lang="zh-CN" altLang="en-US" sz="1800" dirty="0">
                <a:solidFill>
                  <a:schemeClr val="bg1"/>
                </a:solidFill>
              </a:rPr>
              <a:t>：</a:t>
            </a:r>
            <a:r>
              <a:rPr lang="en-US" altLang="zh-CN" sz="1800" dirty="0">
                <a:solidFill>
                  <a:schemeClr val="bg1"/>
                </a:solidFill>
              </a:rPr>
              <a:t>5</a:t>
            </a:r>
            <a:r>
              <a:rPr lang="zh-CN" altLang="en-US" sz="1800" dirty="0">
                <a:solidFill>
                  <a:schemeClr val="bg1"/>
                </a:solidFill>
              </a:rPr>
              <a:t>也让我们效法基督。</a:t>
            </a:r>
            <a:endParaRPr lang="en-US" altLang="zh-CN" sz="1800" dirty="0">
              <a:solidFill>
                <a:schemeClr val="bg1"/>
              </a:solidFill>
            </a:endParaRPr>
          </a:p>
          <a:p>
            <a:pPr marL="293551" indent="-293551">
              <a:buFont typeface="Arial" panose="020B0604020202020204" pitchFamily="34" charset="0"/>
              <a:buChar char="•"/>
            </a:pPr>
            <a:endParaRPr lang="en-US" altLang="zh-CN" sz="1800" dirty="0">
              <a:solidFill>
                <a:schemeClr val="bg1"/>
              </a:solidFill>
            </a:endParaRPr>
          </a:p>
          <a:p>
            <a:pPr marL="176131" indent="-176131">
              <a:buFont typeface="Arial" panose="020B0604020202020204" pitchFamily="34" charset="0"/>
              <a:buChar char="•"/>
            </a:pPr>
            <a:r>
              <a:rPr lang="zh-CN" altLang="en-US" sz="1800"/>
              <a:t>罗</a:t>
            </a:r>
            <a:r>
              <a:rPr lang="zh-CN" altLang="en-US" sz="1800" dirty="0"/>
              <a:t>马书</a:t>
            </a:r>
            <a:r>
              <a:rPr lang="en-US" sz="1800" dirty="0"/>
              <a:t>15</a:t>
            </a:r>
            <a:r>
              <a:rPr lang="zh-CN" altLang="en-US" sz="1800" dirty="0"/>
              <a:t>章</a:t>
            </a:r>
            <a:r>
              <a:rPr lang="en-US" sz="1800" dirty="0"/>
              <a:t>1-7</a:t>
            </a:r>
            <a:r>
              <a:rPr lang="zh-CN" altLang="en-US" sz="1800" dirty="0"/>
              <a:t>节主要是对坚固的人说话。有意思的是，在这里，保罗并没有说，做一个坚固的人能荣耀神，而是说坚固的人接纳软弱的人，软弱的人接纳坚固的人，或者说彼此的接纳，这样的行为能荣耀神。</a:t>
            </a:r>
            <a:endParaRPr lang="en-US" sz="1800" dirty="0"/>
          </a:p>
          <a:p>
            <a:pPr marL="176131" indent="-176131">
              <a:buFont typeface="Arial" panose="020B0604020202020204" pitchFamily="34" charset="0"/>
              <a:buChar char="•"/>
            </a:pPr>
            <a:r>
              <a:rPr lang="zh-CN" altLang="en-US" sz="1800" dirty="0"/>
              <a:t>因为神是一个忍耐与安慰的神，</a:t>
            </a:r>
            <a:r>
              <a:rPr lang="en-US" sz="1800" dirty="0"/>
              <a:t>God of endurance and of encouragement</a:t>
            </a:r>
            <a:r>
              <a:rPr lang="zh-CN" altLang="en-US" sz="1800" dirty="0"/>
              <a:t>，这是神的性情。当我们彼此接纳的时候，神的忍耐就赐给那坚固的人</a:t>
            </a:r>
            <a:r>
              <a:rPr lang="en-US" sz="1800" dirty="0"/>
              <a:t>(</a:t>
            </a:r>
            <a:r>
              <a:rPr lang="zh-CN" altLang="en-US" sz="1800" dirty="0"/>
              <a:t>其实很多时候，我们的坚固都是假象，需要我们忍耐接纳的时候，一下就显露出来了），神的安慰就赐给那软弱的人，使坚固和软弱的人都得益处，以致于被建立。当神的性情被显露的时候，神的荣耀就被彰显，这就是荣耀神。</a:t>
            </a:r>
            <a:endParaRPr lang="en-US" sz="1800" dirty="0"/>
          </a:p>
          <a:p>
            <a:pPr marL="176131" indent="-176131">
              <a:buFont typeface="Arial" panose="020B0604020202020204" pitchFamily="34" charset="0"/>
              <a:buChar char="•"/>
            </a:pPr>
            <a:r>
              <a:rPr lang="en-US" altLang="zh-CN" sz="1800" dirty="0"/>
              <a:t>15</a:t>
            </a:r>
            <a:r>
              <a:rPr lang="zh-CN" altLang="en-US" sz="1800" dirty="0"/>
              <a:t>：</a:t>
            </a:r>
            <a:r>
              <a:rPr lang="en-US" altLang="zh-CN" sz="1800" dirty="0"/>
              <a:t>5-7</a:t>
            </a:r>
            <a:r>
              <a:rPr lang="zh-CN" altLang="en-US" sz="1800" dirty="0"/>
              <a:t>在这里每一节都题到基督，因为祂接纳了我们，并且一直以忍耐接纳我们，祂为我们的失败和软弱（即使是成为基督徒以后）忍受羞辱。世界控告我们，撒旦控告我们，很多时候他们的控告都是事实。所以</a:t>
            </a:r>
            <a:r>
              <a:rPr lang="en-US" sz="1800" dirty="0"/>
              <a:t>15:3</a:t>
            </a:r>
            <a:r>
              <a:rPr lang="zh-CN" altLang="en-US" sz="1800" dirty="0"/>
              <a:t>说，辱骂你人的辱骂，都落在我身上。</a:t>
            </a:r>
            <a:endParaRPr lang="en-US" sz="1800" dirty="0"/>
          </a:p>
          <a:p>
            <a:pPr marL="176131" indent="-176131">
              <a:buFont typeface="Arial" panose="020B0604020202020204" pitchFamily="34" charset="0"/>
              <a:buChar char="•"/>
            </a:pPr>
            <a:r>
              <a:rPr lang="zh-CN" altLang="en-US" sz="1800" dirty="0"/>
              <a:t>圣经写那么多关于基督的话，是要我们效法基督，能在基督里同心。同心，并不意味着每个人的意见看法必须一致，同心，是不同的人还能彼此接纳。这是世界所做不到的。所以我们在基督的同心能荣耀神。</a:t>
            </a:r>
            <a:endParaRPr lang="zh-CN" altLang="en-US" sz="1800" dirty="0">
              <a:solidFill>
                <a:schemeClr val="bg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40562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93551" indent="-293551">
              <a:buFont typeface="Arial" panose="020B0604020202020204" pitchFamily="34" charset="0"/>
              <a:buChar char="•"/>
            </a:pPr>
            <a:r>
              <a:rPr lang="en-US" altLang="zh-CN" sz="1800" dirty="0">
                <a:solidFill>
                  <a:schemeClr val="bg1"/>
                </a:solidFill>
              </a:rPr>
              <a:t>15:7 </a:t>
            </a:r>
            <a:r>
              <a:rPr lang="zh-CN" altLang="en-US" sz="1800" dirty="0">
                <a:solidFill>
                  <a:schemeClr val="bg1"/>
                </a:solidFill>
              </a:rPr>
              <a:t>所以你们要彼此接纳，如同基督接纳你们一样，使荣耀归与神。</a:t>
            </a:r>
            <a:endParaRPr lang="en-US" altLang="zh-CN" sz="1800" dirty="0">
              <a:solidFill>
                <a:schemeClr val="bg1"/>
              </a:solidFill>
            </a:endParaRPr>
          </a:p>
          <a:p>
            <a:pPr marL="293551" indent="-293551">
              <a:buFont typeface="Arial" panose="020B0604020202020204" pitchFamily="34" charset="0"/>
              <a:buChar char="•"/>
            </a:pPr>
            <a:endParaRPr lang="en-US" altLang="zh-CN" sz="1800" dirty="0">
              <a:solidFill>
                <a:schemeClr val="bg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4056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93551" indent="-293551">
              <a:buFont typeface="Arial" panose="020B0604020202020204" pitchFamily="34" charset="0"/>
              <a:buChar char="•"/>
            </a:pPr>
            <a:r>
              <a:rPr lang="en-US" altLang="zh-CN" sz="1800" dirty="0"/>
              <a:t>12</a:t>
            </a:r>
            <a:r>
              <a:rPr lang="zh-CN" altLang="en-US" sz="1800" dirty="0"/>
              <a:t>章是罗马书的一个</a:t>
            </a:r>
            <a:r>
              <a:rPr lang="zh-CN" altLang="en-US" sz="1800" b="1" dirty="0"/>
              <a:t>转折</a:t>
            </a:r>
            <a:r>
              <a:rPr lang="zh-CN" altLang="en-US" sz="1800" dirty="0"/>
              <a:t>，从理论转到了生活，从神学转到了运用。</a:t>
            </a:r>
          </a:p>
          <a:p>
            <a:pPr marL="763233" lvl="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教会里总会遇到两种人，一种人偏理论，一种人偏生活。这两种倾向都有可能导致骄傲。理论派看不上生活派，认为他们不懂神学，理论基础太差；生活派看不上理论派，认为他们是法利赛人，只能说不能做。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en-US" altLang="zh-CN" sz="1800" dirty="0"/>
              <a:t>12</a:t>
            </a:r>
            <a:r>
              <a:rPr lang="zh-CN" altLang="en-US" sz="1800" dirty="0"/>
              <a:t>章</a:t>
            </a:r>
            <a:r>
              <a:rPr lang="en-US" altLang="zh-CN" sz="1800" dirty="0"/>
              <a:t>1</a:t>
            </a:r>
            <a:r>
              <a:rPr lang="zh-CN" altLang="en-US" sz="1800" dirty="0"/>
              <a:t>节的“</a:t>
            </a:r>
            <a:r>
              <a:rPr lang="zh-CN" altLang="en-US" sz="1800" b="1" dirty="0"/>
              <a:t>所以</a:t>
            </a:r>
            <a:r>
              <a:rPr lang="zh-CN" altLang="en-US" sz="1800" dirty="0"/>
              <a:t>（</a:t>
            </a:r>
            <a:r>
              <a:rPr lang="en-US" altLang="zh-CN" sz="1800" dirty="0"/>
              <a:t>Therefore</a:t>
            </a:r>
            <a:r>
              <a:rPr lang="zh-CN" altLang="en-US" sz="1800" dirty="0"/>
              <a:t>）”两个字常被人忽略。这个“所以”其实就是连接神学与运用的桥梁。没有前面</a:t>
            </a:r>
            <a:r>
              <a:rPr lang="en-US" altLang="zh-CN" sz="1800" dirty="0"/>
              <a:t>1-11</a:t>
            </a:r>
            <a:r>
              <a:rPr lang="zh-CN" altLang="en-US" sz="1800" dirty="0"/>
              <a:t>章的预备，我们不会有内在的动力活出</a:t>
            </a:r>
            <a:r>
              <a:rPr lang="en-US" altLang="zh-CN" sz="1800" dirty="0"/>
              <a:t>12-16</a:t>
            </a:r>
            <a:r>
              <a:rPr lang="zh-CN" altLang="en-US" sz="1800" dirty="0"/>
              <a:t>章的生活，即使努力去做，</a:t>
            </a:r>
            <a:r>
              <a:rPr lang="en-US" altLang="zh-CN" sz="1800" dirty="0"/>
              <a:t>12-16</a:t>
            </a:r>
            <a:r>
              <a:rPr lang="zh-CN" altLang="en-US" sz="1800" dirty="0"/>
              <a:t>章不过就成为新的律法；同样，若是不能有</a:t>
            </a:r>
            <a:r>
              <a:rPr lang="en-US" altLang="zh-CN" sz="1800" dirty="0"/>
              <a:t>12-16</a:t>
            </a:r>
            <a:r>
              <a:rPr lang="zh-CN" altLang="en-US" sz="1800" dirty="0"/>
              <a:t>章的生活，前面</a:t>
            </a:r>
            <a:r>
              <a:rPr lang="en-US" altLang="zh-CN" sz="1800" dirty="0"/>
              <a:t>1-11</a:t>
            </a:r>
            <a:r>
              <a:rPr lang="zh-CN" altLang="en-US" sz="1800" dirty="0"/>
              <a:t>章都是枉费，表明我们其实并没有明白</a:t>
            </a:r>
            <a:r>
              <a:rPr lang="en-US" altLang="zh-CN" sz="1800" dirty="0"/>
              <a:t>1-11</a:t>
            </a:r>
            <a:r>
              <a:rPr lang="zh-CN" altLang="en-US" sz="1800" dirty="0"/>
              <a:t>章，因为神赐救恩给我们的目的，是要我们的生命在基督里得改变，因而有</a:t>
            </a:r>
            <a:r>
              <a:rPr lang="en-US" altLang="zh-CN" sz="1800" dirty="0"/>
              <a:t>12-16</a:t>
            </a:r>
            <a:r>
              <a:rPr lang="zh-CN" altLang="en-US" sz="1800" dirty="0"/>
              <a:t>章的生活。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前面</a:t>
            </a:r>
            <a:r>
              <a:rPr lang="en-US" altLang="zh-CN" sz="1800" dirty="0"/>
              <a:t>1-11</a:t>
            </a:r>
            <a:r>
              <a:rPr lang="zh-CN" altLang="en-US" sz="1800" dirty="0"/>
              <a:t>章建立了一个基础，</a:t>
            </a:r>
            <a:r>
              <a:rPr lang="zh-CN" altLang="en-US" sz="1800" b="1" dirty="0"/>
              <a:t>基督是磐石</a:t>
            </a:r>
            <a:r>
              <a:rPr lang="zh-CN" altLang="en-US" sz="1800" dirty="0"/>
              <a:t>，惟有在这个基础上我们才可以开始建造。我们得救不靠律法</a:t>
            </a:r>
            <a:r>
              <a:rPr lang="en-US" altLang="zh-CN" sz="1800" dirty="0"/>
              <a:t>/</a:t>
            </a:r>
            <a:r>
              <a:rPr lang="zh-CN" altLang="en-US" sz="1800" dirty="0"/>
              <a:t>行为，成圣（生活）也不靠律法</a:t>
            </a:r>
            <a:r>
              <a:rPr lang="en-US" altLang="zh-CN" sz="1800" dirty="0"/>
              <a:t>/</a:t>
            </a:r>
            <a:r>
              <a:rPr lang="zh-CN" altLang="en-US" sz="1800" dirty="0"/>
              <a:t>行为。这才是金银宝石的建造，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en-US" altLang="zh-CN" sz="1800" dirty="0"/>
              <a:t>12-16</a:t>
            </a:r>
            <a:r>
              <a:rPr lang="zh-CN" altLang="en-US" sz="1800" dirty="0"/>
              <a:t>章的生活是什么呢？可以总结为两个字“</a:t>
            </a:r>
            <a:r>
              <a:rPr lang="zh-CN" altLang="en-US" sz="1800" b="1" dirty="0"/>
              <a:t>事奉”</a:t>
            </a:r>
            <a:r>
              <a:rPr lang="zh-CN" altLang="en-US" sz="1800" dirty="0"/>
              <a:t>。</a:t>
            </a:r>
            <a:endParaRPr lang="en-US" altLang="zh-CN" sz="1800" dirty="0"/>
          </a:p>
          <a:p>
            <a:pPr marL="763233" lvl="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事奉不是在教会做做事，帮帮忙。</a:t>
            </a:r>
            <a:endParaRPr lang="en-US" altLang="zh-CN" sz="1800" dirty="0"/>
          </a:p>
          <a:p>
            <a:pPr marL="763233" lvl="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事奉是一种生活的态度，是明白真理之后所作出的决定。如果把人分为身，心，灵的话，灵这一部分的工作，基督已经成就了。心的工作就是运用信心去支取。心的另一个工作就是做决定，在明白真理之后，作出决定。就是这一节结尾所说的“理所当然”（</a:t>
            </a:r>
            <a:r>
              <a:rPr lang="en-US" altLang="zh-CN" sz="1800" dirty="0"/>
              <a:t>Danby</a:t>
            </a:r>
            <a:r>
              <a:rPr lang="zh-CN" altLang="en-US" sz="1800" dirty="0"/>
              <a:t>翻译为</a:t>
            </a:r>
            <a:r>
              <a:rPr lang="en-US" altLang="zh-CN" sz="1800" dirty="0"/>
              <a:t>Intelligent</a:t>
            </a:r>
            <a:r>
              <a:rPr lang="zh-CN" altLang="en-US" sz="1800" dirty="0"/>
              <a:t>，合乎推理的）</a:t>
            </a:r>
            <a:endParaRPr lang="en-US" altLang="zh-CN" sz="1800" dirty="0"/>
          </a:p>
          <a:p>
            <a:pPr marL="763233" lvl="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事奉具体讲就是</a:t>
            </a:r>
            <a:r>
              <a:rPr lang="zh-CN" altLang="en-US" sz="1800" b="1" dirty="0"/>
              <a:t>献上身体</a:t>
            </a:r>
            <a:r>
              <a:rPr lang="zh-CN" altLang="en-US" sz="1800" dirty="0"/>
              <a:t>。这就包括我们的全人。从前你献上身体也没有用，因为不圣洁，神不接受。或者当我得到救恩之后，又回到律法之中的话，所献也不能得神的喜悦。惟有在基督所献的，神才喜悦。联系到我们的奉献，包括金钱的奉献，不要以为我们给神就会要，神不喜悦，神就不接受。</a:t>
            </a:r>
            <a:endParaRPr lang="en-US" altLang="zh-CN" sz="1800" dirty="0"/>
          </a:p>
          <a:p>
            <a:pPr marL="763233" lvl="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以</a:t>
            </a:r>
            <a:r>
              <a:rPr lang="en-US" altLang="zh-CN" sz="1800" dirty="0"/>
              <a:t>11</a:t>
            </a:r>
            <a:r>
              <a:rPr lang="zh-CN" altLang="en-US" sz="1800" dirty="0"/>
              <a:t>：</a:t>
            </a:r>
            <a:r>
              <a:rPr lang="en-US" altLang="zh-CN" sz="1800" dirty="0"/>
              <a:t>33-36</a:t>
            </a:r>
            <a:r>
              <a:rPr lang="zh-CN" altLang="en-US" sz="1800" dirty="0"/>
              <a:t>敬拜的心，或者说明白</a:t>
            </a:r>
            <a:r>
              <a:rPr lang="en-US" altLang="zh-CN" sz="1800" dirty="0"/>
              <a:t>1-11</a:t>
            </a:r>
            <a:r>
              <a:rPr lang="zh-CN" altLang="en-US" sz="1800" dirty="0"/>
              <a:t>章的真理之后献上的身体，或者说事奉，神就要，因为是圣洁的（分别为圣），是属灵的（</a:t>
            </a:r>
            <a:r>
              <a:rPr lang="en-US" altLang="zh-CN" sz="1800" dirty="0"/>
              <a:t>NIV</a:t>
            </a:r>
            <a:r>
              <a:rPr lang="zh-CN" altLang="en-US" sz="1800" dirty="0"/>
              <a:t>译为</a:t>
            </a:r>
            <a:r>
              <a:rPr lang="en-US" altLang="zh-CN" sz="1800" dirty="0"/>
              <a:t>Spiritual</a:t>
            </a:r>
            <a:r>
              <a:rPr lang="zh-CN" altLang="en-US" sz="1800" dirty="0"/>
              <a:t>，</a:t>
            </a:r>
            <a:r>
              <a:rPr lang="zh-CN" altLang="en-US" sz="1800" dirty="0">
                <a:solidFill>
                  <a:schemeClr val="bg1"/>
                </a:solidFill>
              </a:rPr>
              <a:t>理所当然的另译</a:t>
            </a:r>
            <a:r>
              <a:rPr lang="zh-CN" altLang="en-US" sz="1800" dirty="0"/>
              <a:t>），是对的（有的译本翻译为</a:t>
            </a:r>
            <a:r>
              <a:rPr lang="en-US" altLang="zh-CN" sz="1800" dirty="0"/>
              <a:t>Right)</a:t>
            </a:r>
            <a:r>
              <a:rPr lang="zh-CN" altLang="en-US" sz="1800" dirty="0"/>
              <a:t>。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在这里，保罗也把</a:t>
            </a:r>
            <a:r>
              <a:rPr lang="en-US" altLang="zh-CN" sz="1800" dirty="0"/>
              <a:t>12-16</a:t>
            </a:r>
            <a:r>
              <a:rPr lang="zh-CN" altLang="en-US" sz="1800" dirty="0"/>
              <a:t>章的生活描述为</a:t>
            </a:r>
            <a:r>
              <a:rPr lang="zh-CN" altLang="en-US" sz="1800" b="1" dirty="0"/>
              <a:t>活祭</a:t>
            </a:r>
            <a:r>
              <a:rPr lang="zh-CN" altLang="en-US" sz="1800" dirty="0"/>
              <a:t>的生活。</a:t>
            </a:r>
            <a:endParaRPr lang="en-US" altLang="zh-CN" sz="1800" dirty="0"/>
          </a:p>
          <a:p>
            <a:pPr marL="763233" lvl="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我们知道，献祭的东西都是死的。这里要的是活祭，</a:t>
            </a:r>
            <a:r>
              <a:rPr lang="en-US" altLang="zh-CN" sz="1800" dirty="0"/>
              <a:t>Living Sacrifice</a:t>
            </a:r>
            <a:r>
              <a:rPr lang="zh-CN" altLang="en-US" sz="1800" dirty="0"/>
              <a:t>。其实活祭是背十字架的另一个说法。救恩的精义是以死对付死。现有基督的死和复活，才有我们复活和死，这就是活祭。</a:t>
            </a:r>
            <a:endParaRPr lang="en-US" altLang="zh-CN" sz="1800" dirty="0"/>
          </a:p>
          <a:p>
            <a:pPr marL="763233" lvl="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这一个死，或者</a:t>
            </a:r>
            <a:r>
              <a:rPr lang="en-US" altLang="zh-CN" sz="1800" dirty="0"/>
              <a:t>”</a:t>
            </a:r>
            <a:r>
              <a:rPr lang="zh-CN" altLang="en-US" sz="1800" dirty="0"/>
              <a:t>祭</a:t>
            </a:r>
            <a:r>
              <a:rPr lang="en-US" altLang="zh-CN" sz="1800" dirty="0"/>
              <a:t>”</a:t>
            </a:r>
            <a:r>
              <a:rPr lang="zh-CN" altLang="en-US" sz="1800" dirty="0"/>
              <a:t>，在罗马书中所代表的就是放弃自己的自由。献祭的中文翻译也比较传神，牺牲。</a:t>
            </a:r>
            <a:endParaRPr lang="en-US" altLang="zh-CN" sz="1800" dirty="0"/>
          </a:p>
          <a:p>
            <a:pPr marL="763233" lvl="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前面讲到我们得到救恩之后，是活在恩典之下，“</a:t>
            </a:r>
            <a:r>
              <a:rPr lang="en-US" altLang="zh-CN" sz="1800" dirty="0"/>
              <a:t>5:2 </a:t>
            </a:r>
            <a:r>
              <a:rPr lang="zh-CN" altLang="en-US" sz="1800" dirty="0"/>
              <a:t>我们又藉着他，因信得进入现在所站的恩典中 ”，“</a:t>
            </a:r>
            <a:r>
              <a:rPr lang="en-US" altLang="zh-CN" sz="1800" dirty="0"/>
              <a:t>6:14 </a:t>
            </a:r>
            <a:r>
              <a:rPr lang="zh-CN" altLang="en-US" sz="1800" dirty="0"/>
              <a:t>因你们不在律法之下，乃在恩典之下。”恩典之下就得自由。从</a:t>
            </a:r>
            <a:r>
              <a:rPr lang="en-US" altLang="zh-CN" sz="1800" dirty="0"/>
              <a:t>5-8</a:t>
            </a:r>
            <a:r>
              <a:rPr lang="zh-CN" altLang="en-US" sz="1800" dirty="0"/>
              <a:t>章一直在讲救恩的确据，确据的结果就是自由，有多少确据就有多少的自由。</a:t>
            </a:r>
            <a:endParaRPr lang="en-US" altLang="zh-CN" sz="1800" dirty="0"/>
          </a:p>
          <a:p>
            <a:pPr marL="763233" lvl="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马丁路德，因着信，基督徒是全然自由的万人之主，不受任何人管辖。因着爱，基督徒是全然顺服的万人之仆，受一切管辖。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最后，我们看使徒保罗用的方法。对于基督徒生活的改变，保罗用的方法是“</a:t>
            </a:r>
            <a:r>
              <a:rPr lang="zh-CN" altLang="en-US" sz="1800" b="1" dirty="0"/>
              <a:t>劝</a:t>
            </a:r>
            <a:r>
              <a:rPr lang="zh-CN" altLang="en-US" sz="1800" dirty="0"/>
              <a:t>”。</a:t>
            </a:r>
            <a:endParaRPr lang="en-US" altLang="zh-CN" sz="1800" dirty="0"/>
          </a:p>
          <a:p>
            <a:pPr marL="763233" lvl="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在这里强迫没有用，命令没有用。因为神不要仅仅是外表行为的改变。</a:t>
            </a:r>
            <a:endParaRPr lang="en-US" altLang="zh-CN" sz="1800" dirty="0"/>
          </a:p>
          <a:p>
            <a:pPr marL="763233" lvl="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而且是一直地劝，反复地劝，不能恨铁不成钢。保罗在这里提到，是</a:t>
            </a:r>
            <a:r>
              <a:rPr lang="zh-CN" altLang="en-US" sz="1800" b="1" dirty="0"/>
              <a:t>以神的慈悲</a:t>
            </a:r>
            <a:r>
              <a:rPr lang="zh-CN" altLang="en-US" sz="1800" dirty="0"/>
              <a:t>劝。慈悲（</a:t>
            </a:r>
            <a:r>
              <a:rPr lang="en-US" altLang="zh-CN" sz="1800" dirty="0"/>
              <a:t>Mercies</a:t>
            </a:r>
            <a:r>
              <a:rPr lang="zh-CN" altLang="en-US" sz="1800" dirty="0"/>
              <a:t>），就是怜悯，是对别人的困境和痛苦感受的深切理解和同情，还记得</a:t>
            </a:r>
            <a:r>
              <a:rPr lang="en-US" altLang="zh-CN" sz="1800" dirty="0"/>
              <a:t>8</a:t>
            </a:r>
            <a:r>
              <a:rPr lang="zh-CN" altLang="en-US" sz="1800" dirty="0"/>
              <a:t>章中人的叹息和圣灵的叹息吗。</a:t>
            </a:r>
            <a:endParaRPr lang="en-US" altLang="zh-CN" sz="1800" dirty="0"/>
          </a:p>
          <a:p>
            <a:pPr marL="763233" lvl="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我们的生活总是落后于我们对神话语的认知。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40562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sz="1800" dirty="0">
                <a:solidFill>
                  <a:schemeClr val="bg1"/>
                </a:solidFill>
              </a:rPr>
              <a:t>保罗的传福音的计划</a:t>
            </a:r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en-US" altLang="zh-CN" sz="1800" dirty="0">
                <a:solidFill>
                  <a:schemeClr val="bg1"/>
                </a:solidFill>
              </a:rPr>
              <a:t>15:23 </a:t>
            </a:r>
            <a:r>
              <a:rPr lang="zh-CN" altLang="en-US" sz="1800" dirty="0">
                <a:solidFill>
                  <a:schemeClr val="bg1"/>
                </a:solidFill>
              </a:rPr>
              <a:t>但如今在这里再没有可传的地方，而且这好几年，我切心想望到士班雅去的时候，可以到你们那里。</a:t>
            </a:r>
            <a:r>
              <a:rPr lang="en-US" altLang="zh-CN" sz="1800" dirty="0">
                <a:solidFill>
                  <a:schemeClr val="bg1"/>
                </a:solidFill>
              </a:rPr>
              <a:t>15:24 </a:t>
            </a:r>
            <a:r>
              <a:rPr lang="zh-CN" altLang="en-US" sz="1800" dirty="0">
                <a:solidFill>
                  <a:schemeClr val="bg1"/>
                </a:solidFill>
              </a:rPr>
              <a:t>盼望从你们那里经过，得见你们，先与你们彼此交往，心里稍微满足，然后蒙你们送行。</a:t>
            </a:r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>
                <a:solidFill>
                  <a:schemeClr val="bg1"/>
                </a:solidFill>
              </a:rPr>
              <a:t>问候，点了</a:t>
            </a:r>
            <a:r>
              <a:rPr lang="en-US" altLang="zh-CN" sz="1800" dirty="0">
                <a:solidFill>
                  <a:schemeClr val="bg1"/>
                </a:solidFill>
              </a:rPr>
              <a:t>25</a:t>
            </a:r>
            <a:r>
              <a:rPr lang="zh-CN" altLang="en-US" sz="1800" dirty="0">
                <a:solidFill>
                  <a:schemeClr val="bg1"/>
                </a:solidFill>
              </a:rPr>
              <a:t>个名</a:t>
            </a:r>
          </a:p>
          <a:p>
            <a:endParaRPr lang="zh-CN" altLang="en-US" sz="1800" dirty="0">
              <a:solidFill>
                <a:schemeClr val="bg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4056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93551" indent="-293551">
              <a:buFont typeface="Arial" panose="020B0604020202020204" pitchFamily="34" charset="0"/>
              <a:buChar char="•"/>
            </a:pPr>
            <a:r>
              <a:rPr lang="en-US" altLang="zh-CN" sz="1800" dirty="0"/>
              <a:t>12</a:t>
            </a:r>
            <a:r>
              <a:rPr lang="zh-CN" altLang="en-US" sz="1800" dirty="0"/>
              <a:t>：</a:t>
            </a:r>
            <a:r>
              <a:rPr lang="en-US" altLang="zh-CN" sz="1800" dirty="0"/>
              <a:t>2</a:t>
            </a:r>
            <a:r>
              <a:rPr lang="zh-CN" altLang="en-US" sz="1800" dirty="0"/>
              <a:t>与第一节是紧密相连的。到这里还没有涉及到具体，还只是原则，但这原则已经与生活紧密相连了。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b="1" dirty="0"/>
              <a:t>不要</a:t>
            </a:r>
            <a:r>
              <a:rPr lang="zh-CN" altLang="en-US" sz="1800" dirty="0"/>
              <a:t>被世界模造成它的模式。你有一个新的生命。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你</a:t>
            </a:r>
            <a:r>
              <a:rPr lang="zh-CN" altLang="en-US" sz="1800" b="1" dirty="0"/>
              <a:t>要</a:t>
            </a:r>
            <a:r>
              <a:rPr lang="zh-CN" altLang="en-US" sz="1800" dirty="0"/>
              <a:t>被改变，通过心意的更新。因为一生的果效，是由心发出（箴言</a:t>
            </a:r>
            <a:r>
              <a:rPr lang="en-US" altLang="zh-CN" sz="1800" dirty="0"/>
              <a:t>4</a:t>
            </a:r>
            <a:r>
              <a:rPr lang="zh-CN" altLang="en-US" sz="1800" dirty="0"/>
              <a:t>：</a:t>
            </a:r>
            <a:r>
              <a:rPr lang="en-US" altLang="zh-CN" sz="1800" dirty="0"/>
              <a:t>23</a:t>
            </a:r>
            <a:r>
              <a:rPr lang="zh-CN" altLang="en-US" sz="1800" dirty="0"/>
              <a:t>）。上一节讲的是献上身体。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达到的结果是，你能</a:t>
            </a:r>
            <a:r>
              <a:rPr lang="zh-CN" altLang="en-US" sz="1800" b="1" dirty="0"/>
              <a:t>察验神的旨意</a:t>
            </a:r>
            <a:r>
              <a:rPr lang="zh-CN" altLang="en-US" sz="1800" dirty="0"/>
              <a:t>。我觉得这里的旨意，翻译成心意更好。神的心意是好的，（</a:t>
            </a:r>
            <a:r>
              <a:rPr lang="en-US" altLang="zh-CN" sz="1800" dirty="0" err="1"/>
              <a:t>Jer</a:t>
            </a:r>
            <a:r>
              <a:rPr lang="en-US" altLang="zh-CN" sz="1800" dirty="0"/>
              <a:t> 29:11 </a:t>
            </a:r>
            <a:r>
              <a:rPr lang="zh-CN" altLang="en-US" sz="1800" dirty="0"/>
              <a:t>耶和华说，我知道我向你们所怀的意念是赐平安的意念，不是降灾祸的意念，要叫你们末后有指望。），也就是善良，是令人喜悦的（前面提到神的喜悦，这里是人的喜悦），是纯全（完美）的。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主祷文，愿你的旨意行在地上，如同行在天上。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最后我们来看</a:t>
            </a:r>
            <a:r>
              <a:rPr lang="zh-CN" altLang="en-US" sz="1800" b="1" dirty="0"/>
              <a:t>查验</a:t>
            </a:r>
            <a:r>
              <a:rPr lang="zh-CN" altLang="en-US" sz="1800" dirty="0"/>
              <a:t>这个词。试验以后知道是好的。只有在心意更新之后，才有这个能力。诗篇</a:t>
            </a:r>
            <a:r>
              <a:rPr lang="en-US" altLang="zh-CN" sz="1800" dirty="0"/>
              <a:t>34:8 </a:t>
            </a:r>
            <a:r>
              <a:rPr lang="zh-CN" altLang="en-US" sz="1800" dirty="0"/>
              <a:t>你们要尝尝主恩的滋味，便知道他是美善。投靠他的人有福了。（</a:t>
            </a:r>
            <a:r>
              <a:rPr lang="en-US" altLang="zh-CN" sz="1800" dirty="0"/>
              <a:t>Taste and see that the LORD is good</a:t>
            </a:r>
            <a:r>
              <a:rPr lang="zh-CN" altLang="en-US" sz="1800" dirty="0"/>
              <a:t>）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4056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93551" indent="-293551">
              <a:buFont typeface="Arial" panose="020B0604020202020204" pitchFamily="34" charset="0"/>
              <a:buChar char="•"/>
            </a:pPr>
            <a:r>
              <a:rPr lang="en-US" altLang="zh-CN" sz="1800" dirty="0"/>
              <a:t>12</a:t>
            </a:r>
            <a:r>
              <a:rPr lang="zh-CN" altLang="en-US" sz="1800" dirty="0"/>
              <a:t>到</a:t>
            </a:r>
            <a:r>
              <a:rPr lang="en-US" altLang="zh-CN" sz="1800" dirty="0"/>
              <a:t>16</a:t>
            </a:r>
            <a:r>
              <a:rPr lang="zh-CN" altLang="en-US" sz="1800" dirty="0"/>
              <a:t>章分为两部分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福音的生活（</a:t>
            </a:r>
            <a:r>
              <a:rPr lang="en-US" altLang="zh-CN" sz="1800" dirty="0"/>
              <a:t>12</a:t>
            </a:r>
            <a:r>
              <a:rPr lang="zh-CN" altLang="en-US" sz="1800" dirty="0"/>
              <a:t>：</a:t>
            </a:r>
            <a:r>
              <a:rPr lang="en-US" altLang="zh-CN" sz="1800" dirty="0"/>
              <a:t>3-15</a:t>
            </a:r>
            <a:r>
              <a:rPr lang="zh-CN" altLang="en-US" sz="1800" dirty="0"/>
              <a:t>：</a:t>
            </a:r>
            <a:r>
              <a:rPr lang="en-US" altLang="zh-CN" sz="1800" dirty="0"/>
              <a:t>13</a:t>
            </a:r>
            <a:r>
              <a:rPr lang="zh-CN" altLang="en-US" sz="1800" dirty="0"/>
              <a:t>）：确据有自由；为了爱，放弃你的自由。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结语和问安（</a:t>
            </a:r>
            <a:r>
              <a:rPr lang="en-US" altLang="zh-CN" sz="1800" dirty="0"/>
              <a:t>15</a:t>
            </a:r>
            <a:r>
              <a:rPr lang="zh-CN" altLang="en-US" sz="1800" dirty="0"/>
              <a:t>：</a:t>
            </a:r>
            <a:r>
              <a:rPr lang="en-US" altLang="zh-CN" sz="1800" dirty="0"/>
              <a:t>14-16</a:t>
            </a:r>
            <a:r>
              <a:rPr lang="zh-CN" altLang="en-US" sz="1800" dirty="0"/>
              <a:t>：</a:t>
            </a:r>
            <a:r>
              <a:rPr lang="en-US" altLang="zh-CN" sz="1800" dirty="0"/>
              <a:t>27</a:t>
            </a:r>
            <a:r>
              <a:rPr lang="zh-CN" altLang="en-US" sz="1800" dirty="0"/>
              <a:t>）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4056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93551" indent="-293551">
              <a:buFont typeface="Arial" panose="020B0604020202020204" pitchFamily="34" charset="0"/>
              <a:buChar char="•"/>
            </a:pPr>
            <a:r>
              <a:rPr lang="zh-TW" altLang="en-US" sz="1800" dirty="0"/>
              <a:t>肢体生活（</a:t>
            </a:r>
            <a:r>
              <a:rPr lang="en-US" altLang="zh-TW" sz="1800" dirty="0"/>
              <a:t>12:3-8</a:t>
            </a:r>
            <a:r>
              <a:rPr lang="zh-TW" altLang="en-US" sz="1800" dirty="0"/>
              <a:t>）</a:t>
            </a:r>
            <a:r>
              <a:rPr lang="en-US" altLang="zh-CN" sz="1800" dirty="0"/>
              <a:t>1.</a:t>
            </a:r>
            <a:r>
              <a:rPr lang="zh-CN" altLang="en-US" sz="1800" dirty="0"/>
              <a:t>谦卑 </a:t>
            </a:r>
            <a:r>
              <a:rPr lang="en-US" altLang="zh-CN" sz="1800" dirty="0"/>
              <a:t>2.</a:t>
            </a:r>
            <a:r>
              <a:rPr lang="zh-CN" altLang="en-US" sz="1800" dirty="0"/>
              <a:t>按恩赐侍奉。林前</a:t>
            </a:r>
            <a:r>
              <a:rPr lang="en-US" altLang="zh-CN" sz="1800" dirty="0"/>
              <a:t>12</a:t>
            </a:r>
            <a:r>
              <a:rPr lang="zh-CN" altLang="en-US" sz="1800" dirty="0"/>
              <a:t>章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蒙恩的人容易自高。保罗需要一根刺让他谦卑。</a:t>
            </a:r>
            <a:r>
              <a:rPr lang="en-US" altLang="zh-CN" sz="1800" dirty="0"/>
              <a:t>2Co 12:7 </a:t>
            </a:r>
            <a:r>
              <a:rPr lang="zh-CN" altLang="en-US" sz="1800" dirty="0"/>
              <a:t>又恐怕我因所得的启示甚大，就过于自高。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不要看自己过于所当看的。谦卑不是故意说自己不行。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神所分给各人信心有大小，看得合乎中道。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我们在基督里成为一身，就像一个身子有好些肢体。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4056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恩赐，因着神的恩典而得到的才能。按恩赐侍奉，不按天然能力事奉。</a:t>
            </a:r>
            <a:r>
              <a:rPr lang="en-US" altLang="zh-CN" sz="1800" dirty="0"/>
              <a:t>7</a:t>
            </a:r>
            <a:r>
              <a:rPr lang="zh-CN" altLang="en-US" sz="1800" dirty="0"/>
              <a:t>个恩赐，或者职分。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预言，先知的恩赐启示奥秘的。。</a:t>
            </a:r>
            <a:r>
              <a:rPr lang="en-US" altLang="zh-CN" sz="1800" dirty="0" err="1"/>
              <a:t>Eph</a:t>
            </a:r>
            <a:r>
              <a:rPr lang="en-US" altLang="zh-CN" sz="1800" dirty="0"/>
              <a:t> 2:20 </a:t>
            </a:r>
            <a:r>
              <a:rPr lang="zh-CN" altLang="en-US" sz="1800" dirty="0"/>
              <a:t>并且被建造在</a:t>
            </a:r>
            <a:r>
              <a:rPr lang="zh-CN" altLang="en-US" sz="1800" b="1" dirty="0"/>
              <a:t>使徒和先知</a:t>
            </a:r>
            <a:r>
              <a:rPr lang="zh-CN" altLang="en-US" sz="1800" dirty="0"/>
              <a:t>的根基上，有基督耶稣自己为房角石。</a:t>
            </a:r>
            <a:r>
              <a:rPr lang="en-US" altLang="zh-CN" sz="1800" dirty="0" err="1"/>
              <a:t>Eph</a:t>
            </a:r>
            <a:r>
              <a:rPr lang="en-US" altLang="zh-CN" sz="1800" dirty="0"/>
              <a:t> 3:5 </a:t>
            </a:r>
            <a:r>
              <a:rPr lang="zh-CN" altLang="en-US" sz="1800" dirty="0"/>
              <a:t>这奥秘在以前的世代，没有叫人知道，像如今借着圣灵启示他的</a:t>
            </a:r>
            <a:r>
              <a:rPr lang="zh-CN" altLang="en-US" sz="1800" b="1" dirty="0"/>
              <a:t>圣使徒和先知</a:t>
            </a:r>
            <a:r>
              <a:rPr lang="zh-CN" altLang="en-US" sz="1800" dirty="0"/>
              <a:t>一样。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执事，服事人的。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教导，教师，将神的真理解明。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劝化，劝勉人活出福音的真理。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施舍，将自己的东西与人分享的，没有虚假，直来直去的。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TW" altLang="en-US" sz="1800" dirty="0"/>
              <a:t>治理的</a:t>
            </a:r>
            <a:r>
              <a:rPr lang="zh-CN" altLang="en-US" sz="1800" dirty="0"/>
              <a:t>，管理的不懒惰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TW" altLang="en-US" sz="1800" dirty="0"/>
              <a:t>怜悯人</a:t>
            </a:r>
            <a:r>
              <a:rPr lang="zh-CN" altLang="en-US" sz="1800" dirty="0"/>
              <a:t>，关心人的，分东西给穷人的。甘心，高高兴兴。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en-US" altLang="zh-CN" sz="1800" dirty="0" err="1"/>
              <a:t>Eph</a:t>
            </a:r>
            <a:r>
              <a:rPr lang="en-US" altLang="zh-CN" sz="1800" dirty="0"/>
              <a:t> 4:11 </a:t>
            </a:r>
            <a:r>
              <a:rPr lang="zh-CN" altLang="en-US" sz="1800" dirty="0"/>
              <a:t>他所赐的有使徒，有先知。有传福音的。有牧师和教师。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endParaRPr lang="zh-CN" alt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4056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爱的生活（</a:t>
            </a:r>
            <a:r>
              <a:rPr lang="en-US" altLang="zh-CN" sz="1800" dirty="0"/>
              <a:t>12:9-21</a:t>
            </a:r>
            <a:r>
              <a:rPr lang="zh-CN" altLang="en-US" sz="1800" dirty="0"/>
              <a:t>）</a:t>
            </a:r>
            <a:endParaRPr lang="en-US" altLang="zh-CN" sz="1800" dirty="0"/>
          </a:p>
          <a:p>
            <a:pPr marL="763233" lvl="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爱人不可虚假（</a:t>
            </a:r>
            <a:r>
              <a:rPr lang="en-US" altLang="zh-CN" sz="1800" dirty="0"/>
              <a:t>12:9</a:t>
            </a:r>
            <a:r>
              <a:rPr lang="zh-CN" altLang="en-US" sz="1800" dirty="0"/>
              <a:t>）</a:t>
            </a:r>
          </a:p>
          <a:p>
            <a:pPr marL="763233" lvl="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爱弟兄（</a:t>
            </a:r>
            <a:r>
              <a:rPr lang="en-US" altLang="zh-CN" sz="1800" dirty="0"/>
              <a:t>12:10-13</a:t>
            </a:r>
            <a:r>
              <a:rPr lang="zh-CN" altLang="en-US" sz="1800" dirty="0"/>
              <a:t>）</a:t>
            </a:r>
          </a:p>
          <a:p>
            <a:pPr marL="763233" lvl="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爱世人，不要以恶报恶（</a:t>
            </a:r>
            <a:r>
              <a:rPr lang="en-US" altLang="zh-CN" sz="1800" dirty="0"/>
              <a:t>12:14-18</a:t>
            </a:r>
            <a:r>
              <a:rPr lang="zh-CN" altLang="en-US" sz="1800" dirty="0"/>
              <a:t>）</a:t>
            </a:r>
          </a:p>
          <a:p>
            <a:pPr marL="763233" lvl="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爱仇敌，以善胜恶（</a:t>
            </a:r>
            <a:r>
              <a:rPr lang="en-US" altLang="zh-CN" sz="1800" dirty="0"/>
              <a:t>12:19-21</a:t>
            </a:r>
            <a:r>
              <a:rPr lang="zh-CN" altLang="en-US" sz="1800" dirty="0"/>
              <a:t>）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爱人不可虚假。基督徒的爱是基于神的爱，基督的爱，圣灵将神的爱浇灌在我们心里（</a:t>
            </a:r>
            <a:r>
              <a:rPr lang="en-US" altLang="zh-CN" sz="1800" dirty="0"/>
              <a:t>5</a:t>
            </a:r>
            <a:r>
              <a:rPr lang="zh-CN" altLang="en-US" sz="1800" dirty="0"/>
              <a:t>：</a:t>
            </a:r>
            <a:r>
              <a:rPr lang="en-US" altLang="zh-CN" sz="1800" dirty="0"/>
              <a:t>5</a:t>
            </a:r>
            <a:r>
              <a:rPr lang="zh-CN" altLang="en-US" sz="1800" dirty="0"/>
              <a:t>），才能不虚假。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en-US" altLang="zh-CN" sz="1800" dirty="0"/>
              <a:t>1Co 13:6 </a:t>
            </a:r>
            <a:r>
              <a:rPr lang="zh-CN" altLang="en-US" sz="1800" dirty="0"/>
              <a:t>不喜欢不义。只喜欢真理。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en-US" altLang="zh-CN" sz="1800" dirty="0"/>
              <a:t>12:10 </a:t>
            </a:r>
            <a:r>
              <a:rPr lang="zh-CN" altLang="en-US" sz="1800" dirty="0"/>
              <a:t>爱弟兄，要让彼此感到温暖和关心。论功劳，要给别人。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>
                <a:solidFill>
                  <a:schemeClr val="bg1"/>
                </a:solidFill>
              </a:rPr>
              <a:t>客要一味地款待，时刻准备好接圣徒到你的家里</a:t>
            </a:r>
            <a:r>
              <a:rPr lang="en-US" altLang="zh-CN" sz="1800" dirty="0">
                <a:solidFill>
                  <a:schemeClr val="bg1"/>
                </a:solidFill>
              </a:rPr>
              <a:t>Practice hospitality</a:t>
            </a:r>
            <a:endParaRPr lang="zh-CN" alt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4056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爱世人，非基督徒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>
                <a:solidFill>
                  <a:schemeClr val="bg1"/>
                </a:solidFill>
              </a:rPr>
              <a:t>逼迫你们的，要给他们祝福。祝福，为他们祷告。</a:t>
            </a:r>
            <a:endParaRPr lang="en-US" altLang="zh-CN" sz="1800" dirty="0">
              <a:solidFill>
                <a:schemeClr val="bg1"/>
              </a:solidFill>
            </a:endParaRPr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en-US" altLang="zh-TW" sz="1800" dirty="0"/>
              <a:t>12:16 </a:t>
            </a:r>
            <a:r>
              <a:rPr lang="zh-TW" altLang="en-US" sz="1800" dirty="0"/>
              <a:t>要彼此同心</a:t>
            </a:r>
            <a:r>
              <a:rPr lang="zh-CN" altLang="en-US" sz="1800" dirty="0"/>
              <a:t>，</a:t>
            </a:r>
            <a:r>
              <a:rPr lang="en-US" altLang="zh-CN" sz="1800" dirty="0"/>
              <a:t>Live in harmony with one another</a:t>
            </a:r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>
                <a:solidFill>
                  <a:schemeClr val="bg1"/>
                </a:solidFill>
              </a:rPr>
              <a:t>不要以恶报恶</a:t>
            </a:r>
            <a:endParaRPr lang="en-US" altLang="zh-CN" sz="1800" dirty="0">
              <a:solidFill>
                <a:schemeClr val="bg1"/>
              </a:solidFill>
            </a:endParaRPr>
          </a:p>
          <a:p>
            <a:pPr marL="293551" indent="-293551" defTabSz="939363">
              <a:buFont typeface="Arial" panose="020B0604020202020204" pitchFamily="34" charset="0"/>
              <a:buChar char="•"/>
            </a:pPr>
            <a:r>
              <a:rPr lang="zh-CN" altLang="en-US" sz="1800" dirty="0"/>
              <a:t>尽力与众人和睦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endParaRPr lang="zh-CN" alt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40562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主说，伸冤在我。我必报应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为自己要忍受，为家人和弟兄可以用刀剑。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4056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EF15-3EF8-4F9E-8F11-377A17F2942F}" type="datetimeFigureOut">
              <a:rPr lang="en-US" smtClean="0"/>
              <a:t>8/26/2018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108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EF15-3EF8-4F9E-8F11-377A17F2942F}" type="datetimeFigureOut">
              <a:rPr lang="en-US" smtClean="0"/>
              <a:t>8/26/2018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8094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EF15-3EF8-4F9E-8F11-377A17F2942F}" type="datetimeFigureOut">
              <a:rPr lang="en-US" smtClean="0"/>
              <a:t>8/26/2018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1915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EF15-3EF8-4F9E-8F11-377A17F2942F}" type="datetimeFigureOut">
              <a:rPr lang="en-US" smtClean="0"/>
              <a:t>8/26/2018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4587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EF15-3EF8-4F9E-8F11-377A17F2942F}" type="datetimeFigureOut">
              <a:rPr lang="en-US" smtClean="0"/>
              <a:t>8/26/2018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2515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EF15-3EF8-4F9E-8F11-377A17F2942F}" type="datetimeFigureOut">
              <a:rPr lang="en-US" smtClean="0"/>
              <a:t>8/26/2018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041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EF15-3EF8-4F9E-8F11-377A17F2942F}" type="datetimeFigureOut">
              <a:rPr lang="en-US" smtClean="0"/>
              <a:t>8/26/2018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2687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EF15-3EF8-4F9E-8F11-377A17F2942F}" type="datetimeFigureOut">
              <a:rPr lang="en-US" smtClean="0"/>
              <a:t>8/26/2018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317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EF15-3EF8-4F9E-8F11-377A17F2942F}" type="datetimeFigureOut">
              <a:rPr lang="en-US" smtClean="0"/>
              <a:t>8/26/2018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6810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EF15-3EF8-4F9E-8F11-377A17F2942F}" type="datetimeFigureOut">
              <a:rPr lang="en-US" smtClean="0"/>
              <a:t>8/26/2018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82873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EF15-3EF8-4F9E-8F11-377A17F2942F}" type="datetimeFigureOut">
              <a:rPr lang="en-US" smtClean="0"/>
              <a:t>8/26/2018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11358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sharpenSoften amount="-20000"/>
                    </a14:imgEffect>
                    <a14:imgEffect>
                      <a14:colorTemperature colorTemp="4875"/>
                    </a14:imgEffect>
                    <a14:imgEffect>
                      <a14:brightnessContrast bright="-59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75EF15-3EF8-4F9E-8F11-377A17F2942F}" type="datetimeFigureOut">
              <a:rPr lang="en-US" smtClean="0"/>
              <a:t>8/26/2018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1648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90600"/>
            <a:ext cx="7772400" cy="1470025"/>
          </a:xfrm>
        </p:spPr>
        <p:txBody>
          <a:bodyPr>
            <a:normAutofit/>
          </a:bodyPr>
          <a:lstStyle/>
          <a:p>
            <a:r>
              <a:rPr lang="zh-CN" altLang="en-US" b="1" dirty="0">
                <a:solidFill>
                  <a:schemeClr val="bg1"/>
                </a:solidFill>
              </a:rPr>
              <a:t>三谷基督徒会堂成人主日学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124200"/>
            <a:ext cx="6400800" cy="2514600"/>
          </a:xfrm>
        </p:spPr>
        <p:txBody>
          <a:bodyPr/>
          <a:lstStyle/>
          <a:p>
            <a:r>
              <a:rPr lang="zh-CN" altLang="en-US" sz="5400" b="1" dirty="0">
                <a:solidFill>
                  <a:schemeClr val="bg1"/>
                </a:solidFill>
              </a:rPr>
              <a:t>罗马</a:t>
            </a:r>
            <a:r>
              <a:rPr lang="zh-CN" altLang="en-US" sz="5400" b="1" dirty="0" smtClean="0">
                <a:solidFill>
                  <a:schemeClr val="bg1"/>
                </a:solidFill>
              </a:rPr>
              <a:t>书</a:t>
            </a:r>
            <a:r>
              <a:rPr lang="en-US" altLang="zh-CN" sz="5400" b="1" dirty="0" smtClean="0">
                <a:solidFill>
                  <a:schemeClr val="bg1"/>
                </a:solidFill>
              </a:rPr>
              <a:t>12:1-16:27</a:t>
            </a:r>
            <a:endParaRPr lang="en-US" altLang="zh-CN" sz="5400" b="1" dirty="0">
              <a:solidFill>
                <a:schemeClr val="bg1"/>
              </a:solidFill>
            </a:endParaRPr>
          </a:p>
          <a:p>
            <a:r>
              <a:rPr lang="zh-CN" altLang="en-US" b="1" dirty="0" smtClean="0">
                <a:solidFill>
                  <a:schemeClr val="bg1"/>
                </a:solidFill>
              </a:rPr>
              <a:t>第</a:t>
            </a:r>
            <a:r>
              <a:rPr lang="en-US" altLang="zh-CN" b="1" dirty="0" smtClean="0">
                <a:solidFill>
                  <a:schemeClr val="bg1"/>
                </a:solidFill>
              </a:rPr>
              <a:t>11</a:t>
            </a:r>
            <a:r>
              <a:rPr lang="zh-CN" altLang="en-US" b="1" dirty="0" smtClean="0">
                <a:solidFill>
                  <a:schemeClr val="bg1"/>
                </a:solidFill>
              </a:rPr>
              <a:t>课</a:t>
            </a:r>
            <a:endParaRPr lang="en-US" b="1" dirty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0</a:t>
            </a:r>
            <a:r>
              <a:rPr lang="en-US" altLang="zh-CN" dirty="0" smtClean="0">
                <a:solidFill>
                  <a:schemeClr val="bg1"/>
                </a:solidFill>
              </a:rPr>
              <a:t>8</a:t>
            </a:r>
            <a:r>
              <a:rPr lang="en-US" dirty="0" smtClean="0">
                <a:solidFill>
                  <a:schemeClr val="bg1"/>
                </a:solidFill>
              </a:rPr>
              <a:t>/</a:t>
            </a:r>
            <a:r>
              <a:rPr lang="en-US" altLang="zh-CN" dirty="0" smtClean="0">
                <a:solidFill>
                  <a:schemeClr val="bg1"/>
                </a:solidFill>
              </a:rPr>
              <a:t>26</a:t>
            </a:r>
            <a:r>
              <a:rPr lang="en-US" dirty="0" smtClean="0">
                <a:solidFill>
                  <a:schemeClr val="bg1"/>
                </a:solidFill>
              </a:rPr>
              <a:t>/201</a:t>
            </a:r>
            <a:r>
              <a:rPr lang="en-US" altLang="zh-CN" dirty="0" smtClean="0">
                <a:solidFill>
                  <a:schemeClr val="bg1"/>
                </a:solidFill>
              </a:rPr>
              <a:t>8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AutoShape 2" descr="http://www.desktopnexus.com/dl/inline/893590/1920x1080/ngdon64tcf1b6lvle5iigbvku05495d5e2f2617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6053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800" b="1" dirty="0" smtClean="0">
                <a:solidFill>
                  <a:schemeClr val="bg1"/>
                </a:solidFill>
              </a:rPr>
              <a:t>顺服世上的权柄</a:t>
            </a:r>
            <a:endParaRPr lang="zh-CN" alt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</a:pPr>
            <a:r>
              <a:rPr lang="en-US" altLang="zh-CN" sz="4400" b="1" dirty="0" smtClean="0">
                <a:solidFill>
                  <a:schemeClr val="bg1"/>
                </a:solidFill>
              </a:rPr>
              <a:t>13:1 </a:t>
            </a:r>
            <a:r>
              <a:rPr lang="zh-CN" altLang="en-US" sz="4400" b="1" dirty="0">
                <a:solidFill>
                  <a:schemeClr val="bg1"/>
                </a:solidFill>
              </a:rPr>
              <a:t>在上有权柄的，人人当顺服他。因为没有权柄不是出于神的。凡掌权的都是神所命的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。</a:t>
            </a:r>
            <a:r>
              <a:rPr lang="en-US" altLang="zh-CN" sz="4400" b="1" dirty="0" smtClean="0">
                <a:solidFill>
                  <a:schemeClr val="bg1"/>
                </a:solidFill>
              </a:rPr>
              <a:t>13:2 </a:t>
            </a:r>
            <a:r>
              <a:rPr lang="zh-CN" altLang="en-US" sz="4400" b="1" dirty="0">
                <a:solidFill>
                  <a:schemeClr val="bg1"/>
                </a:solidFill>
              </a:rPr>
              <a:t>所以抗拒掌权的，就是抗拒神的命。抗拒的必自取刑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罚。</a:t>
            </a:r>
            <a:r>
              <a:rPr lang="en-US" altLang="zh-CN" sz="4400" b="1" dirty="0" smtClean="0">
                <a:solidFill>
                  <a:schemeClr val="bg1"/>
                </a:solidFill>
              </a:rPr>
              <a:t>13:3 </a:t>
            </a:r>
            <a:r>
              <a:rPr lang="zh-CN" altLang="en-US" sz="4400" b="1" dirty="0">
                <a:solidFill>
                  <a:schemeClr val="bg1"/>
                </a:solidFill>
              </a:rPr>
              <a:t>作官的原不是叫行善的惧怕，乃是叫作恶的惧怕。你愿意不惧怕掌权的吗？你只要行善，就可得他的称赞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。</a:t>
            </a:r>
            <a:r>
              <a:rPr lang="en-US" altLang="zh-CN" sz="4400" b="1" dirty="0" smtClean="0">
                <a:solidFill>
                  <a:schemeClr val="bg1"/>
                </a:solidFill>
              </a:rPr>
              <a:t>13:4 </a:t>
            </a:r>
            <a:r>
              <a:rPr lang="zh-CN" altLang="en-US" sz="4400" b="1" dirty="0">
                <a:solidFill>
                  <a:schemeClr val="bg1"/>
                </a:solidFill>
              </a:rPr>
              <a:t>因为他是神的用人，是与你有益的。你若作恶，却当惧怕。因为他不是空空的佩剑。他是神的用人，是伸冤的，刑罚那作恶的。</a:t>
            </a:r>
          </a:p>
        </p:txBody>
      </p:sp>
    </p:spTree>
    <p:extLst>
      <p:ext uri="{BB962C8B-B14F-4D97-AF65-F5344CB8AC3E}">
        <p14:creationId xmlns:p14="http://schemas.microsoft.com/office/powerpoint/2010/main" val="170886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800" b="1" dirty="0" smtClean="0">
                <a:solidFill>
                  <a:schemeClr val="bg1"/>
                </a:solidFill>
              </a:rPr>
              <a:t>顺服世上的权柄</a:t>
            </a:r>
            <a:endParaRPr lang="zh-CN" alt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lnSpc>
                <a:spcPct val="120000"/>
              </a:lnSpc>
            </a:pPr>
            <a:r>
              <a:rPr lang="en-US" altLang="zh-CN" sz="4400" b="1" dirty="0" smtClean="0">
                <a:solidFill>
                  <a:schemeClr val="bg1"/>
                </a:solidFill>
              </a:rPr>
              <a:t>13:5 </a:t>
            </a:r>
            <a:r>
              <a:rPr lang="zh-CN" altLang="en-US" sz="4400" b="1" dirty="0">
                <a:solidFill>
                  <a:schemeClr val="bg1"/>
                </a:solidFill>
              </a:rPr>
              <a:t>所以你们必须顺服，不但是因为刑罚，也是因为良心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。</a:t>
            </a:r>
            <a:r>
              <a:rPr lang="en-US" altLang="zh-CN" sz="4400" b="1" dirty="0" smtClean="0">
                <a:solidFill>
                  <a:schemeClr val="bg1"/>
                </a:solidFill>
              </a:rPr>
              <a:t>13:6 </a:t>
            </a:r>
            <a:r>
              <a:rPr lang="zh-CN" altLang="en-US" sz="4400" b="1" dirty="0">
                <a:solidFill>
                  <a:schemeClr val="bg1"/>
                </a:solidFill>
              </a:rPr>
              <a:t>你们纳粮，也为这个缘故。因他们是神的差役，常常特管这事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。</a:t>
            </a:r>
            <a:r>
              <a:rPr lang="en-US" altLang="zh-CN" sz="4400" b="1" dirty="0" smtClean="0">
                <a:solidFill>
                  <a:schemeClr val="bg1"/>
                </a:solidFill>
              </a:rPr>
              <a:t>13:7 </a:t>
            </a:r>
            <a:r>
              <a:rPr lang="zh-CN" altLang="en-US" sz="4400" b="1" dirty="0">
                <a:solidFill>
                  <a:schemeClr val="bg1"/>
                </a:solidFill>
              </a:rPr>
              <a:t>凡人所当得的，就给他。当得粮的，给他纳粮。当得税的，给他上税。当惧怕的，惧怕他。当恭敬的，恭敬他。</a:t>
            </a:r>
          </a:p>
        </p:txBody>
      </p:sp>
    </p:spTree>
    <p:extLst>
      <p:ext uri="{BB962C8B-B14F-4D97-AF65-F5344CB8AC3E}">
        <p14:creationId xmlns:p14="http://schemas.microsoft.com/office/powerpoint/2010/main" val="1164614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800" b="1" dirty="0" smtClean="0">
                <a:solidFill>
                  <a:schemeClr val="bg1"/>
                </a:solidFill>
              </a:rPr>
              <a:t>爱的律法</a:t>
            </a:r>
            <a:endParaRPr lang="zh-CN" alt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lnSpc>
                <a:spcPct val="120000"/>
              </a:lnSpc>
            </a:pPr>
            <a:r>
              <a:rPr lang="en-US" altLang="zh-CN" sz="4400" b="1" dirty="0" smtClean="0">
                <a:solidFill>
                  <a:schemeClr val="bg1"/>
                </a:solidFill>
              </a:rPr>
              <a:t>13:8 </a:t>
            </a:r>
            <a:r>
              <a:rPr lang="zh-CN" altLang="en-US" sz="4400" b="1" dirty="0">
                <a:solidFill>
                  <a:schemeClr val="bg1"/>
                </a:solidFill>
              </a:rPr>
              <a:t>凡事都不可亏欠人，惟有彼此相爱，要常以为亏欠。因为爱人的就完全了律法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。</a:t>
            </a:r>
            <a:r>
              <a:rPr lang="en-US" altLang="zh-CN" sz="4400" b="1" dirty="0" smtClean="0">
                <a:solidFill>
                  <a:schemeClr val="bg1"/>
                </a:solidFill>
              </a:rPr>
              <a:t>13:9 </a:t>
            </a:r>
            <a:r>
              <a:rPr lang="zh-CN" altLang="en-US" sz="4400" b="1" dirty="0">
                <a:solidFill>
                  <a:schemeClr val="bg1"/>
                </a:solidFill>
              </a:rPr>
              <a:t>像那不可奸淫，不可杀人，不可偷盗，不可贪婪，或有别的诫命，都包在爱人如己这一句话之内了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。</a:t>
            </a:r>
            <a:r>
              <a:rPr lang="en-US" altLang="zh-CN" sz="4400" b="1" dirty="0" smtClean="0">
                <a:solidFill>
                  <a:schemeClr val="bg1"/>
                </a:solidFill>
              </a:rPr>
              <a:t>13:10 </a:t>
            </a:r>
            <a:r>
              <a:rPr lang="zh-CN" altLang="en-US" sz="4400" b="1" dirty="0">
                <a:solidFill>
                  <a:schemeClr val="bg1"/>
                </a:solidFill>
              </a:rPr>
              <a:t>爱是不加害与人的，所以爱就完全了律法。</a:t>
            </a:r>
          </a:p>
        </p:txBody>
      </p:sp>
    </p:spTree>
    <p:extLst>
      <p:ext uri="{BB962C8B-B14F-4D97-AF65-F5344CB8AC3E}">
        <p14:creationId xmlns:p14="http://schemas.microsoft.com/office/powerpoint/2010/main" val="900951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800" b="1" dirty="0">
                <a:solidFill>
                  <a:schemeClr val="bg1"/>
                </a:solidFill>
              </a:rPr>
              <a:t>行在白昼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</a:pPr>
            <a:r>
              <a:rPr lang="en-US" altLang="zh-CN" sz="4400" b="1" dirty="0" smtClean="0">
                <a:solidFill>
                  <a:schemeClr val="bg1"/>
                </a:solidFill>
              </a:rPr>
              <a:t>13:11 </a:t>
            </a:r>
            <a:r>
              <a:rPr lang="zh-CN" altLang="en-US" sz="4400" b="1" dirty="0">
                <a:solidFill>
                  <a:schemeClr val="bg1"/>
                </a:solidFill>
              </a:rPr>
              <a:t>再者，你们晓得现今就是该趁早睡醒的时候，因为我们得救，现今比初信的时候更近了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。</a:t>
            </a:r>
            <a:r>
              <a:rPr lang="en-US" altLang="zh-CN" sz="4400" b="1" dirty="0" smtClean="0">
                <a:solidFill>
                  <a:schemeClr val="bg1"/>
                </a:solidFill>
              </a:rPr>
              <a:t>13:12 </a:t>
            </a:r>
            <a:r>
              <a:rPr lang="zh-CN" altLang="en-US" sz="4400" b="1" dirty="0">
                <a:solidFill>
                  <a:schemeClr val="bg1"/>
                </a:solidFill>
              </a:rPr>
              <a:t>黑夜已深，白昼将近。我们就当脱去暗昧的行为，带上光明的兵器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。</a:t>
            </a:r>
            <a:r>
              <a:rPr lang="en-US" altLang="zh-CN" sz="4400" b="1" dirty="0" smtClean="0">
                <a:solidFill>
                  <a:schemeClr val="bg1"/>
                </a:solidFill>
              </a:rPr>
              <a:t>13:13 </a:t>
            </a:r>
            <a:r>
              <a:rPr lang="zh-CN" altLang="en-US" sz="4400" b="1" dirty="0">
                <a:solidFill>
                  <a:schemeClr val="bg1"/>
                </a:solidFill>
              </a:rPr>
              <a:t>行事为人要端正，好像行在白昼。不可荒宴醉酒。不可好色邪荡。不可争竞嫉妒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。</a:t>
            </a:r>
            <a:r>
              <a:rPr lang="en-US" altLang="zh-CN" sz="4400" b="1" dirty="0" smtClean="0">
                <a:solidFill>
                  <a:schemeClr val="bg1"/>
                </a:solidFill>
              </a:rPr>
              <a:t>13:14 </a:t>
            </a:r>
            <a:r>
              <a:rPr lang="zh-CN" altLang="en-US" sz="4400" b="1" dirty="0">
                <a:solidFill>
                  <a:schemeClr val="bg1"/>
                </a:solidFill>
              </a:rPr>
              <a:t>总要披戴主耶稣基督，不要为肉体安排，去放纵私欲。</a:t>
            </a:r>
          </a:p>
        </p:txBody>
      </p:sp>
    </p:spTree>
    <p:extLst>
      <p:ext uri="{BB962C8B-B14F-4D97-AF65-F5344CB8AC3E}">
        <p14:creationId xmlns:p14="http://schemas.microsoft.com/office/powerpoint/2010/main" val="1546470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800" b="1" dirty="0" smtClean="0">
                <a:solidFill>
                  <a:schemeClr val="bg1"/>
                </a:solidFill>
              </a:rPr>
              <a:t>接纳信</a:t>
            </a:r>
            <a:r>
              <a:rPr lang="zh-CN" altLang="en-US" sz="4800" b="1" dirty="0">
                <a:solidFill>
                  <a:schemeClr val="bg1"/>
                </a:solidFill>
              </a:rPr>
              <a:t>心软弱的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20000"/>
              </a:lnSpc>
            </a:pPr>
            <a:r>
              <a:rPr lang="en-US" altLang="zh-CN" sz="4400" b="1" dirty="0" smtClean="0">
                <a:solidFill>
                  <a:schemeClr val="bg1"/>
                </a:solidFill>
              </a:rPr>
              <a:t>14:1 </a:t>
            </a:r>
            <a:r>
              <a:rPr lang="zh-CN" altLang="en-US" sz="4400" b="1" dirty="0">
                <a:solidFill>
                  <a:schemeClr val="bg1"/>
                </a:solidFill>
              </a:rPr>
              <a:t>信心软弱的，你们要接纳，但不要辩论所疑惑的事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。</a:t>
            </a:r>
            <a:r>
              <a:rPr lang="en-US" altLang="zh-CN" sz="4400" b="1" dirty="0" smtClean="0">
                <a:solidFill>
                  <a:schemeClr val="bg1"/>
                </a:solidFill>
              </a:rPr>
              <a:t>14:2 </a:t>
            </a:r>
            <a:r>
              <a:rPr lang="zh-CN" altLang="en-US" sz="4400" b="1" dirty="0">
                <a:solidFill>
                  <a:schemeClr val="bg1"/>
                </a:solidFill>
              </a:rPr>
              <a:t>有人信百物都可吃。但那软弱的，只吃蔬菜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。</a:t>
            </a:r>
            <a:r>
              <a:rPr lang="en-US" altLang="zh-CN" sz="4400" b="1" dirty="0" smtClean="0">
                <a:solidFill>
                  <a:schemeClr val="bg1"/>
                </a:solidFill>
              </a:rPr>
              <a:t>14:3 </a:t>
            </a:r>
            <a:r>
              <a:rPr lang="zh-CN" altLang="en-US" sz="4400" b="1" dirty="0">
                <a:solidFill>
                  <a:schemeClr val="bg1"/>
                </a:solidFill>
              </a:rPr>
              <a:t>吃的人不可轻看不吃的人。不吃的人不可论断吃的人。因为神已经收纳他了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。</a:t>
            </a:r>
            <a:r>
              <a:rPr lang="en-US" altLang="zh-CN" sz="4400" b="1" dirty="0" smtClean="0">
                <a:solidFill>
                  <a:schemeClr val="bg1"/>
                </a:solidFill>
              </a:rPr>
              <a:t>14:4 </a:t>
            </a:r>
            <a:r>
              <a:rPr lang="zh-CN" altLang="en-US" sz="4400" b="1" dirty="0">
                <a:solidFill>
                  <a:schemeClr val="bg1"/>
                </a:solidFill>
              </a:rPr>
              <a:t>你是谁，竟论断别人的仆人呢？他或站住，或跌倒，自有他的主人在。而且他也必要站住。因为主能使他站住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。</a:t>
            </a:r>
            <a:r>
              <a:rPr lang="en-US" altLang="zh-CN" sz="4400" b="1" dirty="0" smtClean="0">
                <a:solidFill>
                  <a:schemeClr val="bg1"/>
                </a:solidFill>
              </a:rPr>
              <a:t>14:5 </a:t>
            </a:r>
            <a:r>
              <a:rPr lang="zh-CN" altLang="en-US" sz="4400" b="1" dirty="0">
                <a:solidFill>
                  <a:schemeClr val="bg1"/>
                </a:solidFill>
              </a:rPr>
              <a:t>有人看这日比那日强，有人看日日都是一样。只是各人心里要意见坚定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。</a:t>
            </a:r>
            <a:r>
              <a:rPr lang="en-US" altLang="zh-CN" sz="4400" b="1" dirty="0" smtClean="0">
                <a:solidFill>
                  <a:schemeClr val="bg1"/>
                </a:solidFill>
              </a:rPr>
              <a:t>14:6 </a:t>
            </a:r>
            <a:r>
              <a:rPr lang="zh-CN" altLang="en-US" sz="4400" b="1" dirty="0">
                <a:solidFill>
                  <a:schemeClr val="bg1"/>
                </a:solidFill>
              </a:rPr>
              <a:t>守日的人，是为主守的。吃的人，是为主吃的，因他感谢神。不吃的人，是为主不吃的，也感谢神。</a:t>
            </a:r>
          </a:p>
        </p:txBody>
      </p:sp>
    </p:spTree>
    <p:extLst>
      <p:ext uri="{BB962C8B-B14F-4D97-AF65-F5344CB8AC3E}">
        <p14:creationId xmlns:p14="http://schemas.microsoft.com/office/powerpoint/2010/main" val="1242882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800" b="1" dirty="0" smtClean="0">
                <a:solidFill>
                  <a:schemeClr val="bg1"/>
                </a:solidFill>
              </a:rPr>
              <a:t>不要论</a:t>
            </a:r>
            <a:r>
              <a:rPr lang="zh-CN" altLang="en-US" sz="4800" b="1" dirty="0">
                <a:solidFill>
                  <a:schemeClr val="bg1"/>
                </a:solidFill>
              </a:rPr>
              <a:t>断弟兄，不要轻看弟兄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</a:pPr>
            <a:r>
              <a:rPr lang="en-US" altLang="zh-CN" sz="4400" b="1" dirty="0" smtClean="0">
                <a:solidFill>
                  <a:schemeClr val="bg1"/>
                </a:solidFill>
              </a:rPr>
              <a:t>14:7 </a:t>
            </a:r>
            <a:r>
              <a:rPr lang="zh-CN" altLang="en-US" sz="4400" b="1" dirty="0">
                <a:solidFill>
                  <a:schemeClr val="bg1"/>
                </a:solidFill>
              </a:rPr>
              <a:t>我们没有一个人为自己活，也没有一个人为自己死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。</a:t>
            </a:r>
            <a:r>
              <a:rPr lang="en-US" altLang="zh-CN" sz="4400" b="1" dirty="0" smtClean="0">
                <a:solidFill>
                  <a:schemeClr val="bg1"/>
                </a:solidFill>
              </a:rPr>
              <a:t>14:8 </a:t>
            </a:r>
            <a:r>
              <a:rPr lang="zh-CN" altLang="en-US" sz="4400" b="1" dirty="0">
                <a:solidFill>
                  <a:schemeClr val="bg1"/>
                </a:solidFill>
              </a:rPr>
              <a:t>我们若活着，是为主而活。若死了，是为主而死。所以我们或活或死，总是主的人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。</a:t>
            </a:r>
            <a:r>
              <a:rPr lang="en-US" altLang="zh-CN" sz="4400" b="1" dirty="0" smtClean="0">
                <a:solidFill>
                  <a:schemeClr val="bg1"/>
                </a:solidFill>
              </a:rPr>
              <a:t>14:9 </a:t>
            </a:r>
            <a:r>
              <a:rPr lang="zh-CN" altLang="en-US" sz="4400" b="1" dirty="0">
                <a:solidFill>
                  <a:schemeClr val="bg1"/>
                </a:solidFill>
              </a:rPr>
              <a:t>因此基督死了，又活了，为要作死人并活人的主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。</a:t>
            </a:r>
            <a:r>
              <a:rPr lang="en-US" altLang="zh-CN" sz="4400" b="1" dirty="0" smtClean="0">
                <a:solidFill>
                  <a:schemeClr val="bg1"/>
                </a:solidFill>
              </a:rPr>
              <a:t>14:10 </a:t>
            </a:r>
            <a:r>
              <a:rPr lang="zh-CN" altLang="en-US" sz="4400" b="1" dirty="0">
                <a:solidFill>
                  <a:schemeClr val="bg1"/>
                </a:solidFill>
              </a:rPr>
              <a:t>你这个人，为什么论断弟兄呢？又为什么轻看弟兄呢？因我们都要站在神的台前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。</a:t>
            </a:r>
            <a:r>
              <a:rPr lang="en-US" altLang="zh-CN" sz="4400" b="1" dirty="0" smtClean="0">
                <a:solidFill>
                  <a:schemeClr val="bg1"/>
                </a:solidFill>
              </a:rPr>
              <a:t>14:11 </a:t>
            </a:r>
            <a:r>
              <a:rPr lang="zh-CN" altLang="en-US" sz="4400" b="1" dirty="0">
                <a:solidFill>
                  <a:schemeClr val="bg1"/>
                </a:solidFill>
              </a:rPr>
              <a:t>经上写着，主说，我凭着我的永生起誓，万膝必向我跪拜，万口必向我承认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。</a:t>
            </a:r>
            <a:r>
              <a:rPr lang="en-US" altLang="zh-CN" sz="4400" b="1" dirty="0" smtClean="0">
                <a:solidFill>
                  <a:schemeClr val="bg1"/>
                </a:solidFill>
              </a:rPr>
              <a:t>14:12 </a:t>
            </a:r>
            <a:r>
              <a:rPr lang="zh-CN" altLang="en-US" sz="4400" b="1" dirty="0">
                <a:solidFill>
                  <a:schemeClr val="bg1"/>
                </a:solidFill>
              </a:rPr>
              <a:t>这样看来，我们各人必要将自己的事，在神面前说明。</a:t>
            </a:r>
          </a:p>
        </p:txBody>
      </p:sp>
    </p:spTree>
    <p:extLst>
      <p:ext uri="{BB962C8B-B14F-4D97-AF65-F5344CB8AC3E}">
        <p14:creationId xmlns:p14="http://schemas.microsoft.com/office/powerpoint/2010/main" val="3114697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800" b="1" dirty="0" smtClean="0">
                <a:solidFill>
                  <a:schemeClr val="bg1"/>
                </a:solidFill>
              </a:rPr>
              <a:t>不要绊倒弟兄</a:t>
            </a:r>
            <a:endParaRPr lang="zh-CN" alt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20000"/>
              </a:lnSpc>
            </a:pPr>
            <a:r>
              <a:rPr lang="en-US" altLang="zh-CN" sz="4400" b="1" dirty="0" smtClean="0">
                <a:solidFill>
                  <a:schemeClr val="bg1"/>
                </a:solidFill>
              </a:rPr>
              <a:t>14:13 </a:t>
            </a:r>
            <a:r>
              <a:rPr lang="zh-CN" altLang="en-US" sz="4400" b="1" dirty="0">
                <a:solidFill>
                  <a:schemeClr val="bg1"/>
                </a:solidFill>
              </a:rPr>
              <a:t>所以我们不可再彼此论断。宁可定意谁也不给弟兄放下绊脚跌人之物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。</a:t>
            </a:r>
            <a:r>
              <a:rPr lang="en-US" altLang="zh-CN" sz="4400" b="1" dirty="0" smtClean="0">
                <a:solidFill>
                  <a:schemeClr val="bg1"/>
                </a:solidFill>
              </a:rPr>
              <a:t>14:14 </a:t>
            </a:r>
            <a:r>
              <a:rPr lang="zh-CN" altLang="en-US" sz="4400" b="1" dirty="0">
                <a:solidFill>
                  <a:schemeClr val="bg1"/>
                </a:solidFill>
              </a:rPr>
              <a:t>我凭着主耶稣确知深信，凡物本来没有不洁净的。惟独人以为不洁净的，在他就不洁净了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。</a:t>
            </a:r>
            <a:r>
              <a:rPr lang="en-US" altLang="zh-CN" sz="4400" b="1" dirty="0" smtClean="0">
                <a:solidFill>
                  <a:schemeClr val="bg1"/>
                </a:solidFill>
              </a:rPr>
              <a:t>14:15 </a:t>
            </a:r>
            <a:r>
              <a:rPr lang="zh-CN" altLang="en-US" sz="4400" b="1" dirty="0">
                <a:solidFill>
                  <a:schemeClr val="bg1"/>
                </a:solidFill>
              </a:rPr>
              <a:t>你若因食物叫弟兄忧愁，就不是按着爱人的道理行。基督已经替他死，你不可因你的食物叫他败坏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。</a:t>
            </a:r>
            <a:r>
              <a:rPr lang="en-US" altLang="zh-CN" sz="4400" b="1" dirty="0" smtClean="0">
                <a:solidFill>
                  <a:schemeClr val="bg1"/>
                </a:solidFill>
              </a:rPr>
              <a:t>14:16 </a:t>
            </a:r>
            <a:r>
              <a:rPr lang="zh-CN" altLang="en-US" sz="4400" b="1" dirty="0">
                <a:solidFill>
                  <a:schemeClr val="bg1"/>
                </a:solidFill>
              </a:rPr>
              <a:t>不可叫你的善被人毁谤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。</a:t>
            </a:r>
            <a:r>
              <a:rPr lang="en-US" altLang="zh-CN" sz="4400" b="1" dirty="0" smtClean="0">
                <a:solidFill>
                  <a:schemeClr val="bg1"/>
                </a:solidFill>
              </a:rPr>
              <a:t>14:17 </a:t>
            </a:r>
            <a:r>
              <a:rPr lang="zh-CN" altLang="en-US" sz="4400" b="1" dirty="0">
                <a:solidFill>
                  <a:schemeClr val="bg1"/>
                </a:solidFill>
              </a:rPr>
              <a:t>因为神的国，不在乎吃喝，只在乎公义，和平，并圣灵中的喜乐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。</a:t>
            </a:r>
            <a:r>
              <a:rPr lang="en-US" altLang="zh-CN" sz="4400" b="1" dirty="0" smtClean="0">
                <a:solidFill>
                  <a:schemeClr val="bg1"/>
                </a:solidFill>
              </a:rPr>
              <a:t>14:18 </a:t>
            </a:r>
            <a:r>
              <a:rPr lang="zh-CN" altLang="en-US" sz="4400" b="1" dirty="0">
                <a:solidFill>
                  <a:schemeClr val="bg1"/>
                </a:solidFill>
              </a:rPr>
              <a:t>在这几样上服事基督的，就为神所喜悦，又为人所称许</a:t>
            </a:r>
          </a:p>
        </p:txBody>
      </p:sp>
    </p:spTree>
    <p:extLst>
      <p:ext uri="{BB962C8B-B14F-4D97-AF65-F5344CB8AC3E}">
        <p14:creationId xmlns:p14="http://schemas.microsoft.com/office/powerpoint/2010/main" val="329016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800" b="1" dirty="0" smtClean="0">
                <a:solidFill>
                  <a:schemeClr val="bg1"/>
                </a:solidFill>
              </a:rPr>
              <a:t>不要绊倒弟兄</a:t>
            </a:r>
            <a:endParaRPr lang="zh-CN" alt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</a:pPr>
            <a:r>
              <a:rPr lang="en-US" altLang="zh-CN" sz="4400" b="1" dirty="0" smtClean="0">
                <a:solidFill>
                  <a:schemeClr val="bg1"/>
                </a:solidFill>
              </a:rPr>
              <a:t>14:19 </a:t>
            </a:r>
            <a:r>
              <a:rPr lang="zh-TW" altLang="en-US" sz="4400" b="1" dirty="0">
                <a:solidFill>
                  <a:schemeClr val="bg1"/>
                </a:solidFill>
              </a:rPr>
              <a:t>所以我们务要追求和睦的事，与彼此建立德行的事</a:t>
            </a:r>
            <a:r>
              <a:rPr lang="zh-TW" altLang="en-US" sz="4400" b="1" dirty="0" smtClean="0">
                <a:solidFill>
                  <a:schemeClr val="bg1"/>
                </a:solidFill>
              </a:rPr>
              <a:t>。</a:t>
            </a:r>
            <a:r>
              <a:rPr lang="en-US" altLang="zh-CN" sz="4400" b="1" dirty="0" smtClean="0">
                <a:solidFill>
                  <a:schemeClr val="bg1"/>
                </a:solidFill>
              </a:rPr>
              <a:t>14:20 </a:t>
            </a:r>
            <a:r>
              <a:rPr lang="zh-TW" altLang="en-US" sz="4400" b="1" dirty="0">
                <a:solidFill>
                  <a:schemeClr val="bg1"/>
                </a:solidFill>
              </a:rPr>
              <a:t>不可因食物毁坏神的工程。凡物固然洁净，但有人因食物叫人跌倒，就是他的罪了</a:t>
            </a:r>
            <a:r>
              <a:rPr lang="zh-TW" altLang="en-US" sz="4400" b="1" dirty="0" smtClean="0">
                <a:solidFill>
                  <a:schemeClr val="bg1"/>
                </a:solidFill>
              </a:rPr>
              <a:t>。</a:t>
            </a:r>
            <a:r>
              <a:rPr lang="en-US" altLang="zh-CN" sz="4400" b="1" dirty="0" smtClean="0">
                <a:solidFill>
                  <a:schemeClr val="bg1"/>
                </a:solidFill>
              </a:rPr>
              <a:t>14:21 </a:t>
            </a:r>
            <a:r>
              <a:rPr lang="zh-TW" altLang="en-US" sz="4400" b="1" dirty="0">
                <a:solidFill>
                  <a:schemeClr val="bg1"/>
                </a:solidFill>
              </a:rPr>
              <a:t>无论是吃肉，是喝酒，是什么别的事，叫弟兄跌倒，一概不作才好</a:t>
            </a:r>
            <a:r>
              <a:rPr lang="zh-TW" altLang="en-US" sz="4400" b="1" dirty="0" smtClean="0">
                <a:solidFill>
                  <a:schemeClr val="bg1"/>
                </a:solidFill>
              </a:rPr>
              <a:t>。</a:t>
            </a:r>
            <a:r>
              <a:rPr lang="en-US" altLang="zh-CN" sz="4400" b="1" dirty="0" smtClean="0">
                <a:solidFill>
                  <a:schemeClr val="bg1"/>
                </a:solidFill>
              </a:rPr>
              <a:t>14:22 </a:t>
            </a:r>
            <a:r>
              <a:rPr lang="zh-TW" altLang="en-US" sz="4400" b="1" dirty="0">
                <a:solidFill>
                  <a:schemeClr val="bg1"/>
                </a:solidFill>
              </a:rPr>
              <a:t>你有信心，就当在神面前守着。人在自己以为可行的事上，能不自责，就有福了</a:t>
            </a:r>
            <a:r>
              <a:rPr lang="zh-TW" altLang="en-US" sz="4400" b="1" dirty="0" smtClean="0">
                <a:solidFill>
                  <a:schemeClr val="bg1"/>
                </a:solidFill>
              </a:rPr>
              <a:t>。</a:t>
            </a:r>
            <a:r>
              <a:rPr lang="en-US" altLang="zh-CN" sz="4400" b="1" dirty="0" smtClean="0">
                <a:solidFill>
                  <a:schemeClr val="bg1"/>
                </a:solidFill>
              </a:rPr>
              <a:t>14:23 </a:t>
            </a:r>
            <a:r>
              <a:rPr lang="zh-TW" altLang="en-US" sz="4400" b="1" dirty="0">
                <a:solidFill>
                  <a:schemeClr val="bg1"/>
                </a:solidFill>
              </a:rPr>
              <a:t>若有疑心而吃的，就必有罪。因为他吃，不是出于信心。凡不出于信心的都是罪。</a:t>
            </a:r>
          </a:p>
        </p:txBody>
      </p:sp>
    </p:spTree>
    <p:extLst>
      <p:ext uri="{BB962C8B-B14F-4D97-AF65-F5344CB8AC3E}">
        <p14:creationId xmlns:p14="http://schemas.microsoft.com/office/powerpoint/2010/main" val="791462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CN" altLang="en-US" sz="4800" b="1" dirty="0">
                <a:solidFill>
                  <a:schemeClr val="bg1"/>
                </a:solidFill>
              </a:rPr>
              <a:t>坚固的</a:t>
            </a:r>
            <a:r>
              <a:rPr lang="zh-CN" altLang="en-US" sz="4800" b="1" dirty="0" smtClean="0">
                <a:solidFill>
                  <a:schemeClr val="bg1"/>
                </a:solidFill>
              </a:rPr>
              <a:t>人要担</a:t>
            </a:r>
            <a:r>
              <a:rPr lang="zh-CN" altLang="en-US" sz="4800" b="1" dirty="0">
                <a:solidFill>
                  <a:schemeClr val="bg1"/>
                </a:solidFill>
              </a:rPr>
              <a:t>代不坚固人的软弱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410200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</a:pPr>
            <a:r>
              <a:rPr lang="en-US" altLang="zh-CN" sz="4400" b="1" dirty="0" smtClean="0">
                <a:solidFill>
                  <a:schemeClr val="bg1"/>
                </a:solidFill>
              </a:rPr>
              <a:t>15:1 </a:t>
            </a:r>
            <a:r>
              <a:rPr lang="zh-CN" altLang="en-US" sz="4400" b="1" dirty="0">
                <a:solidFill>
                  <a:schemeClr val="bg1"/>
                </a:solidFill>
              </a:rPr>
              <a:t>我们坚固的人，应该担代不坚固人的软弱，不求自己的喜悦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。</a:t>
            </a:r>
            <a:r>
              <a:rPr lang="en-US" altLang="zh-CN" sz="4400" b="1" dirty="0" smtClean="0">
                <a:solidFill>
                  <a:schemeClr val="bg1"/>
                </a:solidFill>
              </a:rPr>
              <a:t>15:2 </a:t>
            </a:r>
            <a:r>
              <a:rPr lang="zh-CN" altLang="en-US" sz="4400" b="1" dirty="0">
                <a:solidFill>
                  <a:schemeClr val="bg1"/>
                </a:solidFill>
              </a:rPr>
              <a:t>我们各人务要叫邻舍喜悦，使他得益处，建立德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行。</a:t>
            </a:r>
            <a:r>
              <a:rPr lang="en-US" altLang="zh-CN" sz="4400" b="1" dirty="0" smtClean="0">
                <a:solidFill>
                  <a:schemeClr val="bg1"/>
                </a:solidFill>
              </a:rPr>
              <a:t>15:3 </a:t>
            </a:r>
            <a:r>
              <a:rPr lang="zh-CN" altLang="en-US" sz="4400" b="1" dirty="0">
                <a:solidFill>
                  <a:schemeClr val="bg1"/>
                </a:solidFill>
              </a:rPr>
              <a:t>因为基督也不求自己的喜悦，如经上所记，辱骂你人的辱骂，都落在我身上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。</a:t>
            </a:r>
            <a:r>
              <a:rPr lang="en-US" altLang="zh-CN" sz="4400" b="1" dirty="0" smtClean="0">
                <a:solidFill>
                  <a:schemeClr val="bg1"/>
                </a:solidFill>
              </a:rPr>
              <a:t>15:4 </a:t>
            </a:r>
            <a:r>
              <a:rPr lang="zh-CN" altLang="en-US" sz="4400" b="1" dirty="0">
                <a:solidFill>
                  <a:schemeClr val="bg1"/>
                </a:solidFill>
              </a:rPr>
              <a:t>从前所写的圣经都是为教训我们写的，叫我们因圣经所生的忍耐和安慰，可以得着盼望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。</a:t>
            </a:r>
            <a:r>
              <a:rPr lang="en-US" altLang="zh-CN" sz="4400" b="1" dirty="0" smtClean="0">
                <a:solidFill>
                  <a:schemeClr val="bg1"/>
                </a:solidFill>
              </a:rPr>
              <a:t>15:5 </a:t>
            </a:r>
            <a:r>
              <a:rPr lang="zh-CN" altLang="en-US" sz="4400" b="1" dirty="0">
                <a:solidFill>
                  <a:schemeClr val="bg1"/>
                </a:solidFill>
              </a:rPr>
              <a:t>但愿赐忍耐安慰的神，叫你们彼此同心，效法基督耶稣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。</a:t>
            </a:r>
            <a:r>
              <a:rPr lang="en-US" altLang="zh-CN" sz="4400" b="1" dirty="0" smtClean="0">
                <a:solidFill>
                  <a:schemeClr val="bg1"/>
                </a:solidFill>
              </a:rPr>
              <a:t>15:6 </a:t>
            </a:r>
            <a:r>
              <a:rPr lang="zh-CN" altLang="en-US" sz="4400" b="1" dirty="0">
                <a:solidFill>
                  <a:schemeClr val="bg1"/>
                </a:solidFill>
              </a:rPr>
              <a:t>一心一口，荣耀神，我们主耶稣基督的父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。</a:t>
            </a:r>
            <a:r>
              <a:rPr lang="en-US" altLang="zh-CN" sz="4400" b="1" dirty="0">
                <a:solidFill>
                  <a:schemeClr val="bg1"/>
                </a:solidFill>
              </a:rPr>
              <a:t>15:7 </a:t>
            </a:r>
            <a:r>
              <a:rPr lang="zh-CN" altLang="en-US" sz="4400" b="1" dirty="0">
                <a:solidFill>
                  <a:schemeClr val="bg1"/>
                </a:solidFill>
              </a:rPr>
              <a:t>所以你们要彼此接纳，如同基督接纳你们一样，使荣耀归与神。</a:t>
            </a:r>
          </a:p>
        </p:txBody>
      </p:sp>
    </p:spTree>
    <p:extLst>
      <p:ext uri="{BB962C8B-B14F-4D97-AF65-F5344CB8AC3E}">
        <p14:creationId xmlns:p14="http://schemas.microsoft.com/office/powerpoint/2010/main" val="1707664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800" b="1" dirty="0">
                <a:solidFill>
                  <a:schemeClr val="bg1"/>
                </a:solidFill>
              </a:rPr>
              <a:t>彼此接纳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20000"/>
              </a:lnSpc>
            </a:pPr>
            <a:r>
              <a:rPr lang="en-US" altLang="zh-CN" sz="4400" b="1" dirty="0" smtClean="0">
                <a:solidFill>
                  <a:schemeClr val="bg1"/>
                </a:solidFill>
              </a:rPr>
              <a:t>15:8 </a:t>
            </a:r>
            <a:r>
              <a:rPr lang="zh-CN" altLang="en-US" sz="4400" b="1" dirty="0">
                <a:solidFill>
                  <a:schemeClr val="bg1"/>
                </a:solidFill>
              </a:rPr>
              <a:t>我说，基督是为神真理作了受割礼人的执事，要证实所应许列祖的话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。</a:t>
            </a:r>
            <a:r>
              <a:rPr lang="en-US" altLang="zh-CN" sz="4400" b="1" dirty="0" smtClean="0">
                <a:solidFill>
                  <a:schemeClr val="bg1"/>
                </a:solidFill>
              </a:rPr>
              <a:t>15:9 </a:t>
            </a:r>
            <a:r>
              <a:rPr lang="zh-CN" altLang="en-US" sz="4400" b="1" dirty="0">
                <a:solidFill>
                  <a:schemeClr val="bg1"/>
                </a:solidFill>
              </a:rPr>
              <a:t>并叫外邦人，因他的怜悯，荣耀神。如经上所记，因此我要在外邦中称赞你，歌颂你的名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。</a:t>
            </a:r>
            <a:r>
              <a:rPr lang="en-US" altLang="zh-CN" sz="4400" b="1" dirty="0" smtClean="0">
                <a:solidFill>
                  <a:schemeClr val="bg1"/>
                </a:solidFill>
              </a:rPr>
              <a:t>15:10 </a:t>
            </a:r>
            <a:r>
              <a:rPr lang="zh-CN" altLang="en-US" sz="4400" b="1" dirty="0">
                <a:solidFill>
                  <a:schemeClr val="bg1"/>
                </a:solidFill>
              </a:rPr>
              <a:t>又说，你们外邦人，当与主的百姓一同欢乐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。</a:t>
            </a:r>
            <a:r>
              <a:rPr lang="en-US" altLang="zh-CN" sz="4400" b="1" dirty="0" smtClean="0">
                <a:solidFill>
                  <a:schemeClr val="bg1"/>
                </a:solidFill>
              </a:rPr>
              <a:t>15:11 </a:t>
            </a:r>
            <a:r>
              <a:rPr lang="zh-CN" altLang="en-US" sz="4400" b="1" dirty="0">
                <a:solidFill>
                  <a:schemeClr val="bg1"/>
                </a:solidFill>
              </a:rPr>
              <a:t>又说，外邦阿，你们当赞美主。万民哪，你们都当颂赞他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。</a:t>
            </a:r>
            <a:r>
              <a:rPr lang="en-US" altLang="zh-CN" sz="4400" b="1" dirty="0" smtClean="0">
                <a:solidFill>
                  <a:schemeClr val="bg1"/>
                </a:solidFill>
              </a:rPr>
              <a:t>15:12 </a:t>
            </a:r>
            <a:r>
              <a:rPr lang="zh-CN" altLang="en-US" sz="4400" b="1" dirty="0">
                <a:solidFill>
                  <a:schemeClr val="bg1"/>
                </a:solidFill>
              </a:rPr>
              <a:t>又有以赛亚说，将来有耶西的根，就是那兴起来要治理外邦的。外邦人要仰望他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。</a:t>
            </a:r>
            <a:r>
              <a:rPr lang="en-US" altLang="zh-CN" sz="4400" b="1" dirty="0" smtClean="0">
                <a:solidFill>
                  <a:schemeClr val="bg1"/>
                </a:solidFill>
              </a:rPr>
              <a:t>15:13 </a:t>
            </a:r>
            <a:r>
              <a:rPr lang="zh-CN" altLang="en-US" sz="4400" b="1" dirty="0">
                <a:solidFill>
                  <a:schemeClr val="bg1"/>
                </a:solidFill>
              </a:rPr>
              <a:t>但愿使人有盼望的神，因信将诸般的喜乐平安，充满你们的心，使你们借着圣灵的能力，大有盼望。</a:t>
            </a:r>
          </a:p>
        </p:txBody>
      </p:sp>
    </p:spTree>
    <p:extLst>
      <p:ext uri="{BB962C8B-B14F-4D97-AF65-F5344CB8AC3E}">
        <p14:creationId xmlns:p14="http://schemas.microsoft.com/office/powerpoint/2010/main" val="2993181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800" b="1" dirty="0">
                <a:solidFill>
                  <a:schemeClr val="bg1"/>
                </a:solidFill>
              </a:rPr>
              <a:t>活祭</a:t>
            </a:r>
            <a:r>
              <a:rPr lang="zh-CN" altLang="en-US" sz="4800" b="1" dirty="0" smtClean="0">
                <a:solidFill>
                  <a:schemeClr val="bg1"/>
                </a:solidFill>
              </a:rPr>
              <a:t>与</a:t>
            </a:r>
            <a:r>
              <a:rPr lang="zh-CN" altLang="en-US" sz="4800" b="1" dirty="0">
                <a:solidFill>
                  <a:schemeClr val="bg1"/>
                </a:solidFill>
              </a:rPr>
              <a:t>事奉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en-US" altLang="zh-CN" sz="4400" b="1" dirty="0" smtClean="0">
                <a:solidFill>
                  <a:schemeClr val="bg1"/>
                </a:solidFill>
              </a:rPr>
              <a:t>12:1 </a:t>
            </a:r>
            <a:r>
              <a:rPr lang="zh-CN" altLang="en-US" sz="4400" b="1" dirty="0">
                <a:solidFill>
                  <a:schemeClr val="bg1"/>
                </a:solidFill>
              </a:rPr>
              <a:t>所以弟兄们，我以神的慈悲劝你们，将身体献上，当作活祭，是圣洁的，是神所喜悦的。你们如此事奉，乃是理所当然的。</a:t>
            </a:r>
          </a:p>
        </p:txBody>
      </p:sp>
    </p:spTree>
    <p:extLst>
      <p:ext uri="{BB962C8B-B14F-4D97-AF65-F5344CB8AC3E}">
        <p14:creationId xmlns:p14="http://schemas.microsoft.com/office/powerpoint/2010/main" val="862693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800" b="1" dirty="0" smtClean="0">
                <a:solidFill>
                  <a:schemeClr val="bg1"/>
                </a:solidFill>
              </a:rPr>
              <a:t>结语与问候</a:t>
            </a:r>
            <a:endParaRPr lang="zh-CN" alt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55000" lnSpcReduction="20000"/>
          </a:bodyPr>
          <a:lstStyle/>
          <a:p>
            <a:pPr>
              <a:lnSpc>
                <a:spcPct val="120000"/>
              </a:lnSpc>
            </a:pPr>
            <a:r>
              <a:rPr lang="en-US" altLang="zh-CN" sz="4400" b="1" dirty="0">
                <a:solidFill>
                  <a:schemeClr val="bg1"/>
                </a:solidFill>
              </a:rPr>
              <a:t>15:23 </a:t>
            </a:r>
            <a:r>
              <a:rPr lang="zh-CN" altLang="en-US" sz="4400" b="1" dirty="0">
                <a:solidFill>
                  <a:schemeClr val="bg1"/>
                </a:solidFill>
              </a:rPr>
              <a:t>但如今在这里再没有可传的地方，而且这好几年，我切心想望到士班雅去的时候，可以到你们那里。</a:t>
            </a:r>
            <a:r>
              <a:rPr lang="en-US" altLang="zh-CN" sz="4400" b="1" dirty="0">
                <a:solidFill>
                  <a:schemeClr val="bg1"/>
                </a:solidFill>
              </a:rPr>
              <a:t>15:24 </a:t>
            </a:r>
            <a:r>
              <a:rPr lang="zh-CN" altLang="en-US" sz="4400" b="1" dirty="0">
                <a:solidFill>
                  <a:schemeClr val="bg1"/>
                </a:solidFill>
              </a:rPr>
              <a:t>盼望从你们那里经过，得见你们，先与你们彼此交往，心里稍微满足，然后蒙你们送行。</a:t>
            </a:r>
          </a:p>
          <a:p>
            <a:pPr>
              <a:lnSpc>
                <a:spcPct val="120000"/>
              </a:lnSpc>
            </a:pPr>
            <a:endParaRPr lang="en-US" altLang="zh-CN" sz="4400" b="1" dirty="0">
              <a:solidFill>
                <a:schemeClr val="bg1"/>
              </a:solidFill>
            </a:endParaRPr>
          </a:p>
          <a:p>
            <a:pPr>
              <a:lnSpc>
                <a:spcPct val="120000"/>
              </a:lnSpc>
            </a:pPr>
            <a:r>
              <a:rPr lang="en-US" altLang="zh-CN" sz="4400" b="1" dirty="0" smtClean="0">
                <a:solidFill>
                  <a:schemeClr val="bg1"/>
                </a:solidFill>
              </a:rPr>
              <a:t>16:25 </a:t>
            </a:r>
            <a:r>
              <a:rPr lang="zh-CN" altLang="en-US" sz="4400" b="1" dirty="0">
                <a:solidFill>
                  <a:schemeClr val="bg1"/>
                </a:solidFill>
              </a:rPr>
              <a:t>惟有神能照我所传的福音，和所讲的耶稣基督，并照永古隐藏不言的奥秘，坚固你们的心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。</a:t>
            </a:r>
            <a:r>
              <a:rPr lang="en-US" altLang="zh-CN" sz="4400" b="1" dirty="0" smtClean="0">
                <a:solidFill>
                  <a:schemeClr val="bg1"/>
                </a:solidFill>
              </a:rPr>
              <a:t>16:26 </a:t>
            </a:r>
            <a:r>
              <a:rPr lang="zh-CN" altLang="en-US" sz="4400" b="1" dirty="0">
                <a:solidFill>
                  <a:schemeClr val="bg1"/>
                </a:solidFill>
              </a:rPr>
              <a:t>这奥秘如今显明出来，而且按着永生神的命，借众先知的书指示万国的民，使他们信服真道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。</a:t>
            </a:r>
            <a:r>
              <a:rPr lang="en-US" altLang="zh-CN" sz="4400" b="1" dirty="0" smtClean="0">
                <a:solidFill>
                  <a:schemeClr val="bg1"/>
                </a:solidFill>
              </a:rPr>
              <a:t>16:27 </a:t>
            </a:r>
            <a:r>
              <a:rPr lang="zh-CN" altLang="en-US" sz="4400" b="1" dirty="0">
                <a:solidFill>
                  <a:schemeClr val="bg1"/>
                </a:solidFill>
              </a:rPr>
              <a:t>愿荣耀因耶稣基督归与独一全智的神，直到永远。阿们。</a:t>
            </a:r>
          </a:p>
        </p:txBody>
      </p:sp>
    </p:spTree>
    <p:extLst>
      <p:ext uri="{BB962C8B-B14F-4D97-AF65-F5344CB8AC3E}">
        <p14:creationId xmlns:p14="http://schemas.microsoft.com/office/powerpoint/2010/main" val="3783250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800" b="1" dirty="0">
                <a:solidFill>
                  <a:schemeClr val="bg1"/>
                </a:solidFill>
              </a:rPr>
              <a:t>心意更新而变化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en-US" altLang="zh-CN" sz="4400" b="1" dirty="0" smtClean="0">
                <a:solidFill>
                  <a:schemeClr val="bg1"/>
                </a:solidFill>
              </a:rPr>
              <a:t>12:2 </a:t>
            </a:r>
            <a:r>
              <a:rPr lang="zh-CN" altLang="en-US" sz="4400" b="1" dirty="0">
                <a:solidFill>
                  <a:schemeClr val="bg1"/>
                </a:solidFill>
              </a:rPr>
              <a:t>不要效法这个世界。只要心意更新而变化，叫你们察验何为神的善良，纯全可喜悦的旨意。</a:t>
            </a:r>
          </a:p>
        </p:txBody>
      </p:sp>
    </p:spTree>
    <p:extLst>
      <p:ext uri="{BB962C8B-B14F-4D97-AF65-F5344CB8AC3E}">
        <p14:creationId xmlns:p14="http://schemas.microsoft.com/office/powerpoint/2010/main" val="1508537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800" b="1" dirty="0" smtClean="0">
                <a:solidFill>
                  <a:schemeClr val="bg1"/>
                </a:solidFill>
              </a:rPr>
              <a:t>福</a:t>
            </a:r>
            <a:r>
              <a:rPr lang="zh-CN" altLang="en-US" sz="4800" b="1" dirty="0">
                <a:solidFill>
                  <a:schemeClr val="bg1"/>
                </a:solidFill>
              </a:rPr>
              <a:t>音的生活（</a:t>
            </a:r>
            <a:r>
              <a:rPr lang="en-US" altLang="zh-CN" sz="4800" b="1" dirty="0" smtClean="0">
                <a:solidFill>
                  <a:schemeClr val="bg1"/>
                </a:solidFill>
              </a:rPr>
              <a:t>12:1-15:13</a:t>
            </a:r>
            <a:r>
              <a:rPr lang="zh-CN" altLang="en-US" sz="4800" b="1" dirty="0">
                <a:solidFill>
                  <a:schemeClr val="bg1"/>
                </a:solidFill>
              </a:rPr>
              <a:t>）</a:t>
            </a:r>
            <a:endParaRPr lang="zh-CN" alt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55000" lnSpcReduction="20000"/>
          </a:bodyPr>
          <a:lstStyle/>
          <a:p>
            <a:pPr>
              <a:lnSpc>
                <a:spcPct val="120000"/>
              </a:lnSpc>
            </a:pPr>
            <a:r>
              <a:rPr lang="zh-CN" altLang="en-US" sz="4400" b="1" dirty="0" smtClean="0">
                <a:solidFill>
                  <a:schemeClr val="bg1"/>
                </a:solidFill>
              </a:rPr>
              <a:t>活祭（</a:t>
            </a:r>
            <a:r>
              <a:rPr lang="en-US" altLang="zh-CN" sz="4400" b="1" dirty="0" smtClean="0">
                <a:solidFill>
                  <a:schemeClr val="bg1"/>
                </a:solidFill>
              </a:rPr>
              <a:t>12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：</a:t>
            </a:r>
            <a:r>
              <a:rPr lang="en-US" altLang="zh-CN" sz="4400" b="1" dirty="0" smtClean="0">
                <a:solidFill>
                  <a:schemeClr val="bg1"/>
                </a:solidFill>
              </a:rPr>
              <a:t>1-2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）</a:t>
            </a:r>
            <a:endParaRPr lang="en-US" altLang="zh-TW" sz="4400" b="1" dirty="0" smtClean="0">
              <a:solidFill>
                <a:schemeClr val="bg1"/>
              </a:solidFill>
            </a:endParaRPr>
          </a:p>
          <a:p>
            <a:pPr>
              <a:lnSpc>
                <a:spcPct val="120000"/>
              </a:lnSpc>
            </a:pPr>
            <a:r>
              <a:rPr lang="zh-TW" altLang="en-US" sz="4400" b="1" dirty="0" smtClean="0">
                <a:solidFill>
                  <a:schemeClr val="bg1"/>
                </a:solidFill>
              </a:rPr>
              <a:t>肢</a:t>
            </a:r>
            <a:r>
              <a:rPr lang="zh-TW" altLang="en-US" sz="4400" b="1" dirty="0">
                <a:solidFill>
                  <a:schemeClr val="bg1"/>
                </a:solidFill>
              </a:rPr>
              <a:t>体生活（</a:t>
            </a:r>
            <a:r>
              <a:rPr lang="en-US" altLang="zh-TW" sz="4400" b="1" dirty="0">
                <a:solidFill>
                  <a:schemeClr val="bg1"/>
                </a:solidFill>
              </a:rPr>
              <a:t>12:3-8</a:t>
            </a:r>
            <a:r>
              <a:rPr lang="zh-TW" altLang="en-US" sz="4400" b="1" dirty="0">
                <a:solidFill>
                  <a:schemeClr val="bg1"/>
                </a:solidFill>
              </a:rPr>
              <a:t>）</a:t>
            </a:r>
          </a:p>
          <a:p>
            <a:pPr>
              <a:lnSpc>
                <a:spcPct val="120000"/>
              </a:lnSpc>
            </a:pPr>
            <a:r>
              <a:rPr lang="zh-TW" altLang="en-US" sz="4400" b="1" dirty="0" smtClean="0">
                <a:solidFill>
                  <a:schemeClr val="bg1"/>
                </a:solidFill>
              </a:rPr>
              <a:t>爱</a:t>
            </a:r>
            <a:r>
              <a:rPr lang="zh-TW" altLang="en-US" sz="4400" b="1" dirty="0">
                <a:solidFill>
                  <a:schemeClr val="bg1"/>
                </a:solidFill>
              </a:rPr>
              <a:t>的生活（</a:t>
            </a:r>
            <a:r>
              <a:rPr lang="en-US" altLang="zh-TW" sz="4400" b="1" dirty="0">
                <a:solidFill>
                  <a:schemeClr val="bg1"/>
                </a:solidFill>
              </a:rPr>
              <a:t>12:9-21</a:t>
            </a:r>
            <a:r>
              <a:rPr lang="zh-TW" altLang="en-US" sz="4400" b="1" dirty="0">
                <a:solidFill>
                  <a:schemeClr val="bg1"/>
                </a:solidFill>
              </a:rPr>
              <a:t>）</a:t>
            </a:r>
          </a:p>
          <a:p>
            <a:pPr lvl="1">
              <a:lnSpc>
                <a:spcPct val="120000"/>
              </a:lnSpc>
            </a:pPr>
            <a:r>
              <a:rPr lang="zh-TW" altLang="en-US" sz="4000" b="1" dirty="0" smtClean="0">
                <a:solidFill>
                  <a:schemeClr val="bg1"/>
                </a:solidFill>
              </a:rPr>
              <a:t>爱</a:t>
            </a:r>
            <a:r>
              <a:rPr lang="zh-TW" altLang="en-US" sz="4000" b="1" dirty="0">
                <a:solidFill>
                  <a:schemeClr val="bg1"/>
                </a:solidFill>
              </a:rPr>
              <a:t>人不可虚假（</a:t>
            </a:r>
            <a:r>
              <a:rPr lang="en-US" altLang="zh-TW" sz="4000" b="1" dirty="0">
                <a:solidFill>
                  <a:schemeClr val="bg1"/>
                </a:solidFill>
              </a:rPr>
              <a:t>12:9</a:t>
            </a:r>
            <a:r>
              <a:rPr lang="zh-TW" altLang="en-US" sz="4000" b="1" dirty="0">
                <a:solidFill>
                  <a:schemeClr val="bg1"/>
                </a:solidFill>
              </a:rPr>
              <a:t>）</a:t>
            </a:r>
          </a:p>
          <a:p>
            <a:pPr lvl="1">
              <a:lnSpc>
                <a:spcPct val="120000"/>
              </a:lnSpc>
            </a:pPr>
            <a:r>
              <a:rPr lang="zh-TW" altLang="en-US" sz="4000" b="1" dirty="0" smtClean="0">
                <a:solidFill>
                  <a:schemeClr val="bg1"/>
                </a:solidFill>
              </a:rPr>
              <a:t>爱</a:t>
            </a:r>
            <a:r>
              <a:rPr lang="zh-TW" altLang="en-US" sz="4000" b="1" dirty="0">
                <a:solidFill>
                  <a:schemeClr val="bg1"/>
                </a:solidFill>
              </a:rPr>
              <a:t>弟兄（</a:t>
            </a:r>
            <a:r>
              <a:rPr lang="en-US" altLang="zh-TW" sz="4000" b="1" dirty="0">
                <a:solidFill>
                  <a:schemeClr val="bg1"/>
                </a:solidFill>
              </a:rPr>
              <a:t>12:10-13</a:t>
            </a:r>
            <a:r>
              <a:rPr lang="zh-TW" altLang="en-US" sz="4000" b="1" dirty="0">
                <a:solidFill>
                  <a:schemeClr val="bg1"/>
                </a:solidFill>
              </a:rPr>
              <a:t>）</a:t>
            </a:r>
          </a:p>
          <a:p>
            <a:pPr lvl="1">
              <a:lnSpc>
                <a:spcPct val="120000"/>
              </a:lnSpc>
            </a:pPr>
            <a:r>
              <a:rPr lang="zh-TW" altLang="en-US" sz="4000" b="1" dirty="0" smtClean="0">
                <a:solidFill>
                  <a:schemeClr val="bg1"/>
                </a:solidFill>
              </a:rPr>
              <a:t>爱</a:t>
            </a:r>
            <a:r>
              <a:rPr lang="zh-TW" altLang="en-US" sz="4000" b="1" dirty="0">
                <a:solidFill>
                  <a:schemeClr val="bg1"/>
                </a:solidFill>
              </a:rPr>
              <a:t>世人，不要以恶报恶（</a:t>
            </a:r>
            <a:r>
              <a:rPr lang="en-US" altLang="zh-TW" sz="4000" b="1" dirty="0">
                <a:solidFill>
                  <a:schemeClr val="bg1"/>
                </a:solidFill>
              </a:rPr>
              <a:t>12:14-18</a:t>
            </a:r>
            <a:r>
              <a:rPr lang="zh-TW" altLang="en-US" sz="4000" b="1" dirty="0">
                <a:solidFill>
                  <a:schemeClr val="bg1"/>
                </a:solidFill>
              </a:rPr>
              <a:t>）</a:t>
            </a:r>
          </a:p>
          <a:p>
            <a:pPr lvl="1">
              <a:lnSpc>
                <a:spcPct val="120000"/>
              </a:lnSpc>
            </a:pPr>
            <a:r>
              <a:rPr lang="zh-TW" altLang="en-US" sz="4000" b="1" dirty="0" smtClean="0">
                <a:solidFill>
                  <a:schemeClr val="bg1"/>
                </a:solidFill>
              </a:rPr>
              <a:t>爱</a:t>
            </a:r>
            <a:r>
              <a:rPr lang="zh-TW" altLang="en-US" sz="4000" b="1" dirty="0">
                <a:solidFill>
                  <a:schemeClr val="bg1"/>
                </a:solidFill>
              </a:rPr>
              <a:t>仇敌，以善胜恶（</a:t>
            </a:r>
            <a:r>
              <a:rPr lang="en-US" altLang="zh-TW" sz="4000" b="1" dirty="0">
                <a:solidFill>
                  <a:schemeClr val="bg1"/>
                </a:solidFill>
              </a:rPr>
              <a:t>12:19-21</a:t>
            </a:r>
            <a:r>
              <a:rPr lang="zh-TW" altLang="en-US" sz="4000" b="1" dirty="0">
                <a:solidFill>
                  <a:schemeClr val="bg1"/>
                </a:solidFill>
              </a:rPr>
              <a:t>）</a:t>
            </a:r>
          </a:p>
          <a:p>
            <a:pPr>
              <a:lnSpc>
                <a:spcPct val="120000"/>
              </a:lnSpc>
            </a:pPr>
            <a:r>
              <a:rPr lang="zh-TW" altLang="en-US" sz="4400" b="1" dirty="0" smtClean="0">
                <a:solidFill>
                  <a:schemeClr val="bg1"/>
                </a:solidFill>
              </a:rPr>
              <a:t>顺</a:t>
            </a:r>
            <a:r>
              <a:rPr lang="zh-TW" altLang="en-US" sz="4400" b="1" dirty="0">
                <a:solidFill>
                  <a:schemeClr val="bg1"/>
                </a:solidFill>
              </a:rPr>
              <a:t>服世上的权柄（</a:t>
            </a:r>
            <a:r>
              <a:rPr lang="en-US" altLang="zh-TW" sz="4400" b="1" dirty="0">
                <a:solidFill>
                  <a:schemeClr val="bg1"/>
                </a:solidFill>
              </a:rPr>
              <a:t>13:1-7</a:t>
            </a:r>
            <a:r>
              <a:rPr lang="zh-TW" altLang="en-US" sz="4400" b="1" dirty="0">
                <a:solidFill>
                  <a:schemeClr val="bg1"/>
                </a:solidFill>
              </a:rPr>
              <a:t>）</a:t>
            </a:r>
          </a:p>
          <a:p>
            <a:pPr>
              <a:lnSpc>
                <a:spcPct val="120000"/>
              </a:lnSpc>
            </a:pPr>
            <a:r>
              <a:rPr lang="zh-TW" altLang="en-US" sz="4400" b="1" dirty="0" smtClean="0">
                <a:solidFill>
                  <a:schemeClr val="bg1"/>
                </a:solidFill>
              </a:rPr>
              <a:t>爱</a:t>
            </a:r>
            <a:r>
              <a:rPr lang="zh-TW" altLang="en-US" sz="4400" b="1" dirty="0">
                <a:solidFill>
                  <a:schemeClr val="bg1"/>
                </a:solidFill>
              </a:rPr>
              <a:t>的律法（</a:t>
            </a:r>
            <a:r>
              <a:rPr lang="en-US" altLang="zh-TW" sz="4400" b="1" dirty="0">
                <a:solidFill>
                  <a:schemeClr val="bg1"/>
                </a:solidFill>
              </a:rPr>
              <a:t>13:8-10</a:t>
            </a:r>
            <a:r>
              <a:rPr lang="zh-TW" altLang="en-US" sz="4400" b="1" dirty="0">
                <a:solidFill>
                  <a:schemeClr val="bg1"/>
                </a:solidFill>
              </a:rPr>
              <a:t>）</a:t>
            </a:r>
          </a:p>
          <a:p>
            <a:pPr>
              <a:lnSpc>
                <a:spcPct val="120000"/>
              </a:lnSpc>
            </a:pPr>
            <a:r>
              <a:rPr lang="zh-TW" altLang="en-US" sz="4400" b="1" dirty="0" smtClean="0">
                <a:solidFill>
                  <a:schemeClr val="bg1"/>
                </a:solidFill>
              </a:rPr>
              <a:t>行</a:t>
            </a:r>
            <a:r>
              <a:rPr lang="zh-TW" altLang="en-US" sz="4400" b="1" dirty="0">
                <a:solidFill>
                  <a:schemeClr val="bg1"/>
                </a:solidFill>
              </a:rPr>
              <a:t>在白昼（</a:t>
            </a:r>
            <a:r>
              <a:rPr lang="en-US" altLang="zh-TW" sz="4400" b="1" dirty="0">
                <a:solidFill>
                  <a:schemeClr val="bg1"/>
                </a:solidFill>
              </a:rPr>
              <a:t>13:11-14</a:t>
            </a:r>
            <a:r>
              <a:rPr lang="zh-TW" altLang="en-US" sz="4400" b="1" dirty="0">
                <a:solidFill>
                  <a:schemeClr val="bg1"/>
                </a:solidFill>
              </a:rPr>
              <a:t>）</a:t>
            </a:r>
          </a:p>
          <a:p>
            <a:pPr>
              <a:lnSpc>
                <a:spcPct val="120000"/>
              </a:lnSpc>
            </a:pPr>
            <a:r>
              <a:rPr lang="zh-TW" altLang="en-US" sz="4400" b="1" dirty="0" smtClean="0">
                <a:solidFill>
                  <a:schemeClr val="bg1"/>
                </a:solidFill>
              </a:rPr>
              <a:t>彼</a:t>
            </a:r>
            <a:r>
              <a:rPr lang="zh-TW" altLang="en-US" sz="4400" b="1" dirty="0">
                <a:solidFill>
                  <a:schemeClr val="bg1"/>
                </a:solidFill>
              </a:rPr>
              <a:t>此接纳（</a:t>
            </a:r>
            <a:r>
              <a:rPr lang="en-US" altLang="zh-TW" sz="4400" b="1" dirty="0">
                <a:solidFill>
                  <a:schemeClr val="bg1"/>
                </a:solidFill>
              </a:rPr>
              <a:t>14:1-15:13</a:t>
            </a:r>
            <a:r>
              <a:rPr lang="zh-TW" altLang="en-US" sz="4400" b="1" dirty="0">
                <a:solidFill>
                  <a:schemeClr val="bg1"/>
                </a:solidFill>
              </a:rPr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val="4250365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800" b="1" dirty="0">
                <a:solidFill>
                  <a:schemeClr val="bg1"/>
                </a:solidFill>
              </a:rPr>
              <a:t>不要看自己过于所当看的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lnSpc>
                <a:spcPct val="120000"/>
              </a:lnSpc>
            </a:pPr>
            <a:r>
              <a:rPr lang="en-US" altLang="zh-CN" sz="4400" b="1" dirty="0" smtClean="0">
                <a:solidFill>
                  <a:schemeClr val="bg1"/>
                </a:solidFill>
              </a:rPr>
              <a:t>12:3 </a:t>
            </a:r>
            <a:r>
              <a:rPr lang="zh-CN" altLang="en-US" sz="4400" b="1" dirty="0">
                <a:solidFill>
                  <a:schemeClr val="bg1"/>
                </a:solidFill>
              </a:rPr>
              <a:t>我凭着所赐我的恩，对你们各人说，不要看自己过于所当看的。要照着神所分给各人信心的大小，看得合乎中道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。</a:t>
            </a:r>
            <a:r>
              <a:rPr lang="en-US" altLang="zh-CN" sz="4400" b="1" dirty="0" smtClean="0">
                <a:solidFill>
                  <a:schemeClr val="bg1"/>
                </a:solidFill>
              </a:rPr>
              <a:t> </a:t>
            </a:r>
            <a:r>
              <a:rPr lang="en-US" altLang="zh-CN" sz="4400" b="1" dirty="0">
                <a:solidFill>
                  <a:schemeClr val="bg1"/>
                </a:solidFill>
              </a:rPr>
              <a:t>12:4 </a:t>
            </a:r>
            <a:r>
              <a:rPr lang="zh-CN" altLang="en-US" sz="4400" b="1" dirty="0">
                <a:solidFill>
                  <a:schemeClr val="bg1"/>
                </a:solidFill>
              </a:rPr>
              <a:t>正如我们一个身子上有好些肢体，肢体也不都是一样的用处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。</a:t>
            </a:r>
            <a:r>
              <a:rPr lang="en-US" altLang="zh-CN" sz="4400" b="1" dirty="0" smtClean="0">
                <a:solidFill>
                  <a:schemeClr val="bg1"/>
                </a:solidFill>
              </a:rPr>
              <a:t>12:5 </a:t>
            </a:r>
            <a:r>
              <a:rPr lang="zh-CN" altLang="en-US" sz="4400" b="1" dirty="0">
                <a:solidFill>
                  <a:schemeClr val="bg1"/>
                </a:solidFill>
              </a:rPr>
              <a:t>我们这许多人，在基督里成为一身，互相联络作肢体，也是如此。</a:t>
            </a:r>
          </a:p>
        </p:txBody>
      </p:sp>
    </p:spTree>
    <p:extLst>
      <p:ext uri="{BB962C8B-B14F-4D97-AF65-F5344CB8AC3E}">
        <p14:creationId xmlns:p14="http://schemas.microsoft.com/office/powerpoint/2010/main" val="3711623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800" b="1" dirty="0" smtClean="0">
                <a:solidFill>
                  <a:schemeClr val="bg1"/>
                </a:solidFill>
              </a:rPr>
              <a:t>按恩赐侍奉</a:t>
            </a:r>
            <a:endParaRPr lang="zh-CN" alt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lnSpc>
                <a:spcPct val="120000"/>
              </a:lnSpc>
            </a:pPr>
            <a:r>
              <a:rPr lang="en-US" altLang="zh-CN" sz="4400" b="1" dirty="0" smtClean="0">
                <a:solidFill>
                  <a:schemeClr val="bg1"/>
                </a:solidFill>
              </a:rPr>
              <a:t>12:6 </a:t>
            </a:r>
            <a:r>
              <a:rPr lang="zh-CN" altLang="en-US" sz="4400" b="1" dirty="0">
                <a:solidFill>
                  <a:schemeClr val="bg1"/>
                </a:solidFill>
              </a:rPr>
              <a:t>按我们所得的恩赐，各有不同。或说预言，就当照着信心的程度说预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言。</a:t>
            </a:r>
            <a:r>
              <a:rPr lang="en-US" altLang="zh-CN" sz="4400" b="1" dirty="0" smtClean="0">
                <a:solidFill>
                  <a:schemeClr val="bg1"/>
                </a:solidFill>
              </a:rPr>
              <a:t>12:7 </a:t>
            </a:r>
            <a:r>
              <a:rPr lang="zh-CN" altLang="en-US" sz="4400" b="1" dirty="0">
                <a:solidFill>
                  <a:schemeClr val="bg1"/>
                </a:solidFill>
              </a:rPr>
              <a:t>或作执事，就当专一执事。或作教导的，就当专一教导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。</a:t>
            </a:r>
            <a:r>
              <a:rPr lang="en-US" altLang="zh-CN" sz="4400" b="1" dirty="0" smtClean="0">
                <a:solidFill>
                  <a:schemeClr val="bg1"/>
                </a:solidFill>
              </a:rPr>
              <a:t>12:8 </a:t>
            </a:r>
            <a:r>
              <a:rPr lang="zh-CN" altLang="en-US" sz="4400" b="1" dirty="0">
                <a:solidFill>
                  <a:schemeClr val="bg1"/>
                </a:solidFill>
              </a:rPr>
              <a:t>或作劝化的，就当专一劝化。施舍的就当诚实。治理的，就当殷勤。怜悯人的，就当甘心。</a:t>
            </a:r>
          </a:p>
        </p:txBody>
      </p:sp>
    </p:spTree>
    <p:extLst>
      <p:ext uri="{BB962C8B-B14F-4D97-AF65-F5344CB8AC3E}">
        <p14:creationId xmlns:p14="http://schemas.microsoft.com/office/powerpoint/2010/main" val="1424571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800" b="1" dirty="0">
                <a:solidFill>
                  <a:schemeClr val="bg1"/>
                </a:solidFill>
              </a:rPr>
              <a:t>爱弟兄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lnSpc>
                <a:spcPct val="120000"/>
              </a:lnSpc>
            </a:pPr>
            <a:r>
              <a:rPr lang="en-US" altLang="zh-CN" sz="4400" b="1" dirty="0" smtClean="0">
                <a:solidFill>
                  <a:schemeClr val="bg1"/>
                </a:solidFill>
              </a:rPr>
              <a:t>12:9 </a:t>
            </a:r>
            <a:r>
              <a:rPr lang="zh-CN" altLang="en-US" sz="4400" b="1" dirty="0">
                <a:solidFill>
                  <a:schemeClr val="bg1"/>
                </a:solidFill>
              </a:rPr>
              <a:t>爱人不可虚假，恶要厌恶，善要亲近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。</a:t>
            </a:r>
            <a:r>
              <a:rPr lang="en-US" altLang="zh-CN" sz="4400" b="1" dirty="0" smtClean="0">
                <a:solidFill>
                  <a:schemeClr val="bg1"/>
                </a:solidFill>
              </a:rPr>
              <a:t>12:10 </a:t>
            </a:r>
            <a:r>
              <a:rPr lang="zh-CN" altLang="en-US" sz="4400" b="1" dirty="0">
                <a:solidFill>
                  <a:schemeClr val="bg1"/>
                </a:solidFill>
              </a:rPr>
              <a:t>爱弟兄，要彼此亲热。恭敬人，要彼此推让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。</a:t>
            </a:r>
            <a:r>
              <a:rPr lang="en-US" altLang="zh-CN" sz="4400" b="1" dirty="0" smtClean="0">
                <a:solidFill>
                  <a:schemeClr val="bg1"/>
                </a:solidFill>
              </a:rPr>
              <a:t>12:11 </a:t>
            </a:r>
            <a:r>
              <a:rPr lang="zh-CN" altLang="en-US" sz="4400" b="1" dirty="0">
                <a:solidFill>
                  <a:schemeClr val="bg1"/>
                </a:solidFill>
              </a:rPr>
              <a:t>殷勤不可懒惰。要心里火热。常常服事主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。</a:t>
            </a:r>
            <a:r>
              <a:rPr lang="en-US" altLang="zh-CN" sz="4400" b="1" dirty="0" smtClean="0">
                <a:solidFill>
                  <a:schemeClr val="bg1"/>
                </a:solidFill>
              </a:rPr>
              <a:t>12:12 </a:t>
            </a:r>
            <a:r>
              <a:rPr lang="zh-CN" altLang="en-US" sz="4400" b="1" dirty="0">
                <a:solidFill>
                  <a:schemeClr val="bg1"/>
                </a:solidFill>
              </a:rPr>
              <a:t>在指望中要喜乐。在患难中要忍耐。祷告要恒切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。</a:t>
            </a:r>
            <a:r>
              <a:rPr lang="en-US" altLang="zh-CN" sz="4400" b="1" dirty="0" smtClean="0">
                <a:solidFill>
                  <a:schemeClr val="bg1"/>
                </a:solidFill>
              </a:rPr>
              <a:t>12:13 </a:t>
            </a:r>
            <a:r>
              <a:rPr lang="zh-CN" altLang="en-US" sz="4400" b="1" dirty="0">
                <a:solidFill>
                  <a:schemeClr val="bg1"/>
                </a:solidFill>
              </a:rPr>
              <a:t>圣徒缺乏要帮补。客要一味地款待。</a:t>
            </a:r>
          </a:p>
        </p:txBody>
      </p:sp>
    </p:spTree>
    <p:extLst>
      <p:ext uri="{BB962C8B-B14F-4D97-AF65-F5344CB8AC3E}">
        <p14:creationId xmlns:p14="http://schemas.microsoft.com/office/powerpoint/2010/main" val="3137484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800" b="1" dirty="0">
                <a:solidFill>
                  <a:schemeClr val="bg1"/>
                </a:solidFill>
              </a:rPr>
              <a:t>爱世人，不要以恶报</a:t>
            </a:r>
            <a:r>
              <a:rPr lang="zh-CN" altLang="en-US" sz="4800" b="1" dirty="0" smtClean="0">
                <a:solidFill>
                  <a:schemeClr val="bg1"/>
                </a:solidFill>
              </a:rPr>
              <a:t>恶</a:t>
            </a:r>
            <a:endParaRPr lang="zh-CN" alt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</a:pPr>
            <a:r>
              <a:rPr lang="en-US" altLang="zh-CN" sz="4400" b="1" dirty="0" smtClean="0">
                <a:solidFill>
                  <a:schemeClr val="bg1"/>
                </a:solidFill>
              </a:rPr>
              <a:t>12:14 </a:t>
            </a:r>
            <a:r>
              <a:rPr lang="zh-CN" altLang="en-US" sz="4400" b="1" dirty="0">
                <a:solidFill>
                  <a:schemeClr val="bg1"/>
                </a:solidFill>
              </a:rPr>
              <a:t>逼迫你们的，要给他们祝福。只要祝福，不可咒诅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。</a:t>
            </a:r>
            <a:r>
              <a:rPr lang="en-US" altLang="zh-CN" sz="4400" b="1" dirty="0" smtClean="0">
                <a:solidFill>
                  <a:schemeClr val="bg1"/>
                </a:solidFill>
              </a:rPr>
              <a:t>12:15 </a:t>
            </a:r>
            <a:r>
              <a:rPr lang="zh-CN" altLang="en-US" sz="4400" b="1" dirty="0">
                <a:solidFill>
                  <a:schemeClr val="bg1"/>
                </a:solidFill>
              </a:rPr>
              <a:t>与喜乐的人要同乐。与哀哭的人要同哭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。</a:t>
            </a:r>
            <a:r>
              <a:rPr lang="en-US" altLang="zh-CN" sz="4400" b="1" dirty="0" smtClean="0">
                <a:solidFill>
                  <a:schemeClr val="bg1"/>
                </a:solidFill>
              </a:rPr>
              <a:t>12:16 </a:t>
            </a:r>
            <a:r>
              <a:rPr lang="zh-CN" altLang="en-US" sz="4400" b="1" dirty="0">
                <a:solidFill>
                  <a:schemeClr val="bg1"/>
                </a:solidFill>
              </a:rPr>
              <a:t>要彼此同心。不要志气高大，倒要俯就卑微的人。（人或作事）不要自以为聪明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。</a:t>
            </a:r>
            <a:r>
              <a:rPr lang="en-US" altLang="zh-CN" sz="4400" b="1" dirty="0" smtClean="0">
                <a:solidFill>
                  <a:schemeClr val="bg1"/>
                </a:solidFill>
              </a:rPr>
              <a:t>12:17 </a:t>
            </a:r>
            <a:r>
              <a:rPr lang="zh-CN" altLang="en-US" sz="4400" b="1" dirty="0">
                <a:solidFill>
                  <a:schemeClr val="bg1"/>
                </a:solidFill>
              </a:rPr>
              <a:t>不要以恶报恶，众人以为美的事，要留心去作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。</a:t>
            </a:r>
            <a:r>
              <a:rPr lang="en-US" altLang="zh-CN" sz="4400" b="1" dirty="0" smtClean="0">
                <a:solidFill>
                  <a:schemeClr val="bg1"/>
                </a:solidFill>
              </a:rPr>
              <a:t>12:18 </a:t>
            </a:r>
            <a:r>
              <a:rPr lang="zh-CN" altLang="en-US" sz="4400" b="1" dirty="0">
                <a:solidFill>
                  <a:schemeClr val="bg1"/>
                </a:solidFill>
              </a:rPr>
              <a:t>若是能行，总要尽力与众人和睦。</a:t>
            </a:r>
          </a:p>
        </p:txBody>
      </p:sp>
    </p:spTree>
    <p:extLst>
      <p:ext uri="{BB962C8B-B14F-4D97-AF65-F5344CB8AC3E}">
        <p14:creationId xmlns:p14="http://schemas.microsoft.com/office/powerpoint/2010/main" val="2585417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800" b="1" dirty="0">
                <a:solidFill>
                  <a:schemeClr val="bg1"/>
                </a:solidFill>
              </a:rPr>
              <a:t>爱仇敌，以善胜恶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</a:pPr>
            <a:r>
              <a:rPr lang="en-US" altLang="zh-CN" sz="4400" b="1" dirty="0" smtClean="0">
                <a:solidFill>
                  <a:schemeClr val="bg1"/>
                </a:solidFill>
              </a:rPr>
              <a:t>12:19 </a:t>
            </a:r>
            <a:r>
              <a:rPr lang="zh-CN" altLang="en-US" sz="4400" b="1" dirty="0">
                <a:solidFill>
                  <a:schemeClr val="bg1"/>
                </a:solidFill>
              </a:rPr>
              <a:t>亲爱的弟兄，不要自己伸冤，宁可让步，听凭主怒。（或作让人发怒）因为经上记着，主说，伸冤在我。我必报应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。</a:t>
            </a:r>
            <a:r>
              <a:rPr lang="en-US" altLang="zh-CN" sz="4400" b="1" dirty="0" smtClean="0">
                <a:solidFill>
                  <a:schemeClr val="bg1"/>
                </a:solidFill>
              </a:rPr>
              <a:t>12:20 </a:t>
            </a:r>
            <a:r>
              <a:rPr lang="zh-CN" altLang="en-US" sz="4400" b="1" dirty="0">
                <a:solidFill>
                  <a:schemeClr val="bg1"/>
                </a:solidFill>
              </a:rPr>
              <a:t>所以，你的仇敌若饿了，就给他吃。若渴了，就给他喝。因为你这样行，就是把炭火堆在他的头上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。</a:t>
            </a:r>
            <a:r>
              <a:rPr lang="en-US" altLang="zh-CN" sz="4400" b="1" dirty="0" smtClean="0">
                <a:solidFill>
                  <a:schemeClr val="bg1"/>
                </a:solidFill>
              </a:rPr>
              <a:t>12:21 </a:t>
            </a:r>
            <a:r>
              <a:rPr lang="zh-CN" altLang="en-US" sz="4400" b="1" dirty="0">
                <a:solidFill>
                  <a:schemeClr val="bg1"/>
                </a:solidFill>
              </a:rPr>
              <a:t>你不可为恶所胜，反要以善胜恶。</a:t>
            </a:r>
          </a:p>
        </p:txBody>
      </p:sp>
    </p:spTree>
    <p:extLst>
      <p:ext uri="{BB962C8B-B14F-4D97-AF65-F5344CB8AC3E}">
        <p14:creationId xmlns:p14="http://schemas.microsoft.com/office/powerpoint/2010/main" val="1684982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68200</TotalTime>
  <Words>7456</Words>
  <Application>Microsoft Office PowerPoint</Application>
  <PresentationFormat>On-screen Show (4:3)</PresentationFormat>
  <Paragraphs>190</Paragraphs>
  <Slides>20</Slides>
  <Notes>20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三谷基督徒会堂成人主日学</vt:lpstr>
      <vt:lpstr>活祭与事奉</vt:lpstr>
      <vt:lpstr>心意更新而变化</vt:lpstr>
      <vt:lpstr>福音的生活（12:1-15:13）</vt:lpstr>
      <vt:lpstr>不要看自己过于所当看的</vt:lpstr>
      <vt:lpstr>按恩赐侍奉</vt:lpstr>
      <vt:lpstr>爱弟兄</vt:lpstr>
      <vt:lpstr>爱世人，不要以恶报恶</vt:lpstr>
      <vt:lpstr>爱仇敌，以善胜恶</vt:lpstr>
      <vt:lpstr>顺服世上的权柄</vt:lpstr>
      <vt:lpstr>顺服世上的权柄</vt:lpstr>
      <vt:lpstr>爱的律法</vt:lpstr>
      <vt:lpstr>行在白昼</vt:lpstr>
      <vt:lpstr>接纳信心软弱的</vt:lpstr>
      <vt:lpstr>不要论断弟兄，不要轻看弟兄</vt:lpstr>
      <vt:lpstr>不要绊倒弟兄</vt:lpstr>
      <vt:lpstr>不要绊倒弟兄</vt:lpstr>
      <vt:lpstr>坚固的人要担代不坚固人的软弱</vt:lpstr>
      <vt:lpstr>彼此接纳</vt:lpstr>
      <vt:lpstr>结语与问候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Meaning of Christmas</dc:title>
  <dc:creator>Guocai</dc:creator>
  <cp:lastModifiedBy>test</cp:lastModifiedBy>
  <cp:revision>382</cp:revision>
  <cp:lastPrinted>2018-08-26T15:14:19Z</cp:lastPrinted>
  <dcterms:created xsi:type="dcterms:W3CDTF">2014-12-20T19:43:08Z</dcterms:created>
  <dcterms:modified xsi:type="dcterms:W3CDTF">2018-08-26T15:14:29Z</dcterms:modified>
</cp:coreProperties>
</file>