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78" r:id="rId5"/>
    <p:sldId id="295" r:id="rId6"/>
    <p:sldId id="302" r:id="rId7"/>
    <p:sldId id="296" r:id="rId8"/>
    <p:sldId id="297" r:id="rId9"/>
    <p:sldId id="298" r:id="rId10"/>
    <p:sldId id="299" r:id="rId11"/>
    <p:sldId id="300" r:id="rId12"/>
    <p:sldId id="301" r:id="rId13"/>
    <p:sldId id="281" r:id="rId14"/>
    <p:sldId id="286" r:id="rId15"/>
    <p:sldId id="304" r:id="rId16"/>
    <p:sldId id="303" r:id="rId17"/>
    <p:sldId id="308" r:id="rId18"/>
    <p:sldId id="309" r:id="rId19"/>
    <p:sldId id="310" r:id="rId20"/>
    <p:sldId id="305" r:id="rId21"/>
    <p:sldId id="30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38021" autoAdjust="0"/>
  </p:normalViewPr>
  <p:slideViewPr>
    <p:cSldViewPr>
      <p:cViewPr varScale="1">
        <p:scale>
          <a:sx n="24" d="100"/>
          <a:sy n="24" d="100"/>
        </p:scale>
        <p:origin x="-247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主日学简介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>
                <a:solidFill>
                  <a:schemeClr val="bg1"/>
                </a:solidFill>
              </a:rPr>
              <a:t>神的忿怒，不虔不义的人 </a:t>
            </a:r>
            <a:r>
              <a:rPr lang="en-US" altLang="zh-CN" sz="1800" dirty="0" smtClean="0">
                <a:solidFill>
                  <a:schemeClr val="bg1"/>
                </a:solidFill>
              </a:rPr>
              <a:t>(1:18-3:20)</a:t>
            </a:r>
          </a:p>
          <a:p>
            <a:r>
              <a:rPr lang="zh-CN" altLang="en-US" sz="1800" dirty="0" smtClean="0">
                <a:solidFill>
                  <a:schemeClr val="bg1"/>
                </a:solidFill>
              </a:rPr>
              <a:t>神的义，相信的人 </a:t>
            </a:r>
            <a:r>
              <a:rPr lang="en-US" altLang="zh-CN" sz="1800" dirty="0" smtClean="0">
                <a:solidFill>
                  <a:schemeClr val="bg1"/>
                </a:solidFill>
              </a:rPr>
              <a:t>(3:21-4:25)</a:t>
            </a:r>
          </a:p>
          <a:p>
            <a:r>
              <a:rPr lang="zh-CN" altLang="en-US" sz="1800" b="1" dirty="0" smtClean="0">
                <a:solidFill>
                  <a:schemeClr val="bg1"/>
                </a:solidFill>
              </a:rPr>
              <a:t>神的平安，因信称义的人 </a:t>
            </a:r>
            <a:r>
              <a:rPr lang="en-US" altLang="zh-CN" sz="1800" b="1" dirty="0" smtClean="0">
                <a:solidFill>
                  <a:schemeClr val="bg1"/>
                </a:solidFill>
              </a:rPr>
              <a:t>(5:1-8:38)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5-8</a:t>
            </a:r>
            <a:r>
              <a:rPr lang="zh-CN" altLang="en-US" sz="1800" dirty="0" smtClean="0"/>
              <a:t>章到底讲的是什么？有人说是劝勉成圣</a:t>
            </a:r>
            <a:endParaRPr lang="en-US" altLang="zh-CN" sz="1800" dirty="0" smtClean="0"/>
          </a:p>
          <a:p>
            <a:r>
              <a:rPr lang="en-US" altLang="zh-CN" sz="1800" dirty="0" smtClean="0"/>
              <a:t>Rom 6:19 </a:t>
            </a:r>
            <a:r>
              <a:rPr lang="zh-CN" altLang="en-US" sz="1800" dirty="0" smtClean="0"/>
              <a:t>我因你们肉体的软弱，就照人的常话对你们说，你们从前怎样将肢体献给不洁不法作奴仆，以至于不法。现今也要照样将肢体献给义作奴仆，以至于成圣。</a:t>
            </a:r>
            <a:endParaRPr lang="en-US" altLang="zh-CN" sz="1800" dirty="0" smtClean="0"/>
          </a:p>
          <a:p>
            <a:r>
              <a:rPr lang="en-US" altLang="zh-CN" sz="1800" dirty="0" smtClean="0"/>
              <a:t>Rom 6:22 </a:t>
            </a:r>
            <a:r>
              <a:rPr lang="zh-CN" altLang="en-US" sz="1800" dirty="0" smtClean="0"/>
              <a:t>但现今你们既从罪里得了释放，作了神的奴仆，就有成圣的果子，那结局就是永生。</a:t>
            </a:r>
            <a:endParaRPr lang="en-US" altLang="zh-CN" sz="1800" dirty="0" smtClean="0"/>
          </a:p>
          <a:p>
            <a:r>
              <a:rPr lang="zh-CN" altLang="en-US" sz="1800" dirty="0" smtClean="0"/>
              <a:t>但是</a:t>
            </a:r>
            <a:endParaRPr lang="en-US" altLang="zh-CN" sz="1800" dirty="0" smtClean="0"/>
          </a:p>
          <a:p>
            <a:r>
              <a:rPr lang="en-US" altLang="zh-CN" sz="1800" dirty="0" smtClean="0"/>
              <a:t>5:1 </a:t>
            </a:r>
            <a:r>
              <a:rPr lang="zh-CN" altLang="en-US" sz="1800" dirty="0" smtClean="0"/>
              <a:t>我们既因信称义，就藉着我们的主耶稣基督，得与神相和。 </a:t>
            </a:r>
            <a:endParaRPr lang="en-US" altLang="zh-CN" sz="1800" dirty="0" smtClean="0"/>
          </a:p>
          <a:p>
            <a:r>
              <a:rPr lang="en-US" altLang="zh-CN" sz="1800" dirty="0" smtClean="0"/>
              <a:t>5:2 </a:t>
            </a:r>
            <a:r>
              <a:rPr lang="zh-CN" altLang="en-US" sz="1800" dirty="0" smtClean="0"/>
              <a:t>我们又藉着他，因信得进入现在所站的恩典中，并且欢欢喜喜盼望神的荣耀。 </a:t>
            </a:r>
            <a:endParaRPr lang="en-US" altLang="zh-CN" sz="1800" dirty="0" smtClean="0"/>
          </a:p>
          <a:p>
            <a:r>
              <a:rPr lang="en-US" altLang="zh-CN" sz="1800" dirty="0" smtClean="0"/>
              <a:t>8:38 </a:t>
            </a:r>
            <a:r>
              <a:rPr lang="zh-CN" altLang="en-US" sz="1800" dirty="0" smtClean="0"/>
              <a:t>因为我深信无论是生，是天使，是掌权的，是有能的，是现在的事，是将来的事， </a:t>
            </a:r>
            <a:endParaRPr lang="en-US" altLang="zh-CN" sz="1800" dirty="0" smtClean="0"/>
          </a:p>
          <a:p>
            <a:r>
              <a:rPr lang="en-US" altLang="zh-CN" sz="1800" b="0" dirty="0" smtClean="0">
                <a:effectLst/>
              </a:rPr>
              <a:t>8:39</a:t>
            </a:r>
            <a:r>
              <a:rPr lang="zh-CN" altLang="en-US" sz="1800" dirty="0" smtClean="0"/>
              <a:t> 是高处的，是低处的，是别的受造之物，都不能叫我们与神的爱隔绝。这爱是在我们的主基督里的。</a:t>
            </a:r>
            <a:endParaRPr lang="en-US" altLang="zh-CN" sz="1800" dirty="0" smtClean="0"/>
          </a:p>
          <a:p>
            <a:r>
              <a:rPr lang="zh-CN" altLang="en-US" sz="1800" dirty="0" smtClean="0"/>
              <a:t>平安带来确据。救恩的确据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救恩的确据</a:t>
            </a:r>
            <a:endParaRPr lang="en-US" altLang="zh-CN" sz="1800" dirty="0" smtClean="0"/>
          </a:p>
          <a:p>
            <a:r>
              <a:rPr lang="zh-CN" altLang="en-US" sz="1800" dirty="0" smtClean="0"/>
              <a:t>以色列人的问题，保罗要解决的一个问题，福音是旧约的延续，以色列人的现状与将来。</a:t>
            </a:r>
            <a:endParaRPr lang="en-US" altLang="zh-CN" sz="1800" dirty="0" smtClean="0"/>
          </a:p>
          <a:p>
            <a:r>
              <a:rPr lang="zh-CN" altLang="en-US" sz="1800" dirty="0" smtClean="0"/>
              <a:t>目标：神的荣耀</a:t>
            </a:r>
            <a:endParaRPr lang="en-US" altLang="zh-CN" sz="1800" dirty="0" smtClean="0"/>
          </a:p>
          <a:p>
            <a:r>
              <a:rPr lang="en-US" altLang="zh-CN" sz="1800" dirty="0" smtClean="0"/>
              <a:t>11:33 </a:t>
            </a:r>
            <a:r>
              <a:rPr lang="zh-CN" altLang="en-US" sz="1800" dirty="0" smtClean="0"/>
              <a:t>深哉，神丰富的智慧和知识。他的判断，何其难测，他的踪迹，何其难寻， </a:t>
            </a:r>
            <a:endParaRPr lang="en-US" altLang="zh-CN" sz="1800" dirty="0" smtClean="0"/>
          </a:p>
          <a:p>
            <a:r>
              <a:rPr lang="en-US" altLang="zh-CN" sz="1800" dirty="0" smtClean="0"/>
              <a:t>11:34 </a:t>
            </a:r>
            <a:r>
              <a:rPr lang="zh-CN" altLang="en-US" sz="1800" dirty="0" smtClean="0"/>
              <a:t>谁知道主的心，谁作过他的谋士呢，</a:t>
            </a:r>
            <a:endParaRPr lang="en-US" altLang="zh-CN" sz="1800" dirty="0" smtClean="0"/>
          </a:p>
          <a:p>
            <a:r>
              <a:rPr lang="en-US" altLang="zh-CN" sz="1800" dirty="0" smtClean="0"/>
              <a:t>11:35 </a:t>
            </a:r>
            <a:r>
              <a:rPr lang="zh-CN" altLang="en-US" sz="1800" dirty="0" smtClean="0"/>
              <a:t>谁是先给了他，使他后来偿还呢？</a:t>
            </a:r>
            <a:endParaRPr lang="en-US" altLang="zh-CN" sz="1800" dirty="0" smtClean="0"/>
          </a:p>
          <a:p>
            <a:r>
              <a:rPr lang="en-US" altLang="zh-CN" sz="1800" dirty="0" smtClean="0"/>
              <a:t>11:36 </a:t>
            </a:r>
            <a:r>
              <a:rPr lang="zh-CN" altLang="en-US" sz="1800" dirty="0" smtClean="0"/>
              <a:t>因为万有都是本于他，倚靠他，归于他。愿荣耀归给他，直到永远。阿们。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劝勉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福音要达到的结果。</a:t>
            </a:r>
            <a:endParaRPr lang="en-US" altLang="zh-CN" sz="1800" dirty="0" smtClean="0"/>
          </a:p>
          <a:p>
            <a:r>
              <a:rPr lang="zh-CN" altLang="en-US" sz="1800" dirty="0" smtClean="0"/>
              <a:t>劝勉的基础：自由与爱，接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章的末尾。因着救恩的确据，我可以做任何的事情；</a:t>
            </a:r>
            <a:endParaRPr lang="en-US" altLang="zh-CN" sz="1800" dirty="0" smtClean="0"/>
          </a:p>
          <a:p>
            <a:r>
              <a:rPr lang="zh-CN" altLang="en-US" sz="1800" dirty="0" smtClean="0"/>
              <a:t>因着爱我放弃所有的权利。献上活祭。肢体，我们同有一个身体。</a:t>
            </a:r>
            <a:endParaRPr lang="en-US" altLang="zh-CN" sz="1800" dirty="0" smtClean="0"/>
          </a:p>
          <a:p>
            <a:r>
              <a:rPr lang="zh-CN" altLang="en-US" sz="1800" dirty="0" smtClean="0"/>
              <a:t>路德：基督徒是全然自由的众人之主，不受任何人管辖。 基督徒是全然顺服的众人之仆，受所有人管辖。</a:t>
            </a:r>
            <a:endParaRPr lang="en-US" altLang="zh-CN" sz="1800" dirty="0" smtClean="0"/>
          </a:p>
          <a:p>
            <a:r>
              <a:rPr lang="en-US" altLang="zh-CN" sz="1800" dirty="0" smtClean="0"/>
              <a:t>12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1-2</a:t>
            </a:r>
            <a:r>
              <a:rPr lang="zh-CN" altLang="en-US" sz="1800" dirty="0" smtClean="0"/>
              <a:t>是总纲，献上活祭。</a:t>
            </a:r>
            <a:endParaRPr lang="en-US" altLang="zh-CN" sz="1800" dirty="0" smtClean="0"/>
          </a:p>
          <a:p>
            <a:r>
              <a:rPr lang="en-US" altLang="zh-CN" sz="1800" dirty="0" smtClean="0"/>
              <a:t>12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3-15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13</a:t>
            </a:r>
            <a:r>
              <a:rPr lang="zh-CN" altLang="en-US" sz="1800" dirty="0" smtClean="0"/>
              <a:t>是针对当时的需要提出的运用。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大有关系</a:t>
            </a:r>
            <a:endParaRPr lang="en-US" altLang="zh-CN" sz="1800" dirty="0" smtClean="0"/>
          </a:p>
          <a:p>
            <a:r>
              <a:rPr lang="zh-CN" altLang="en-US" sz="1800" dirty="0" smtClean="0"/>
              <a:t>写作背景：罗马的基督徒还有短暂的时间可以享受罗马的平安，尼禄皇帝迫害基督徒要几年后才开始（</a:t>
            </a:r>
            <a:r>
              <a:rPr lang="en-US" altLang="zh-CN" sz="1800" dirty="0" smtClean="0"/>
              <a:t>64AD</a:t>
            </a:r>
            <a:r>
              <a:rPr lang="zh-CN" altLang="en-US" sz="1800" dirty="0" smtClean="0"/>
              <a:t>），这基督为祂的教会做预备的书信。苦难来临的时候，就检测你的根基，你的工程。</a:t>
            </a:r>
            <a:endParaRPr lang="en-US" altLang="zh-CN" sz="1800" dirty="0" smtClean="0"/>
          </a:p>
          <a:p>
            <a:r>
              <a:rPr lang="zh-CN" altLang="en-US" sz="1800" dirty="0" smtClean="0"/>
              <a:t>从教义上，福音。你怎么知道自己得救了？你有确据吗？你怎么有把握你传的福音是对的？</a:t>
            </a:r>
            <a:endParaRPr lang="en-US" altLang="zh-CN" sz="1800" dirty="0" smtClean="0"/>
          </a:p>
          <a:p>
            <a:r>
              <a:rPr lang="zh-CN" altLang="en-US" sz="1800" dirty="0" smtClean="0"/>
              <a:t>从经历上，你有经历吗？为什么我不能经历圣经中所描述的奇妙的基督徒生活。我们活在两面人之中。</a:t>
            </a:r>
            <a:endParaRPr lang="en-US" altLang="zh-CN" sz="1800" dirty="0" smtClean="0"/>
          </a:p>
          <a:p>
            <a:r>
              <a:rPr lang="zh-CN" altLang="en-US" sz="1800" dirty="0" smtClean="0"/>
              <a:t>从事奉上。软弱无力，没有果效，还活在肉体之中。</a:t>
            </a:r>
            <a:endParaRPr lang="en-US" altLang="zh-CN" sz="1800" dirty="0" smtClean="0"/>
          </a:p>
          <a:p>
            <a:r>
              <a:rPr lang="zh-CN" altLang="en-US" sz="1800" dirty="0" smtClean="0"/>
              <a:t>另外，能回答你所有的当做不当做的问题。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钟马田讲解罗马书用了</a:t>
            </a:r>
            <a:r>
              <a:rPr lang="en-US" altLang="zh-CN" sz="1800" dirty="0" smtClean="0"/>
              <a:t>13</a:t>
            </a:r>
            <a:r>
              <a:rPr lang="zh-CN" altLang="en-US" sz="1800" dirty="0" smtClean="0"/>
              <a:t>年。</a:t>
            </a:r>
            <a:r>
              <a:rPr lang="en-US" altLang="zh-CN" sz="1800" dirty="0" smtClean="0"/>
              <a:t>14:17 </a:t>
            </a:r>
            <a:r>
              <a:rPr lang="zh-CN" altLang="en-US" sz="1800" dirty="0" smtClean="0"/>
              <a:t>因为神的国，不在乎吃喝，只在乎公义，和平，并圣灵中的喜乐。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罗马书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1-7</a:t>
            </a:r>
            <a:r>
              <a:rPr lang="zh-CN" altLang="en-US" sz="1800" dirty="0" smtClean="0"/>
              <a:t>是一句话，简化一下就是，保罗写信给在罗马的基督徒。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罗马教会不认识保罗，所以保罗就先自我介绍他的三个身</a:t>
            </a:r>
            <a:r>
              <a:rPr lang="zh-CN" altLang="en-US" sz="1800" dirty="0" smtClean="0"/>
              <a:t>份。</a:t>
            </a:r>
            <a:r>
              <a:rPr lang="zh-CN" altLang="en-US" sz="1800" dirty="0" smtClean="0"/>
              <a:t>因为提到福音，他就用最精炼的语言解释什么是福音，这福音有两个性质，福音的根是在旧约里，福音的内容是关于耶稣基督的。因为提到耶稣基督，他就解释耶稣是谁，耶稣有两个身份，一个是大卫的后裔，一个是神的儿子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保罗写信给在罗马的基督徒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介绍自己，身份，职分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仆人，奴隶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使徒，大使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传福音的人。特派，</a:t>
            </a:r>
            <a:r>
              <a:rPr lang="en-US" altLang="zh-CN" sz="1800" dirty="0" err="1" smtClean="0"/>
              <a:t>aphorízō</a:t>
            </a:r>
            <a:r>
              <a:rPr lang="zh-CN" altLang="en-US" sz="1800" dirty="0" smtClean="0"/>
              <a:t>分别出来。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神的福音，从神而来的福音，属神的福音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神预先应许的</a:t>
            </a:r>
            <a:r>
              <a:rPr lang="en-US" altLang="zh-CN" sz="1800" dirty="0" err="1" smtClean="0"/>
              <a:t>epaggéllō</a:t>
            </a:r>
            <a:r>
              <a:rPr lang="zh-CN" altLang="en-US" sz="1800" dirty="0" smtClean="0"/>
              <a:t>，福音是预先计划的。没有旧约根据的就不是福音。保罗要解决的一个问题是这个新信仰是旧约亚伯拉罕之约的延续。</a:t>
            </a:r>
            <a:endParaRPr lang="en-US" altLang="zh-CN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应许，信心的主体其实是相信神的应许（不是仅仅是祂的存在），因他认为那应许他的是可信（</a:t>
            </a:r>
            <a:r>
              <a:rPr lang="en-US" altLang="zh-CN" sz="1800" dirty="0" smtClean="0"/>
              <a:t>Faithful</a:t>
            </a:r>
            <a:r>
              <a:rPr lang="zh-CN" altLang="en-US" sz="1800" dirty="0" smtClean="0"/>
              <a:t>）的。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福音的核心是关于祂的儿子，耶稣基督，从这个角度讲，罗马书的主题不是福音本身，而是福音的解释。福音本身是在</a:t>
            </a:r>
            <a:r>
              <a:rPr lang="en-US" altLang="zh-CN" sz="1800" dirty="0" smtClean="0"/>
              <a:t>4</a:t>
            </a:r>
            <a:r>
              <a:rPr lang="zh-CN" altLang="en-US" sz="1800" baseline="0" dirty="0" smtClean="0"/>
              <a:t>福音书，基督信仰的</a:t>
            </a:r>
            <a:r>
              <a:rPr lang="en-US" altLang="zh-CN" sz="1800" baseline="0" dirty="0" smtClean="0"/>
              <a:t>4</a:t>
            </a:r>
            <a:r>
              <a:rPr lang="zh-CN" altLang="en-US" sz="1800" baseline="0" dirty="0" smtClean="0"/>
              <a:t>根柱子。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福音的是关于神的儿子。</a:t>
            </a:r>
            <a:endParaRPr lang="en-US" altLang="zh-CN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祂本是儿子。</a:t>
            </a:r>
            <a:endParaRPr lang="en-US" altLang="zh-CN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道成肉身成为人，旧约先知预言所描述的弥赛亚是一个人。</a:t>
            </a:r>
            <a:endParaRPr lang="en-US" altLang="zh-CN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复活显明</a:t>
            </a:r>
            <a:r>
              <a:rPr lang="en-US" altLang="zh-CN" sz="1800" dirty="0" err="1" smtClean="0"/>
              <a:t>horízō</a:t>
            </a:r>
            <a:r>
              <a:rPr lang="zh-CN" altLang="en-US" sz="1800" dirty="0" smtClean="0"/>
              <a:t>是神的儿子。复活是我们常常忽略的。以人为本的福音？还是以神为本的福音？</a:t>
            </a:r>
            <a:endParaRPr lang="en-US" altLang="zh-CN" sz="1800" dirty="0" smtClean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显明</a:t>
            </a:r>
            <a:r>
              <a:rPr lang="zh-CN" altLang="en-US" sz="1800" dirty="0" smtClean="0"/>
              <a:t>，被显明，被神认定是神的儿子，替罪以后的耶稣还是神的儿子吗？复活是一个检验的标准。</a:t>
            </a:r>
            <a:r>
              <a:rPr lang="en-US" altLang="zh-CN" sz="1800" dirty="0" smtClean="0"/>
              <a:t>The virtue of Christ</a:t>
            </a:r>
            <a:r>
              <a:rPr lang="zh-CN" altLang="en-US" sz="1800" dirty="0" smtClean="0"/>
              <a:t>，按圣善的灵，为什么不直接说圣灵？圣善的灵，顺服圣洁的灵。</a:t>
            </a:r>
            <a:endParaRPr lang="en-US" altLang="zh-CN" sz="1800" dirty="0" smtClean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以大能显明，耶稣的复活也有神的大能。</a:t>
            </a:r>
            <a:endParaRPr lang="en-US" altLang="zh-CN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按肉体从大卫的种子而出，按圣灵从死里复活而出，又以大能显明是神的儿子，从儿子到儿子，“复活只是宣告祂原来之所是”（</a:t>
            </a:r>
            <a:r>
              <a:rPr lang="en-US" altLang="zh-CN" sz="1800" dirty="0" smtClean="0"/>
              <a:t>J Denny)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保罗的一个身份传福音的人。因为提到福音，他就用最精炼的语言解释什么是福音，这福音有两个性</a:t>
            </a:r>
            <a:r>
              <a:rPr lang="zh-CN" altLang="en-US" sz="1800" dirty="0" smtClean="0"/>
              <a:t>质：福</a:t>
            </a:r>
            <a:r>
              <a:rPr lang="zh-CN" altLang="en-US" sz="1800" dirty="0" smtClean="0"/>
              <a:t>音的根是在旧约里，福音的内容是关于耶稣基督的。因为提到耶稣基督，他就解释耶稣是谁，耶稣有两个身份，一个是大卫的后裔，一个是神的儿子。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在这里我有两个个问题：</a:t>
            </a:r>
            <a:r>
              <a:rPr lang="en-US" altLang="zh-CN" sz="1800" dirty="0" smtClean="0"/>
              <a:t>1.  </a:t>
            </a:r>
            <a:r>
              <a:rPr lang="zh-CN" altLang="en-US" sz="1800" dirty="0" smtClean="0"/>
              <a:t>当我们一提到福音的时候，往往首先想到的是我们罪得赦免，但是为什么使徒保罗介绍这里介绍福音的时候，根本不提别的事，单单提到耶稣是谁？</a:t>
            </a:r>
            <a:r>
              <a:rPr lang="en-US" altLang="zh-CN" sz="1800" dirty="0" smtClean="0"/>
              <a:t>2. </a:t>
            </a:r>
            <a:r>
              <a:rPr lang="zh-CN" altLang="en-US" sz="1800" dirty="0" smtClean="0"/>
              <a:t>解释耶稣的身份可以提很多发生在耶稣身上的事情，比如耶稣行的神迹，或者在十字架上的死，为什么保罗单提耶稣的死里复活？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福音的核心</a:t>
            </a:r>
            <a:endParaRPr lang="en-US" altLang="zh-CN" sz="1800" dirty="0" smtClean="0"/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也许我们会感到意外，在使徒们所传的福音之中（使徒行传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2:32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3:15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10:39-40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13:30-31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17:31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24:21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 人罪得赦免不是中心，耶稣是中心；而在以耶稣为中心的福音里，甚至耶稣钉十字架都不是中心，耶稣的复活才是中心。耶稣从死里复活了，以能力显明他是神的儿子，所以祂是主。所以罗马书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论到什么样的信会使人得救时说，你若口里认耶稣为主，心里信神叫他从死里复活，就必得救。初期教会的信徒，也许圣经知识不多，懂得也不多，但是他们紧紧拥抱的福音的精髓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复活的耶稣基督。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所以我们传福音的时候，我们尽可以讲人的罪，悔改，与救赎，但是如果没有复活的基督，我们的福音还只是一个空壳子。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罗马书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1:3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（这福音）是关于他儿子，我主耶稣基督。按肉体说，是从大卫后裔生的。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按圣善的灵说，因从死里复活，以大能显明是神的儿子。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主啊，求你让我不仅仅听到一个罪得赦免的福音，求你让我知道你是一位从死里复活的主，求你让我明白你的复活对我的生活与生命有什么关系。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彼得在五旬节的讲道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徒行传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2:32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这耶稣，神已经叫他复活了，我们都为这事作见证。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彼得在美门医治生来瘸腿的人后的讲论：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使徒行传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3:15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你们杀了那生命的主，神却叫他从死里复活了。我们都是为这事作见证。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彼得在百夫长哥尼流家的讲论：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使徒行传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10:39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他在犹太人之地，并耶路撒冷，所行的一切事，有我们作见证。他们竟把他挂在木头上杀了。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10:40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第三日神叫他复活，显现出来，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保罗在安提阿传福音：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使徒行传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13:30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神却叫他从死里复活。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13:31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那从加利利同他上耶路撒冷的人多日看见他，这些人如今在民间是他的见证。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保罗在雅典传福音：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使徒行传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17:31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因为他已经定了日子，要借着他所设立的人，按公义审判天下。并且叫他从死里复活，给万人作可信的凭据。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保罗在罗马巡抚面前的辩解：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使徒行传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24:21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纵然有，也不过一句话，就是我站在他们中间大声说，我今日在你们面前受审，是为死人复活的道理。</a:t>
            </a:r>
            <a:endParaRPr lang="zh-CN" altLang="en-US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为神所爱，奉召作圣徒。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用旧约对以色列人的言语描述基督徒，基督徒是以色列人的延续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圣徒，不是行为上，是地位上。在基督的名和神的灵里被称为圣洁。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zh-CN" altLang="en-US" sz="1800" dirty="0" smtClean="0"/>
              <a:t>罗马书为什么是新约书信中的第一本？最早是帖撒罗尼迦前书</a:t>
            </a:r>
            <a:r>
              <a:rPr lang="zh-CN" altLang="en-US" sz="1800" dirty="0" smtClean="0"/>
              <a:t>。最</a:t>
            </a:r>
            <a:r>
              <a:rPr lang="zh-CN" altLang="en-US" sz="1800" dirty="0" smtClean="0"/>
              <a:t>重</a:t>
            </a:r>
            <a:r>
              <a:rPr lang="zh-CN" altLang="en-US" sz="1800" dirty="0" smtClean="0"/>
              <a:t>要，是</a:t>
            </a:r>
            <a:r>
              <a:rPr lang="zh-CN" altLang="en-US" sz="1800" dirty="0" smtClean="0"/>
              <a:t>基</a:t>
            </a:r>
            <a:r>
              <a:rPr lang="zh-CN" altLang="en-US" sz="1800" dirty="0" smtClean="0"/>
              <a:t>础。</a:t>
            </a:r>
            <a:r>
              <a:rPr lang="en-US" altLang="zh-CN" sz="1800" dirty="0" err="1" smtClean="0"/>
              <a:t>Eph</a:t>
            </a:r>
            <a:r>
              <a:rPr lang="en-US" altLang="zh-CN" sz="1800" dirty="0" smtClean="0"/>
              <a:t> </a:t>
            </a:r>
            <a:r>
              <a:rPr lang="en-US" altLang="zh-CN" sz="1800" dirty="0" smtClean="0"/>
              <a:t>2:20 </a:t>
            </a:r>
            <a:r>
              <a:rPr lang="zh-CN" altLang="en-US" sz="1800" dirty="0" smtClean="0"/>
              <a:t>并且被建造在使徒和先知的根基上，有基督耶稣自己为房角石。罗马书，林前林后，加拉太，以弗所。</a:t>
            </a:r>
            <a:endParaRPr lang="en-US" altLang="zh-CN" sz="1800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zh-CN" altLang="en-US" sz="1800" dirty="0" smtClean="0"/>
              <a:t>与罗马书有关的教会历</a:t>
            </a:r>
            <a:r>
              <a:rPr lang="zh-CN" altLang="en-US" sz="1800" dirty="0" smtClean="0"/>
              <a:t>史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b="1" dirty="0" smtClean="0"/>
              <a:t>奥古斯</a:t>
            </a:r>
            <a:r>
              <a:rPr lang="zh-CN" altLang="en-US" sz="1800" b="1" dirty="0" smtClean="0"/>
              <a:t>丁</a:t>
            </a:r>
            <a:r>
              <a:rPr lang="zh-CN" altLang="en-US" sz="1800" dirty="0" smtClean="0"/>
              <a:t>：随</a:t>
            </a:r>
            <a:r>
              <a:rPr lang="zh-CN" altLang="en-US" sz="1800" dirty="0" smtClean="0"/>
              <a:t>手拿起保罗书信，这是他读到的：</a:t>
            </a:r>
            <a:r>
              <a:rPr lang="en-US" altLang="zh-CN" sz="1800" dirty="0" smtClean="0"/>
              <a:t>"</a:t>
            </a:r>
            <a:r>
              <a:rPr lang="zh-CN" altLang="en-US" sz="1800" dirty="0" smtClean="0"/>
              <a:t>不可荒宴醉酒，不可好色邪荡，不可争竞嫉妒，总要披戴主耶稣基督，不要为肉体安排，去放纵私欲</a:t>
            </a:r>
            <a:r>
              <a:rPr lang="en-US" altLang="zh-CN" sz="1800" dirty="0" smtClean="0"/>
              <a:t>"</a:t>
            </a:r>
            <a:r>
              <a:rPr lang="zh-CN" altLang="en-US" sz="1800" dirty="0" smtClean="0"/>
              <a:t>（罗</a:t>
            </a:r>
            <a:r>
              <a:rPr lang="en-US" altLang="zh-CN" sz="1800" dirty="0" smtClean="0"/>
              <a:t>13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13-14</a:t>
            </a:r>
            <a:r>
              <a:rPr lang="zh-CN" altLang="en-US" sz="1800" dirty="0" smtClean="0"/>
              <a:t>）。他</a:t>
            </a:r>
            <a:r>
              <a:rPr lang="zh-CN" altLang="en-US" sz="1800" dirty="0" smtClean="0"/>
              <a:t>在自传</a:t>
            </a:r>
            <a:r>
              <a:rPr lang="en-US" altLang="zh-CN" sz="1800" dirty="0" smtClean="0"/>
              <a:t>《</a:t>
            </a:r>
            <a:r>
              <a:rPr lang="zh-CN" altLang="en-US" sz="1800" dirty="0" smtClean="0"/>
              <a:t>忏悔录</a:t>
            </a:r>
            <a:r>
              <a:rPr lang="en-US" altLang="zh-CN" sz="1800" dirty="0" smtClean="0"/>
              <a:t>》</a:t>
            </a:r>
            <a:r>
              <a:rPr lang="zh-CN" altLang="en-US" sz="1800" dirty="0" smtClean="0"/>
              <a:t>中说：</a:t>
            </a:r>
            <a:r>
              <a:rPr lang="en-US" altLang="zh-CN" sz="1800" dirty="0" smtClean="0"/>
              <a:t>“</a:t>
            </a:r>
            <a:r>
              <a:rPr lang="zh-CN" altLang="en-US" sz="1800" dirty="0" smtClean="0"/>
              <a:t>我没有读下去，也没有必要再读下去，刚读完这句话，一道明亮的光充满了我的心，一切黑暗疑云刹时消失了。</a:t>
            </a:r>
            <a:r>
              <a:rPr lang="en-US" altLang="zh-CN" sz="1800" dirty="0" smtClean="0"/>
              <a:t>”</a:t>
            </a:r>
            <a:r>
              <a:rPr lang="zh-CN" altLang="en-US" sz="1800" dirty="0" smtClean="0"/>
              <a:t>奥古斯丁归主以后著作浩瀚，是教会历史上最伟大的神学家之一。他的贡献之一，抵挡伯拉纠主义</a:t>
            </a:r>
            <a:r>
              <a:rPr lang="zh-CN" altLang="en-US" sz="1800" dirty="0" smtClean="0"/>
              <a:t>。</a:t>
            </a:r>
            <a:endParaRPr lang="zh-CN" altLang="en-US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b="1" dirty="0" smtClean="0"/>
              <a:t>马丁路</a:t>
            </a:r>
            <a:r>
              <a:rPr lang="zh-CN" altLang="en-US" sz="1800" b="1" dirty="0" smtClean="0"/>
              <a:t>德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"</a:t>
            </a:r>
            <a:r>
              <a:rPr lang="zh-CN" altLang="en-US" sz="1800" dirty="0" smtClean="0"/>
              <a:t>我是一个很好的修道士，若一个修道士能因他的成绩而进天堂，那人一定是我。</a:t>
            </a:r>
            <a:r>
              <a:rPr lang="en-US" altLang="zh-CN" sz="1800" dirty="0" smtClean="0"/>
              <a:t>"</a:t>
            </a:r>
            <a:r>
              <a:rPr lang="zh-CN" altLang="en-US" sz="1800" dirty="0" smtClean="0"/>
              <a:t>。</a:t>
            </a:r>
            <a:r>
              <a:rPr lang="zh-CN" altLang="en-US" sz="1800" dirty="0" smtClean="0"/>
              <a:t>他对马太福音所讲的“你们要完全，象你们的天父完全一样”，感到绝望以致对神感到忿怒，因为觉得无论他如何努力，也达不到这个条件。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威</a:t>
            </a:r>
            <a:r>
              <a:rPr lang="zh-CN" altLang="en-US" sz="1800" dirty="0" smtClean="0"/>
              <a:t>登堡大学教授圣经诗</a:t>
            </a:r>
            <a:r>
              <a:rPr lang="zh-CN" altLang="en-US" sz="1800" dirty="0" smtClean="0"/>
              <a:t>篇和</a:t>
            </a:r>
            <a:r>
              <a:rPr lang="zh-CN" altLang="en-US" sz="1800" dirty="0" smtClean="0"/>
              <a:t>罗马书（公元</a:t>
            </a:r>
            <a:r>
              <a:rPr lang="en-US" altLang="zh-CN" sz="1800" dirty="0" smtClean="0"/>
              <a:t>1513-16</a:t>
            </a:r>
            <a:r>
              <a:rPr lang="en-US" altLang="zh-CN" sz="1800" dirty="0" smtClean="0"/>
              <a:t>)</a:t>
            </a:r>
            <a:r>
              <a:rPr lang="zh-CN" altLang="en-US" sz="1800" dirty="0" smtClean="0"/>
              <a:t>，之后他才发现神不再是可怕的审判主，而是充满怜悯恩典的神</a:t>
            </a:r>
            <a:r>
              <a:rPr lang="zh-CN" altLang="en-US" sz="1800" dirty="0" smtClean="0"/>
              <a:t>。马</a:t>
            </a:r>
            <a:r>
              <a:rPr lang="zh-CN" altLang="en-US" sz="1800" dirty="0" smtClean="0"/>
              <a:t>丁路德解释了罗马书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章</a:t>
            </a:r>
            <a:r>
              <a:rPr lang="en-US" altLang="zh-CN" sz="1800" dirty="0" smtClean="0"/>
              <a:t>17</a:t>
            </a:r>
            <a:r>
              <a:rPr lang="zh-CN" altLang="en-US" sz="1800" dirty="0" smtClean="0"/>
              <a:t>节</a:t>
            </a:r>
            <a:r>
              <a:rPr lang="en-US" altLang="zh-CN" sz="1800" dirty="0" smtClean="0"/>
              <a:t>"</a:t>
            </a:r>
            <a:r>
              <a:rPr lang="zh-CN" altLang="en-US" sz="1800" dirty="0" smtClean="0"/>
              <a:t>因为神的义正在这福音上显明出来</a:t>
            </a:r>
            <a:r>
              <a:rPr lang="en-US" altLang="zh-CN" sz="1800" dirty="0" smtClean="0"/>
              <a:t>"</a:t>
            </a:r>
            <a:r>
              <a:rPr lang="zh-CN" altLang="en-US" sz="1800" dirty="0" smtClean="0"/>
              <a:t>对他所带来的帮助，他说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"</a:t>
            </a:r>
            <a:r>
              <a:rPr lang="zh-CN" altLang="en-US" sz="1800" dirty="0" smtClean="0"/>
              <a:t>我很早就渴望了解保罗的罗马书，但只有一个因素使我忧虑重重，就是</a:t>
            </a:r>
            <a:r>
              <a:rPr lang="en-US" altLang="zh-CN" sz="1800" dirty="0" smtClean="0"/>
              <a:t>'</a:t>
            </a:r>
            <a:r>
              <a:rPr lang="zh-CN" altLang="en-US" sz="1800" dirty="0" smtClean="0"/>
              <a:t>神的义</a:t>
            </a:r>
            <a:r>
              <a:rPr lang="en-US" altLang="zh-CN" sz="1800" dirty="0" smtClean="0"/>
              <a:t>'</a:t>
            </a:r>
            <a:r>
              <a:rPr lang="zh-CN" altLang="en-US" sz="1800" dirty="0" smtClean="0"/>
              <a:t>这个名词。我以为它的意思是指公义的，在审判不义的人的时候便显为义</a:t>
            </a:r>
            <a:r>
              <a:rPr lang="en-US" altLang="zh-CN" sz="1800" dirty="0" smtClean="0"/>
              <a:t>......</a:t>
            </a:r>
            <a:r>
              <a:rPr lang="zh-CN" altLang="en-US" sz="1800" dirty="0" smtClean="0"/>
              <a:t>我昼夜苦思，直到我豁然了解到神的义是借着恩典和怜悯，使我们因信称义。我感觉自己有了新生命，并且跨进了乐园的大门。整本圣经有了新的意义，以前</a:t>
            </a:r>
            <a:r>
              <a:rPr lang="en-US" altLang="zh-CN" sz="1800" dirty="0" smtClean="0"/>
              <a:t>'</a:t>
            </a:r>
            <a:r>
              <a:rPr lang="zh-CN" altLang="en-US" sz="1800" dirty="0" smtClean="0"/>
              <a:t>神的义</a:t>
            </a:r>
            <a:r>
              <a:rPr lang="en-US" altLang="zh-CN" sz="1800" dirty="0" smtClean="0"/>
              <a:t>'</a:t>
            </a:r>
            <a:r>
              <a:rPr lang="zh-CN" altLang="en-US" sz="1800" dirty="0" smtClean="0"/>
              <a:t>使我愤恨，现在我竟因此体验了爱的甘甜。保罗的信息成了我通往天国的道路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b="1" dirty="0" smtClean="0"/>
              <a:t>约翰卫斯</a:t>
            </a:r>
            <a:r>
              <a:rPr lang="zh-CN" altLang="en-US" sz="1800" b="1" dirty="0" smtClean="0"/>
              <a:t>理</a:t>
            </a:r>
            <a:r>
              <a:rPr lang="zh-CN" altLang="en-US" sz="1800" dirty="0" smtClean="0"/>
              <a:t>：在</a:t>
            </a:r>
            <a:r>
              <a:rPr lang="en-US" altLang="zh-CN" sz="1800" dirty="0" smtClean="0"/>
              <a:t>1738</a:t>
            </a:r>
            <a:r>
              <a:rPr lang="zh-CN" altLang="en-US" sz="1800" dirty="0" smtClean="0"/>
              <a:t>（</a:t>
            </a:r>
            <a:r>
              <a:rPr lang="en-US" altLang="zh-CN" sz="1800" dirty="0" smtClean="0"/>
              <a:t>5/24</a:t>
            </a:r>
            <a:r>
              <a:rPr lang="zh-CN" altLang="en-US" sz="1800" dirty="0" smtClean="0"/>
              <a:t>）</a:t>
            </a:r>
            <a:r>
              <a:rPr lang="zh-CN" altLang="en-US" sz="1800" b="1" dirty="0" smtClean="0"/>
              <a:t>阿</a:t>
            </a:r>
            <a:r>
              <a:rPr lang="zh-CN" altLang="en-US" sz="1800" b="1" dirty="0" smtClean="0"/>
              <a:t>尔德门街</a:t>
            </a:r>
            <a:r>
              <a:rPr lang="en-US" altLang="zh-CN" sz="1800" b="1" dirty="0" smtClean="0"/>
              <a:t>(</a:t>
            </a:r>
            <a:r>
              <a:rPr lang="en-US" altLang="zh-CN" sz="1800" b="1" dirty="0" err="1" smtClean="0"/>
              <a:t>Aldersgate</a:t>
            </a:r>
            <a:r>
              <a:rPr lang="en-US" altLang="zh-CN" sz="1800" b="1" dirty="0" smtClean="0"/>
              <a:t> Street)</a:t>
            </a:r>
            <a:r>
              <a:rPr lang="zh-CN" altLang="en-US" sz="1800" dirty="0" smtClean="0"/>
              <a:t>一个聚会中，听见有人读马丁路德的</a:t>
            </a:r>
            <a:r>
              <a:rPr lang="en-US" altLang="zh-CN" sz="1800" dirty="0" smtClean="0"/>
              <a:t>《</a:t>
            </a:r>
            <a:r>
              <a:rPr lang="zh-CN" altLang="en-US" sz="1800" dirty="0" smtClean="0"/>
              <a:t>罗马书注解序文</a:t>
            </a:r>
            <a:r>
              <a:rPr lang="en-US" altLang="zh-CN" sz="1800" dirty="0" smtClean="0"/>
              <a:t>》</a:t>
            </a:r>
            <a:r>
              <a:rPr lang="zh-CN" altLang="en-US" sz="1800" dirty="0" smtClean="0"/>
              <a:t>。他</a:t>
            </a:r>
            <a:r>
              <a:rPr lang="zh-CN" altLang="en-US" sz="1800" dirty="0" smtClean="0"/>
              <a:t>在日记里这样回忆：</a:t>
            </a:r>
            <a:r>
              <a:rPr lang="en-US" altLang="zh-CN" sz="1800" dirty="0" smtClean="0"/>
              <a:t>“</a:t>
            </a:r>
            <a:r>
              <a:rPr lang="zh-CN" altLang="en-US" sz="1800" dirty="0" smtClean="0"/>
              <a:t>在八点三刻的时候，当他（路德）正在描写神如何借着人相信基督，在人心中工作，改变人心的时候，我感觉心中异常火热。我感觉我真的相信基督，唯独他能救我，神赐给我一种把握，知道他已经将我所有的罪挪去，我已经脱离罪恶与死亡的律了。</a:t>
            </a:r>
            <a:r>
              <a:rPr lang="en-US" altLang="zh-CN" sz="1800" dirty="0" smtClean="0"/>
              <a:t>”</a:t>
            </a:r>
            <a:r>
              <a:rPr lang="zh-CN" altLang="en-US" sz="1800" dirty="0" smtClean="0"/>
              <a:t>这次经</a:t>
            </a:r>
            <a:r>
              <a:rPr lang="zh-CN" altLang="en-US" sz="1800" dirty="0" smtClean="0"/>
              <a:t>历使他变</a:t>
            </a:r>
            <a:r>
              <a:rPr lang="zh-CN" altLang="en-US" sz="1800" dirty="0" smtClean="0"/>
              <a:t>成一个大有能力的复兴家。</a:t>
            </a:r>
            <a:r>
              <a:rPr lang="en-US" altLang="zh-CN" sz="1800" dirty="0" smtClean="0"/>
              <a:t>18</a:t>
            </a:r>
            <a:r>
              <a:rPr lang="zh-CN" altLang="en-US" sz="1800" dirty="0" smtClean="0"/>
              <a:t>世纪的复兴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Robert Haldane, 1816</a:t>
            </a:r>
            <a:r>
              <a:rPr lang="zh-CN" altLang="en-US" sz="1800" dirty="0" smtClean="0"/>
              <a:t>年，瑞士的日内瓦。神学生，罗马书一节一节地查经</a:t>
            </a:r>
            <a:r>
              <a:rPr lang="zh-CN" altLang="en-US" sz="1800" dirty="0" smtClean="0"/>
              <a:t>。</a:t>
            </a:r>
            <a:endParaRPr lang="zh-CN" altLang="en-US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简单介绍一下这一段的内容，澄清几个难点。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为他们的信心感谢神；祷告想见他们；目的是坚固他们，因彼此的信心同得安慰；保罗表示强烈的愿望要去罗马，因为传福音的责任，引出主题。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第一，没有后文第二等</a:t>
            </a:r>
            <a:endParaRPr lang="en-US" altLang="zh-CN" sz="1800" dirty="0" smtClean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dirty="0" smtClean="0"/>
              <a:t>因你们的信德传遍了天下，信德原文是信心。天下，指基督徒的圈子。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保罗被称为是外邦人的使徒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从这里可以读出这封书信的主要读者。</a:t>
            </a:r>
            <a:endParaRPr lang="en-US" altLang="zh-CN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1:13</a:t>
            </a:r>
            <a:r>
              <a:rPr lang="zh-CN" altLang="en-US" sz="1800" dirty="0" smtClean="0"/>
              <a:t>我</a:t>
            </a:r>
            <a:r>
              <a:rPr lang="en-US" altLang="zh-CN" sz="1800" dirty="0" smtClean="0"/>
              <a:t>…</a:t>
            </a:r>
            <a:r>
              <a:rPr lang="zh-CN" altLang="en-US" sz="1800" dirty="0" smtClean="0"/>
              <a:t>要在你们中间得些果子，如同在其余的外邦人中一样”</a:t>
            </a:r>
            <a:endParaRPr lang="en-US" altLang="zh-CN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1:14 </a:t>
            </a:r>
            <a:r>
              <a:rPr lang="zh-CN" altLang="en-US" sz="1800" dirty="0" smtClean="0"/>
              <a:t>无论是希利尼人，化外人，聪明人，愚拙人，我都欠他们的债。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化外人，野蛮人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将福音也传给你们在罗马的人，前面提到他们的信心，现在又说将福音传给你们在罗马的人，这不是矛盾吗？福音在保罗的心里不仅仅是认信耶稣是谁，也包括罗马书中所提到的全部内容。</a:t>
            </a:r>
            <a:r>
              <a:rPr lang="en-US" altLang="zh-CN" sz="1800" dirty="0" smtClean="0"/>
              <a:t>Lordship salvation.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过渡到主题：福音，用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个逻辑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我迫不及待地要传福音给你们，因为我不以福音为耻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我不以福音为耻，因为这福音是神的大能拯救相信的人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福音有拯救的大能，因为它显明神的义，就是以信为本的义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旧约的佐证，就像前面所说的，不是出于旧约的就不是真正的福音。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16</a:t>
            </a:r>
            <a:r>
              <a:rPr lang="zh-CN" altLang="en-US" sz="1800" dirty="0" smtClean="0"/>
              <a:t>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救，救赎（原文是名词）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旧约，脱离邪恶（历史的，暂时的，负面），神解救祂的子民脱离仇敌。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新约，脱</a:t>
            </a:r>
            <a:r>
              <a:rPr lang="zh-CN" altLang="en-US" sz="1800" dirty="0" smtClean="0"/>
              <a:t>离审判与罪（</a:t>
            </a:r>
            <a:r>
              <a:rPr lang="zh-CN" altLang="en-US" sz="1800" dirty="0" smtClean="0"/>
              <a:t>属灵的，永远的）。正面是恢复进入自由与荣耀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神的大能（原文神的能力）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旧约之中神的大能，有位格的神</a:t>
            </a:r>
            <a:r>
              <a:rPr lang="en-US" altLang="zh-CN" sz="1800" dirty="0" smtClean="0"/>
              <a:t>(</a:t>
            </a:r>
            <a:r>
              <a:rPr lang="zh-CN" altLang="en-US" sz="1800" dirty="0" smtClean="0"/>
              <a:t>拯救和审判变得更复杂），拯救人（</a:t>
            </a:r>
            <a:r>
              <a:rPr lang="en-US" altLang="zh-CN" sz="1800" dirty="0" smtClean="0"/>
              <a:t>Deliver</a:t>
            </a:r>
            <a:r>
              <a:rPr lang="zh-CN" altLang="en-US" sz="1800" dirty="0" smtClean="0"/>
              <a:t>），审判人 （耶利米</a:t>
            </a:r>
            <a:r>
              <a:rPr lang="en-US" altLang="zh-CN" sz="1800" dirty="0" smtClean="0"/>
              <a:t>16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罗马书</a:t>
            </a:r>
            <a:r>
              <a:rPr lang="en-US" altLang="zh-CN" sz="1800" dirty="0" smtClean="0"/>
              <a:t>1:16-17</a:t>
            </a:r>
            <a:r>
              <a:rPr lang="zh-CN" altLang="en-US" sz="1800" dirty="0" smtClean="0"/>
              <a:t>是本书的主题，尤其是第</a:t>
            </a:r>
            <a:r>
              <a:rPr lang="en-US" altLang="zh-CN" sz="1800" dirty="0" smtClean="0"/>
              <a:t>16</a:t>
            </a:r>
            <a:r>
              <a:rPr lang="zh-CN" altLang="en-US" sz="1800" dirty="0" smtClean="0"/>
              <a:t>节，这福音是神的大能，要救一切相信的人。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从第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章</a:t>
            </a:r>
            <a:r>
              <a:rPr lang="en-US" altLang="zh-CN" sz="1800" dirty="0" smtClean="0"/>
              <a:t>18</a:t>
            </a:r>
            <a:r>
              <a:rPr lang="zh-CN" altLang="en-US" sz="1800" dirty="0" smtClean="0"/>
              <a:t>节开始其实要一直读到</a:t>
            </a:r>
            <a:r>
              <a:rPr lang="en-US" altLang="zh-CN" sz="1800" dirty="0" smtClean="0"/>
              <a:t>3</a:t>
            </a:r>
            <a:r>
              <a:rPr lang="zh-CN" altLang="en-US" sz="1800" dirty="0" smtClean="0"/>
              <a:t>章</a:t>
            </a:r>
            <a:r>
              <a:rPr lang="en-US" altLang="zh-CN" sz="1800" dirty="0" smtClean="0"/>
              <a:t>20</a:t>
            </a:r>
            <a:r>
              <a:rPr lang="zh-CN" altLang="en-US" sz="1800" dirty="0" smtClean="0"/>
              <a:t>节，解释（或证明）为什么说这福音是神的大能，是因为在这里有一个极大的难题，公义的神怎么拯救有罪的人脱离罪的刑罚。如果神单单按祂的公义审判我们，这反倒容易了，义人上天堂，罪的工价就是死，有罪的人灭亡在地狱中。但是保罗在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18-3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20</a:t>
            </a:r>
            <a:r>
              <a:rPr lang="zh-CN" altLang="en-US" sz="1800" dirty="0" smtClean="0"/>
              <a:t>证明了没有义人，一个也没有。如果神轻忽地赦免人的罪，用圣经的话是掩面不看人的罪，那祂就是一个不义的神，是一个“贪赃枉法”是审判官。神是无所不能，但祂在这件事上是无能的（原谅我用敬虔的心说这句话），因为祂不能背乎祂自己，不义的神不是神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神如何能够堂堂正正地拯救罪人，这是一个极大的难题，彼得前书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12</a:t>
            </a:r>
            <a:r>
              <a:rPr lang="zh-CN" altLang="en-US" sz="1800" dirty="0" smtClean="0"/>
              <a:t>说，论道救恩，天使也愿意详细察看这些事，因为他们虽然有极大的智慧，他们也不知道该怎么办，他们非常好奇，想知道神要如何处理这件事。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还有，救一切相信的人，不光是脱离刑罚，更包括脱离罪的捆绑，塑造成祂儿子的模样。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一切相信的（原文每一个一直信的人）。福音不是显明神的能力，福音是神的能力，不仅仅在于救赎，也在于救一切相信的（包括得救，也包括成长）。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信，信什么？什么是信？信</a:t>
            </a:r>
            <a:r>
              <a:rPr lang="zh-CN" altLang="en-US" sz="1800" dirty="0" smtClean="0"/>
              <a:t>是人的意</a:t>
            </a:r>
            <a:r>
              <a:rPr lang="zh-CN" altLang="en-US" sz="1800" dirty="0" smtClean="0"/>
              <a:t>志所作出的决定与引发出的行为，这个决定的源头是圣灵，核心是出于</a:t>
            </a:r>
            <a:r>
              <a:rPr lang="zh-CN" altLang="en-US" sz="1800" dirty="0" smtClean="0"/>
              <a:t>对神的</a:t>
            </a:r>
            <a:r>
              <a:rPr lang="zh-CN" altLang="en-US" sz="1800" dirty="0" smtClean="0"/>
              <a:t>信任。信不是工作，是回应，信不是功劳。加尔文说，信好像是一个空空的容器，用我们灵魂的开口寻求上帝的恩典。</a:t>
            </a:r>
            <a:endParaRPr lang="en-US" altLang="zh-TW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以福音为耻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核心信息让人尴尬：林</a:t>
            </a:r>
            <a:r>
              <a:rPr lang="en-US" altLang="zh-CN" sz="1800" dirty="0" smtClean="0"/>
              <a:t>1:18 </a:t>
            </a:r>
            <a:r>
              <a:rPr lang="zh-CN" altLang="en-US" sz="1800" dirty="0" smtClean="0"/>
              <a:t>因为十字架的道理，在那灭亡的人为愚拙。在我们得救的人却为神的大能。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信息的结果让人尴尬，因信称义，会导致无律法主义；或反犹太主义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传信息的方式让人尴尬，你是一个罪人，你没有希望。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17</a:t>
            </a:r>
            <a:r>
              <a:rPr lang="zh-CN" altLang="en-US" sz="1800" dirty="0" smtClean="0"/>
              <a:t>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因为，解释</a:t>
            </a:r>
            <a:r>
              <a:rPr lang="en-US" altLang="zh-CN" sz="1800" dirty="0" smtClean="0"/>
              <a:t>16</a:t>
            </a:r>
            <a:r>
              <a:rPr lang="zh-CN" altLang="en-US" sz="1800" dirty="0" smtClean="0"/>
              <a:t>节。福音是神的大能，不是显明神的大能；福音显明神的义</a:t>
            </a:r>
            <a:r>
              <a:rPr lang="zh-CN" altLang="en-US" sz="1800" dirty="0" smtClean="0"/>
              <a:t>。神的义是什么？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本于信以致于信，出于信进入信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义</a:t>
            </a:r>
            <a:r>
              <a:rPr lang="zh-TW" altLang="en-US" sz="1800" dirty="0" smtClean="0"/>
              <a:t>人必因信得生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the just shall live by faith</a:t>
            </a:r>
            <a:r>
              <a:rPr lang="zh-CN" altLang="en-US" sz="1800" dirty="0" smtClean="0"/>
              <a:t>，义人必因信而活。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作者：保罗，德丢代笔。菲比转送。</a:t>
            </a:r>
            <a:endParaRPr lang="en-US" altLang="zh-CN" sz="18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16:22 </a:t>
            </a:r>
            <a:r>
              <a:rPr lang="zh-CN" altLang="en-US" sz="1800" dirty="0" smtClean="0"/>
              <a:t>我这代笔写信的德丢，在主里面问你们安。</a:t>
            </a:r>
            <a:endParaRPr lang="en-US" altLang="zh-CN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收信人：罗马教会</a:t>
            </a:r>
            <a:endParaRPr lang="en-US" altLang="zh-CN" sz="18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30</a:t>
            </a:r>
            <a:r>
              <a:rPr lang="zh-CN" altLang="en-US" sz="1800" dirty="0" smtClean="0"/>
              <a:t>年五旬节，五千人</a:t>
            </a:r>
            <a:endParaRPr lang="en-US" altLang="zh-CN" sz="18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革老丢</a:t>
            </a:r>
            <a:r>
              <a:rPr lang="en-US" altLang="zh-CN" sz="1800" dirty="0" smtClean="0"/>
              <a:t>49</a:t>
            </a:r>
            <a:r>
              <a:rPr lang="zh-CN" altLang="en-US" sz="1800" dirty="0" smtClean="0"/>
              <a:t>年驱逐犹太人</a:t>
            </a:r>
            <a:endParaRPr lang="en-US" altLang="zh-CN" sz="18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以外邦人为主，但是他们很熟悉犹太人的教义，因为起初的基督徒是犹太人。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写作时间和地点</a:t>
            </a:r>
            <a:endParaRPr lang="en-US" altLang="zh-CN" sz="18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供给圣徒。哥林多</a:t>
            </a:r>
            <a:endParaRPr lang="en-US" altLang="zh-CN" sz="18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主后</a:t>
            </a:r>
            <a:r>
              <a:rPr lang="en-US" altLang="zh-CN" sz="1800" dirty="0" smtClean="0"/>
              <a:t>57</a:t>
            </a:r>
            <a:r>
              <a:rPr lang="zh-CN" altLang="en-US" sz="1800" dirty="0" smtClean="0"/>
              <a:t>年（第三次旅行布道）</a:t>
            </a:r>
            <a:endParaRPr lang="en-US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写作目的</a:t>
            </a:r>
            <a:endParaRPr lang="en-US" altLang="zh-CN" sz="18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这是一封书信，是与情形有关的。</a:t>
            </a:r>
            <a:endParaRPr lang="en-US" altLang="zh-CN" sz="18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1:11 </a:t>
            </a:r>
            <a:r>
              <a:rPr lang="zh-CN" altLang="en-US" sz="1800" dirty="0" smtClean="0"/>
              <a:t>因为我切切的想见你们，要把些属灵的恩赐分给你们，使你们可以坚固。</a:t>
            </a:r>
            <a:endParaRPr lang="en-US" altLang="zh-CN" sz="18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 </a:t>
            </a:r>
            <a:r>
              <a:rPr lang="en-US" altLang="zh-CN" sz="1800" dirty="0" smtClean="0"/>
              <a:t>15:23 </a:t>
            </a:r>
            <a:r>
              <a:rPr lang="zh-CN" altLang="en-US" sz="1800" dirty="0" smtClean="0"/>
              <a:t>但如今在这里再没有可传的地方，而且这好几年，我切心想望到士班雅去的时候，可以到你们那里。</a:t>
            </a:r>
            <a:r>
              <a:rPr lang="en-US" altLang="zh-CN" sz="1800" dirty="0" smtClean="0"/>
              <a:t>15:24 </a:t>
            </a:r>
            <a:r>
              <a:rPr lang="zh-CN" altLang="en-US" sz="1800" dirty="0" smtClean="0"/>
              <a:t>盼望从你们那里经过，得见你们，先与你们彼此交往，心里稍微满足，然后蒙你们送行。</a:t>
            </a:r>
            <a:endParaRPr lang="en-US" altLang="zh-CN" sz="18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从自由的角度讲福音，所以就从自由的角度讲运用。</a:t>
            </a:r>
            <a:endParaRPr lang="en-US" altLang="zh-CN" sz="1800" dirty="0" smtClean="0"/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不要看自己过于所当看的，不要志气高大，不要自己伸冤</a:t>
            </a:r>
            <a:endParaRPr lang="en-US" altLang="zh-CN" sz="1800" dirty="0" smtClean="0"/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当顺服权柄</a:t>
            </a:r>
            <a:endParaRPr lang="en-US" altLang="zh-CN" sz="1800" dirty="0" smtClean="0"/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信心软弱的，你们要接纳 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 smtClean="0"/>
              <a:t>12:1 </a:t>
            </a:r>
            <a:r>
              <a:rPr lang="zh-CN" altLang="en-US" sz="1800" b="1" dirty="0" smtClean="0"/>
              <a:t>所以</a:t>
            </a:r>
            <a:r>
              <a:rPr lang="zh-CN" altLang="en-US" sz="1800" dirty="0" smtClean="0"/>
              <a:t>弟兄们，我以神的慈悲劝你们，将身体献上，当作活祭，是圣洁的，是神所喜悦的。你们如此事奉，乃是理所当然的。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引言中提出主题</a:t>
            </a:r>
            <a:endParaRPr lang="en-US" altLang="zh-CN" sz="1800" dirty="0" smtClean="0"/>
          </a:p>
          <a:p>
            <a:r>
              <a:rPr lang="en-US" altLang="zh-CN" sz="1800" dirty="0" smtClean="0"/>
              <a:t>1:16 </a:t>
            </a:r>
            <a:r>
              <a:rPr lang="zh-CN" altLang="en-US" sz="1800" dirty="0" smtClean="0"/>
              <a:t>我不以福音为耻。这福音本是神的大能，要救一切相信的，先是犹太人，后是希利尼人。  </a:t>
            </a:r>
            <a:endParaRPr lang="en-US" altLang="zh-CN" sz="1800" dirty="0" smtClean="0"/>
          </a:p>
          <a:p>
            <a:r>
              <a:rPr lang="en-US" altLang="zh-CN" sz="1800" b="0" dirty="0" smtClean="0">
                <a:effectLst/>
              </a:rPr>
              <a:t>1:17</a:t>
            </a:r>
            <a:r>
              <a:rPr lang="zh-CN" altLang="en-US" sz="1800" dirty="0" smtClean="0"/>
              <a:t> 因为神的义，正在这福音上显明出来。这义是本于信以致于信。如经上所记，义人必因信得生。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主题：福音。神的义在祂的救赎计划中显明出来。福音的定义，是神的救赎计划，神怎么通过耶稣基督的死和复活拯救罪人。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神的大能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信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神的义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义人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主题：不仅仅是因信称义。不仅仅是传福</a:t>
            </a:r>
            <a:r>
              <a:rPr lang="zh-CN" altLang="en-US" sz="1800" smtClean="0"/>
              <a:t>音</a:t>
            </a:r>
            <a:r>
              <a:rPr lang="zh-CN" altLang="en-US" sz="1800" smtClean="0"/>
              <a:t>。罗</a:t>
            </a:r>
            <a:r>
              <a:rPr lang="zh-CN" altLang="en-US" sz="1800" dirty="0" smtClean="0"/>
              <a:t>马路布</a:t>
            </a:r>
            <a:r>
              <a:rPr lang="zh-CN" altLang="en-US" sz="1800" smtClean="0"/>
              <a:t>道</a:t>
            </a:r>
            <a:r>
              <a:rPr lang="zh-CN" altLang="en-US" sz="1800" smtClean="0"/>
              <a:t>法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保罗的传福音的计划</a:t>
            </a:r>
            <a:endParaRPr lang="en-US" altLang="zh-CN" sz="1800" dirty="0" smtClean="0"/>
          </a:p>
          <a:p>
            <a:r>
              <a:rPr lang="en-US" altLang="zh-CN" sz="1800" dirty="0" smtClean="0"/>
              <a:t>15:23 </a:t>
            </a:r>
            <a:r>
              <a:rPr lang="zh-CN" altLang="en-US" sz="1800" dirty="0" smtClean="0"/>
              <a:t>但如今在这里再没有可传的地方，而且这好几年，我切心想望到士班雅去的时候，可以到你们那里。</a:t>
            </a:r>
            <a:r>
              <a:rPr lang="en-US" altLang="zh-CN" sz="1800" dirty="0" smtClean="0"/>
              <a:t>15:24 </a:t>
            </a:r>
            <a:r>
              <a:rPr lang="zh-CN" altLang="en-US" sz="1800" dirty="0" smtClean="0"/>
              <a:t>盼望从你们那里经过，得见你们，先与你们彼此交往，心里稍微满足，然后蒙你们送行。</a:t>
            </a:r>
            <a:endParaRPr lang="en-US" altLang="zh-CN" sz="1800" dirty="0" smtClean="0"/>
          </a:p>
          <a:p>
            <a:r>
              <a:rPr lang="zh-CN" altLang="en-US" sz="1800" dirty="0" smtClean="0"/>
              <a:t>问候，点了</a:t>
            </a:r>
            <a:r>
              <a:rPr lang="en-US" altLang="zh-CN" sz="1800" dirty="0" smtClean="0"/>
              <a:t>25</a:t>
            </a:r>
            <a:r>
              <a:rPr lang="zh-CN" altLang="en-US" sz="1800" dirty="0" smtClean="0"/>
              <a:t>个名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 smtClean="0"/>
              <a:t>1:18 </a:t>
            </a:r>
            <a:r>
              <a:rPr lang="zh-CN" altLang="en-US" sz="1800" dirty="0" smtClean="0"/>
              <a:t>原来神的忿怒，从天上显明在一切不虔不义的人身上，就是那些行不义阻挡真理的人。 </a:t>
            </a:r>
            <a:endParaRPr lang="en-US" altLang="zh-CN" sz="1800" dirty="0" smtClean="0"/>
          </a:p>
          <a:p>
            <a:r>
              <a:rPr lang="en-US" altLang="zh-CN" sz="1800" dirty="0" smtClean="0"/>
              <a:t>3:20 </a:t>
            </a:r>
            <a:r>
              <a:rPr lang="zh-CN" altLang="en-US" sz="1800" dirty="0" smtClean="0"/>
              <a:t>所以凡有血气的没有一个，因行律法，能在神面前称义。因为律法本是叫人知罪。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 smtClean="0"/>
              <a:t>3:21 </a:t>
            </a:r>
            <a:r>
              <a:rPr lang="zh-CN" altLang="en-US" sz="1800" dirty="0" smtClean="0"/>
              <a:t>但如今神的义在律法以外已经显明出来，有律法和先知为证。 </a:t>
            </a:r>
            <a:endParaRPr lang="en-US" altLang="zh-CN" sz="1800" dirty="0" smtClean="0"/>
          </a:p>
          <a:p>
            <a:r>
              <a:rPr lang="en-US" altLang="zh-CN" sz="1800" dirty="0" smtClean="0"/>
              <a:t>3:22 </a:t>
            </a:r>
            <a:r>
              <a:rPr lang="zh-CN" altLang="en-US" sz="1800" dirty="0" smtClean="0"/>
              <a:t>就是神的义，因信耶稣基督，加给一切相信的人，并没有分别。 </a:t>
            </a:r>
            <a:endParaRPr lang="en-US" altLang="zh-CN" sz="1800" dirty="0" smtClean="0"/>
          </a:p>
          <a:p>
            <a:r>
              <a:rPr lang="en-US" altLang="zh-CN" sz="1800" dirty="0" smtClean="0"/>
              <a:t>4:25 </a:t>
            </a:r>
            <a:r>
              <a:rPr lang="zh-CN" altLang="en-US" sz="1800" dirty="0" smtClean="0"/>
              <a:t>耶稣被交给人，是为我们的过犯，复活是为叫我们称义。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罗马书</a:t>
            </a:r>
            <a:endParaRPr lang="en-US" sz="5400" b="1" dirty="0" smtClean="0">
              <a:solidFill>
                <a:schemeClr val="bg1"/>
              </a:solidFill>
            </a:endParaRP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第一课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06/0</a:t>
            </a:r>
            <a:r>
              <a:rPr lang="en-US" altLang="zh-CN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福音（</a:t>
            </a:r>
            <a:r>
              <a:rPr lang="en-US" altLang="zh-CN" sz="4800" b="1" dirty="0">
                <a:solidFill>
                  <a:schemeClr val="bg1"/>
                </a:solidFill>
              </a:rPr>
              <a:t>1:18-11:36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）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76800"/>
          </a:xfrm>
        </p:spPr>
        <p:txBody>
          <a:bodyPr>
            <a:norm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</a:rPr>
              <a:t>没有义人 </a:t>
            </a:r>
            <a:r>
              <a:rPr lang="en-US" altLang="zh-CN" sz="4400" dirty="0" smtClean="0">
                <a:solidFill>
                  <a:schemeClr val="bg1"/>
                </a:solidFill>
              </a:rPr>
              <a:t>(1:18-3:20)</a:t>
            </a:r>
          </a:p>
          <a:p>
            <a:r>
              <a:rPr lang="zh-CN" altLang="en-US" sz="4400" dirty="0" smtClean="0">
                <a:solidFill>
                  <a:schemeClr val="bg1"/>
                </a:solidFill>
              </a:rPr>
              <a:t>因信称义</a:t>
            </a:r>
            <a:r>
              <a:rPr lang="en-US" altLang="zh-CN" sz="4400" dirty="0" smtClean="0">
                <a:solidFill>
                  <a:schemeClr val="bg1"/>
                </a:solidFill>
              </a:rPr>
              <a:t>(3:21-4:25)</a:t>
            </a: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救恩的确据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(5:1-8:38)</a:t>
            </a:r>
            <a:endParaRPr lang="en-US" altLang="zh-CN" sz="4400" b="1" dirty="0">
              <a:solidFill>
                <a:schemeClr val="bg1"/>
              </a:solidFill>
            </a:endParaRPr>
          </a:p>
          <a:p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1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福音（</a:t>
            </a:r>
            <a:r>
              <a:rPr lang="en-US" altLang="zh-CN" sz="4800" b="1" dirty="0">
                <a:solidFill>
                  <a:schemeClr val="bg1"/>
                </a:solidFill>
              </a:rPr>
              <a:t>1:18-11:36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）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76800"/>
          </a:xfrm>
        </p:spPr>
        <p:txBody>
          <a:bodyPr>
            <a:normAutofit/>
          </a:bodyPr>
          <a:lstStyle/>
          <a:p>
            <a:r>
              <a:rPr lang="zh-CN" altLang="en-US" sz="4400" dirty="0">
                <a:solidFill>
                  <a:schemeClr val="bg1"/>
                </a:solidFill>
              </a:rPr>
              <a:t>没有义人 </a:t>
            </a:r>
            <a:r>
              <a:rPr lang="en-US" altLang="zh-CN" sz="4400" dirty="0" smtClean="0">
                <a:solidFill>
                  <a:schemeClr val="bg1"/>
                </a:solidFill>
              </a:rPr>
              <a:t>(1:18-3:20)</a:t>
            </a:r>
          </a:p>
          <a:p>
            <a:r>
              <a:rPr lang="zh-CN" altLang="en-US" sz="4400" dirty="0">
                <a:solidFill>
                  <a:schemeClr val="bg1"/>
                </a:solidFill>
              </a:rPr>
              <a:t>因信称义</a:t>
            </a:r>
            <a:r>
              <a:rPr lang="en-US" altLang="zh-CN" sz="4400" dirty="0" smtClean="0">
                <a:solidFill>
                  <a:schemeClr val="bg1"/>
                </a:solidFill>
              </a:rPr>
              <a:t>(3:21-4:25)</a:t>
            </a:r>
          </a:p>
          <a:p>
            <a:r>
              <a:rPr lang="zh-CN" altLang="en-US" sz="4400" dirty="0">
                <a:solidFill>
                  <a:schemeClr val="bg1"/>
                </a:solidFill>
              </a:rPr>
              <a:t>救恩的确据 </a:t>
            </a:r>
            <a:r>
              <a:rPr lang="en-US" altLang="zh-CN" sz="4400" dirty="0" smtClean="0">
                <a:solidFill>
                  <a:schemeClr val="bg1"/>
                </a:solidFill>
              </a:rPr>
              <a:t>(5:1-8:38)</a:t>
            </a:r>
          </a:p>
          <a:p>
            <a:pPr lvl="1"/>
            <a:r>
              <a:rPr lang="zh-TW" altLang="en-US" sz="4000" b="1" dirty="0">
                <a:solidFill>
                  <a:schemeClr val="bg1"/>
                </a:solidFill>
              </a:rPr>
              <a:t>以色列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人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的问题 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(9:1-11:36)</a:t>
            </a:r>
            <a:endParaRPr lang="en-US" altLang="zh-CN" sz="4000" b="1" dirty="0">
              <a:solidFill>
                <a:schemeClr val="bg1"/>
              </a:solidFill>
            </a:endParaRPr>
          </a:p>
          <a:p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劝勉（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12:1-15:13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）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768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活祭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(12:1-2)</a:t>
            </a: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肢体生活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(12:3-8)</a:t>
            </a: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爱的彰显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(12:9-21)</a:t>
            </a: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顺服掌权者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(13:1-7)</a:t>
            </a: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爱成全了律法</a:t>
            </a:r>
            <a:r>
              <a:rPr lang="en-US" altLang="zh-CN" sz="4400" b="1" dirty="0">
                <a:solidFill>
                  <a:schemeClr val="bg1"/>
                </a:solidFill>
              </a:rPr>
              <a:t>(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13:8-10)</a:t>
            </a:r>
          </a:p>
          <a:p>
            <a:r>
              <a:rPr lang="zh-CN" altLang="en-US" sz="4400" b="1" dirty="0">
                <a:solidFill>
                  <a:schemeClr val="bg1"/>
                </a:solidFill>
              </a:rPr>
              <a:t>光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明的兵器</a:t>
            </a:r>
            <a:r>
              <a:rPr lang="en-US" altLang="zh-CN" sz="4400" b="1" dirty="0">
                <a:solidFill>
                  <a:schemeClr val="bg1"/>
                </a:solidFill>
              </a:rPr>
              <a:t>(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13:11-14)</a:t>
            </a:r>
          </a:p>
          <a:p>
            <a:r>
              <a:rPr lang="zh-CN" altLang="en-US" sz="4400" b="1" dirty="0">
                <a:solidFill>
                  <a:schemeClr val="bg1"/>
                </a:solidFill>
              </a:rPr>
              <a:t>彼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此接纳</a:t>
            </a:r>
            <a:r>
              <a:rPr lang="en-US" altLang="zh-CN" sz="4400" b="1" dirty="0">
                <a:solidFill>
                  <a:schemeClr val="bg1"/>
                </a:solidFill>
              </a:rPr>
              <a:t>(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14:1-15:13)</a:t>
            </a:r>
            <a:endParaRPr lang="en-US" altLang="zh-CN" sz="4400" b="1" dirty="0">
              <a:solidFill>
                <a:schemeClr val="bg1"/>
              </a:solidFill>
            </a:endParaRPr>
          </a:p>
          <a:p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3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运用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</a:rPr>
              <a:t>和我们有什么关系？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17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课程计划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715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一课 </a:t>
            </a:r>
            <a:r>
              <a:rPr lang="en-US" altLang="zh-CN" sz="4400" dirty="0">
                <a:solidFill>
                  <a:schemeClr val="bg1"/>
                </a:solidFill>
              </a:rPr>
              <a:t>06/03</a:t>
            </a:r>
            <a:r>
              <a:rPr lang="zh-CN" altLang="en-US" sz="4400" dirty="0">
                <a:solidFill>
                  <a:schemeClr val="bg1"/>
                </a:solidFill>
              </a:rPr>
              <a:t>简介（</a:t>
            </a:r>
            <a:r>
              <a:rPr lang="en-US" altLang="zh-CN" sz="4400" dirty="0">
                <a:solidFill>
                  <a:schemeClr val="bg1"/>
                </a:solidFill>
              </a:rPr>
              <a:t>1: 1-17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二</a:t>
            </a:r>
            <a:r>
              <a:rPr lang="zh-CN" altLang="en-US" sz="4400" dirty="0" smtClean="0">
                <a:solidFill>
                  <a:schemeClr val="bg1"/>
                </a:solidFill>
              </a:rPr>
              <a:t>课 </a:t>
            </a:r>
            <a:r>
              <a:rPr lang="en-US" altLang="zh-CN" sz="4400" dirty="0" smtClean="0">
                <a:solidFill>
                  <a:schemeClr val="bg1"/>
                </a:solidFill>
              </a:rPr>
              <a:t>06/10</a:t>
            </a:r>
            <a:r>
              <a:rPr lang="zh-CN" altLang="en-US" sz="4400" dirty="0">
                <a:solidFill>
                  <a:schemeClr val="bg1"/>
                </a:solidFill>
              </a:rPr>
              <a:t>没有义人（</a:t>
            </a:r>
            <a:r>
              <a:rPr lang="en-US" altLang="zh-CN" sz="4400" dirty="0">
                <a:solidFill>
                  <a:schemeClr val="bg1"/>
                </a:solidFill>
              </a:rPr>
              <a:t>1:18-3:20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三</a:t>
            </a:r>
            <a:r>
              <a:rPr lang="zh-CN" altLang="en-US" sz="4400" dirty="0" smtClean="0">
                <a:solidFill>
                  <a:schemeClr val="bg1"/>
                </a:solidFill>
              </a:rPr>
              <a:t>课 </a:t>
            </a:r>
            <a:r>
              <a:rPr lang="en-US" altLang="zh-CN" sz="4400" dirty="0" smtClean="0">
                <a:solidFill>
                  <a:schemeClr val="bg1"/>
                </a:solidFill>
              </a:rPr>
              <a:t>06/17</a:t>
            </a:r>
            <a:r>
              <a:rPr lang="zh-CN" altLang="en-US" sz="4400" dirty="0">
                <a:solidFill>
                  <a:schemeClr val="bg1"/>
                </a:solidFill>
              </a:rPr>
              <a:t>因信称义（</a:t>
            </a:r>
            <a:r>
              <a:rPr lang="en-US" altLang="zh-CN" sz="4400" dirty="0">
                <a:solidFill>
                  <a:schemeClr val="bg1"/>
                </a:solidFill>
              </a:rPr>
              <a:t>3:21-4:25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四</a:t>
            </a:r>
            <a:r>
              <a:rPr lang="zh-CN" altLang="en-US" sz="4400" dirty="0" smtClean="0">
                <a:solidFill>
                  <a:schemeClr val="bg1"/>
                </a:solidFill>
              </a:rPr>
              <a:t>课 </a:t>
            </a:r>
            <a:r>
              <a:rPr lang="en-US" altLang="zh-CN" sz="4400" dirty="0" smtClean="0">
                <a:solidFill>
                  <a:schemeClr val="bg1"/>
                </a:solidFill>
              </a:rPr>
              <a:t>06/24</a:t>
            </a:r>
            <a:r>
              <a:rPr lang="zh-CN" altLang="en-US" sz="4400" dirty="0">
                <a:solidFill>
                  <a:schemeClr val="bg1"/>
                </a:solidFill>
              </a:rPr>
              <a:t>救恩的确据一（</a:t>
            </a:r>
            <a:r>
              <a:rPr lang="en-US" altLang="zh-CN" sz="4400" dirty="0">
                <a:solidFill>
                  <a:schemeClr val="bg1"/>
                </a:solidFill>
              </a:rPr>
              <a:t>5:1-8:39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r>
              <a:rPr lang="en-US" altLang="zh-CN" sz="4400" dirty="0" smtClean="0">
                <a:solidFill>
                  <a:schemeClr val="bg1"/>
                </a:solidFill>
              </a:rPr>
              <a:t>07/01 </a:t>
            </a:r>
            <a:r>
              <a:rPr lang="zh-CN" altLang="en-US" sz="4400" dirty="0">
                <a:solidFill>
                  <a:schemeClr val="bg1"/>
                </a:solidFill>
              </a:rPr>
              <a:t>无主日学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五</a:t>
            </a:r>
            <a:r>
              <a:rPr lang="zh-CN" altLang="en-US" sz="4400" dirty="0" smtClean="0">
                <a:solidFill>
                  <a:schemeClr val="bg1"/>
                </a:solidFill>
              </a:rPr>
              <a:t>课 </a:t>
            </a:r>
            <a:r>
              <a:rPr lang="en-US" altLang="zh-CN" sz="4400" dirty="0" smtClean="0">
                <a:solidFill>
                  <a:schemeClr val="bg1"/>
                </a:solidFill>
              </a:rPr>
              <a:t>07/08</a:t>
            </a:r>
            <a:r>
              <a:rPr lang="zh-CN" altLang="en-US" sz="4400" dirty="0">
                <a:solidFill>
                  <a:schemeClr val="bg1"/>
                </a:solidFill>
              </a:rPr>
              <a:t>救恩的确据二（</a:t>
            </a:r>
            <a:r>
              <a:rPr lang="en-US" altLang="zh-CN" sz="4400" dirty="0">
                <a:solidFill>
                  <a:schemeClr val="bg1"/>
                </a:solidFill>
              </a:rPr>
              <a:t>5:1-8:39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六</a:t>
            </a:r>
            <a:r>
              <a:rPr lang="zh-CN" altLang="en-US" sz="4400" dirty="0" smtClean="0">
                <a:solidFill>
                  <a:schemeClr val="bg1"/>
                </a:solidFill>
              </a:rPr>
              <a:t>课 </a:t>
            </a:r>
            <a:r>
              <a:rPr lang="en-US" altLang="zh-CN" sz="4400" dirty="0" smtClean="0">
                <a:solidFill>
                  <a:schemeClr val="bg1"/>
                </a:solidFill>
              </a:rPr>
              <a:t>07/15</a:t>
            </a:r>
            <a:r>
              <a:rPr lang="zh-CN" altLang="en-US" sz="4400" dirty="0">
                <a:solidFill>
                  <a:schemeClr val="bg1"/>
                </a:solidFill>
              </a:rPr>
              <a:t>救恩的确据三（</a:t>
            </a:r>
            <a:r>
              <a:rPr lang="en-US" altLang="zh-CN" sz="4400" dirty="0">
                <a:solidFill>
                  <a:schemeClr val="bg1"/>
                </a:solidFill>
              </a:rPr>
              <a:t>5:1-8:39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七</a:t>
            </a:r>
            <a:r>
              <a:rPr lang="zh-CN" altLang="en-US" sz="4400" dirty="0" smtClean="0">
                <a:solidFill>
                  <a:schemeClr val="bg1"/>
                </a:solidFill>
              </a:rPr>
              <a:t>课 </a:t>
            </a:r>
            <a:r>
              <a:rPr lang="en-US" altLang="zh-CN" sz="4400" dirty="0" smtClean="0">
                <a:solidFill>
                  <a:schemeClr val="bg1"/>
                </a:solidFill>
              </a:rPr>
              <a:t>07/22</a:t>
            </a:r>
            <a:r>
              <a:rPr lang="zh-CN" altLang="en-US" sz="4400" dirty="0">
                <a:solidFill>
                  <a:schemeClr val="bg1"/>
                </a:solidFill>
              </a:rPr>
              <a:t>救恩的确据四（</a:t>
            </a:r>
            <a:r>
              <a:rPr lang="en-US" altLang="zh-CN" sz="4400" dirty="0">
                <a:solidFill>
                  <a:schemeClr val="bg1"/>
                </a:solidFill>
              </a:rPr>
              <a:t>5:1-8:39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八</a:t>
            </a:r>
            <a:r>
              <a:rPr lang="zh-CN" altLang="en-US" sz="4400" dirty="0" smtClean="0">
                <a:solidFill>
                  <a:schemeClr val="bg1"/>
                </a:solidFill>
              </a:rPr>
              <a:t>课 </a:t>
            </a:r>
            <a:r>
              <a:rPr lang="en-US" altLang="zh-CN" sz="4400" dirty="0" smtClean="0">
                <a:solidFill>
                  <a:schemeClr val="bg1"/>
                </a:solidFill>
              </a:rPr>
              <a:t>07/29</a:t>
            </a:r>
            <a:r>
              <a:rPr lang="zh-CN" altLang="en-US" sz="4400" dirty="0">
                <a:solidFill>
                  <a:schemeClr val="bg1"/>
                </a:solidFill>
              </a:rPr>
              <a:t>救恩的确据五（</a:t>
            </a:r>
            <a:r>
              <a:rPr lang="en-US" altLang="zh-CN" sz="4400" dirty="0">
                <a:solidFill>
                  <a:schemeClr val="bg1"/>
                </a:solidFill>
              </a:rPr>
              <a:t>5:1-8:39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r>
              <a:rPr lang="en-US" altLang="zh-CN" sz="4400" dirty="0" smtClean="0">
                <a:solidFill>
                  <a:schemeClr val="bg1"/>
                </a:solidFill>
              </a:rPr>
              <a:t>08/05</a:t>
            </a:r>
            <a:r>
              <a:rPr lang="zh-CN" altLang="en-US" sz="4400" dirty="0">
                <a:solidFill>
                  <a:schemeClr val="bg1"/>
                </a:solidFill>
              </a:rPr>
              <a:t>无主日学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九</a:t>
            </a:r>
            <a:r>
              <a:rPr lang="zh-CN" altLang="en-US" sz="4400" dirty="0" smtClean="0">
                <a:solidFill>
                  <a:schemeClr val="bg1"/>
                </a:solidFill>
              </a:rPr>
              <a:t>课 </a:t>
            </a:r>
            <a:r>
              <a:rPr lang="en-US" altLang="zh-CN" sz="4400" dirty="0" smtClean="0">
                <a:solidFill>
                  <a:schemeClr val="bg1"/>
                </a:solidFill>
              </a:rPr>
              <a:t>08/12</a:t>
            </a:r>
            <a:r>
              <a:rPr lang="zh-CN" altLang="en-US" sz="4400" dirty="0">
                <a:solidFill>
                  <a:schemeClr val="bg1"/>
                </a:solidFill>
              </a:rPr>
              <a:t>以色列人的问题（</a:t>
            </a:r>
            <a:r>
              <a:rPr lang="en-US" altLang="zh-CN" sz="4400" dirty="0">
                <a:solidFill>
                  <a:schemeClr val="bg1"/>
                </a:solidFill>
              </a:rPr>
              <a:t>9:1-11:36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十</a:t>
            </a:r>
            <a:r>
              <a:rPr lang="zh-CN" altLang="en-US" sz="4400" dirty="0" smtClean="0">
                <a:solidFill>
                  <a:schemeClr val="bg1"/>
                </a:solidFill>
              </a:rPr>
              <a:t>课 </a:t>
            </a:r>
            <a:r>
              <a:rPr lang="en-US" altLang="zh-CN" sz="4400" dirty="0" smtClean="0">
                <a:solidFill>
                  <a:schemeClr val="bg1"/>
                </a:solidFill>
              </a:rPr>
              <a:t>08/19</a:t>
            </a:r>
            <a:r>
              <a:rPr lang="zh-CN" altLang="en-US" sz="4400" dirty="0">
                <a:solidFill>
                  <a:schemeClr val="bg1"/>
                </a:solidFill>
              </a:rPr>
              <a:t>以色列人的问题（</a:t>
            </a:r>
            <a:r>
              <a:rPr lang="en-US" altLang="zh-CN" sz="4400" dirty="0">
                <a:solidFill>
                  <a:schemeClr val="bg1"/>
                </a:solidFill>
              </a:rPr>
              <a:t>9:1-11:36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chemeClr val="bg1"/>
                </a:solidFill>
              </a:rPr>
              <a:t>第</a:t>
            </a:r>
            <a:r>
              <a:rPr lang="zh-CN" altLang="en-US" sz="4400" dirty="0">
                <a:solidFill>
                  <a:schemeClr val="bg1"/>
                </a:solidFill>
              </a:rPr>
              <a:t>十一</a:t>
            </a:r>
            <a:r>
              <a:rPr lang="zh-CN" altLang="en-US" sz="4400" dirty="0" smtClean="0">
                <a:solidFill>
                  <a:schemeClr val="bg1"/>
                </a:solidFill>
              </a:rPr>
              <a:t>课 </a:t>
            </a:r>
            <a:r>
              <a:rPr lang="en-US" altLang="zh-CN" sz="4400" dirty="0" smtClean="0">
                <a:solidFill>
                  <a:schemeClr val="bg1"/>
                </a:solidFill>
              </a:rPr>
              <a:t>08/26</a:t>
            </a:r>
            <a:r>
              <a:rPr lang="zh-CN" altLang="en-US" sz="4400" dirty="0">
                <a:solidFill>
                  <a:schemeClr val="bg1"/>
                </a:solidFill>
              </a:rPr>
              <a:t>运用与结语（</a:t>
            </a:r>
            <a:r>
              <a:rPr lang="en-US" altLang="zh-CN" sz="4400" dirty="0">
                <a:solidFill>
                  <a:schemeClr val="bg1"/>
                </a:solidFill>
              </a:rPr>
              <a:t>12:1-16:27</a:t>
            </a:r>
            <a:r>
              <a:rPr lang="zh-CN" altLang="en-US" sz="44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buNone/>
            </a:pPr>
            <a:endParaRPr lang="en-US" altLang="zh-CN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3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罗马书 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(1:1-17)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</a:rPr>
              <a:t>问安（</a:t>
            </a:r>
            <a:r>
              <a:rPr lang="en-US" altLang="zh-CN" sz="4400" dirty="0" smtClean="0">
                <a:solidFill>
                  <a:schemeClr val="bg1"/>
                </a:solidFill>
              </a:rPr>
              <a:t>1-7</a:t>
            </a:r>
            <a:r>
              <a:rPr lang="zh-CN" altLang="en-US" sz="4400" dirty="0" smtClean="0">
                <a:solidFill>
                  <a:schemeClr val="bg1"/>
                </a:solidFill>
              </a:rPr>
              <a:t>）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r>
              <a:rPr lang="zh-CN" altLang="en-US" sz="4400" dirty="0">
                <a:solidFill>
                  <a:schemeClr val="bg1"/>
                </a:solidFill>
              </a:rPr>
              <a:t>保</a:t>
            </a:r>
            <a:r>
              <a:rPr lang="zh-CN" altLang="en-US" sz="4400" dirty="0" smtClean="0">
                <a:solidFill>
                  <a:schemeClr val="bg1"/>
                </a:solidFill>
              </a:rPr>
              <a:t>罗与罗马人的关系（</a:t>
            </a:r>
            <a:r>
              <a:rPr lang="en-US" altLang="zh-CN" sz="4400" dirty="0" smtClean="0">
                <a:solidFill>
                  <a:schemeClr val="bg1"/>
                </a:solidFill>
              </a:rPr>
              <a:t>8-15</a:t>
            </a:r>
            <a:r>
              <a:rPr lang="zh-CN" altLang="en-US" sz="4400" dirty="0" smtClean="0">
                <a:solidFill>
                  <a:schemeClr val="bg1"/>
                </a:solidFill>
              </a:rPr>
              <a:t>）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r>
              <a:rPr lang="zh-CN" altLang="en-US" sz="4400" dirty="0">
                <a:solidFill>
                  <a:schemeClr val="bg1"/>
                </a:solidFill>
              </a:rPr>
              <a:t>主</a:t>
            </a:r>
            <a:r>
              <a:rPr lang="zh-CN" altLang="en-US" sz="4400" dirty="0" smtClean="0">
                <a:solidFill>
                  <a:schemeClr val="bg1"/>
                </a:solidFill>
              </a:rPr>
              <a:t>题（</a:t>
            </a:r>
            <a:r>
              <a:rPr lang="en-US" altLang="zh-CN" sz="4400" dirty="0" smtClean="0">
                <a:solidFill>
                  <a:schemeClr val="bg1"/>
                </a:solidFill>
              </a:rPr>
              <a:t>16-17</a:t>
            </a:r>
            <a:r>
              <a:rPr lang="zh-CN" altLang="en-US" sz="4400" dirty="0" smtClean="0">
                <a:solidFill>
                  <a:schemeClr val="bg1"/>
                </a:solidFill>
              </a:rPr>
              <a:t>）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08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问安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sz="4400" dirty="0" smtClean="0">
                <a:solidFill>
                  <a:schemeClr val="bg1"/>
                </a:solidFill>
              </a:rPr>
              <a:t>1:1 </a:t>
            </a:r>
            <a:r>
              <a:rPr lang="zh-CN" altLang="en-US" sz="4400" dirty="0">
                <a:solidFill>
                  <a:schemeClr val="bg1"/>
                </a:solidFill>
              </a:rPr>
              <a:t>耶稣基督的仆人保罗，奉召为使徒，特派传神的福音。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1:2 </a:t>
            </a:r>
            <a:r>
              <a:rPr lang="zh-CN" altLang="en-US" sz="4400" dirty="0">
                <a:solidFill>
                  <a:schemeClr val="bg1"/>
                </a:solidFill>
              </a:rPr>
              <a:t>这福音是神从前借众先知，在圣经上所应许的。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1:3 </a:t>
            </a:r>
            <a:r>
              <a:rPr lang="zh-CN" altLang="en-US" sz="4400" dirty="0">
                <a:solidFill>
                  <a:schemeClr val="bg1"/>
                </a:solidFill>
              </a:rPr>
              <a:t>论到他儿子，我主耶稣基督。按肉体说，是从大卫后裔生的。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1:4 </a:t>
            </a:r>
            <a:r>
              <a:rPr lang="zh-CN" altLang="en-US" sz="4400" dirty="0">
                <a:solidFill>
                  <a:schemeClr val="bg1"/>
                </a:solidFill>
              </a:rPr>
              <a:t>按圣善的灵说，因从死里复活，以大能显明是神的儿子。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1:5 </a:t>
            </a:r>
            <a:r>
              <a:rPr lang="zh-CN" altLang="en-US" sz="4400" dirty="0">
                <a:solidFill>
                  <a:schemeClr val="bg1"/>
                </a:solidFill>
              </a:rPr>
              <a:t>我们从他受了恩惠，并使徒的职分，在万国之中叫人为他的名信服真道。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1:6 </a:t>
            </a:r>
            <a:r>
              <a:rPr lang="zh-CN" altLang="en-US" sz="4400" dirty="0">
                <a:solidFill>
                  <a:schemeClr val="bg1"/>
                </a:solidFill>
              </a:rPr>
              <a:t>其中也有你们这蒙召属耶稣基督的人。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1:7 </a:t>
            </a:r>
            <a:r>
              <a:rPr lang="zh-CN" altLang="en-US" sz="4400" dirty="0">
                <a:solidFill>
                  <a:schemeClr val="bg1"/>
                </a:solidFill>
              </a:rPr>
              <a:t>我写信给你们在罗马为神所爱，奉召作圣徒的众人。愿恩惠平安，从我们的父神，并主耶稣基督，归与你们。</a:t>
            </a:r>
          </a:p>
        </p:txBody>
      </p:sp>
    </p:spTree>
    <p:extLst>
      <p:ext uri="{BB962C8B-B14F-4D97-AF65-F5344CB8AC3E}">
        <p14:creationId xmlns:p14="http://schemas.microsoft.com/office/powerpoint/2010/main" val="21116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保罗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CN" sz="4400" dirty="0" smtClean="0">
                <a:solidFill>
                  <a:schemeClr val="bg1"/>
                </a:solidFill>
              </a:rPr>
              <a:t>1:1 </a:t>
            </a:r>
            <a:r>
              <a:rPr lang="zh-CN" altLang="en-US" sz="4400" dirty="0">
                <a:solidFill>
                  <a:schemeClr val="bg1"/>
                </a:solidFill>
              </a:rPr>
              <a:t>耶稣基督的仆人保罗，奉召为使徒，特派传神的福音</a:t>
            </a:r>
            <a:r>
              <a:rPr lang="zh-CN" altLang="en-US" sz="4400" dirty="0" smtClean="0">
                <a:solidFill>
                  <a:schemeClr val="bg1"/>
                </a:solidFill>
              </a:rPr>
              <a:t>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13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神的福音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r>
              <a:rPr lang="en-US" altLang="zh-CN" sz="4400" dirty="0" smtClean="0">
                <a:solidFill>
                  <a:schemeClr val="bg1"/>
                </a:solidFill>
              </a:rPr>
              <a:t>1:2 </a:t>
            </a:r>
            <a:r>
              <a:rPr lang="zh-CN" altLang="en-US" sz="4400" dirty="0">
                <a:solidFill>
                  <a:schemeClr val="bg1"/>
                </a:solidFill>
              </a:rPr>
              <a:t>这福音是神从前借众先知，在圣经上所应许的。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1:3 </a:t>
            </a:r>
            <a:r>
              <a:rPr lang="zh-CN" altLang="en-US" sz="4400" dirty="0">
                <a:solidFill>
                  <a:schemeClr val="bg1"/>
                </a:solidFill>
              </a:rPr>
              <a:t>论到他儿子，我主耶稣基督。按肉体说，是从大卫后裔生的。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1:4 </a:t>
            </a:r>
            <a:r>
              <a:rPr lang="zh-CN" altLang="en-US" sz="4400" dirty="0">
                <a:solidFill>
                  <a:schemeClr val="bg1"/>
                </a:solidFill>
              </a:rPr>
              <a:t>按圣善的灵说，因从死里复活，以大能显明是神的儿子</a:t>
            </a:r>
            <a:r>
              <a:rPr lang="zh-CN" altLang="en-US" sz="4400" dirty="0" smtClean="0">
                <a:solidFill>
                  <a:schemeClr val="bg1"/>
                </a:solidFill>
              </a:rPr>
              <a:t>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7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奉召作圣徒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4400" dirty="0" smtClean="0">
                <a:solidFill>
                  <a:schemeClr val="bg1"/>
                </a:solidFill>
              </a:rPr>
              <a:t>1:5 </a:t>
            </a:r>
            <a:r>
              <a:rPr lang="zh-CN" altLang="en-US" sz="4400" dirty="0">
                <a:solidFill>
                  <a:schemeClr val="bg1"/>
                </a:solidFill>
              </a:rPr>
              <a:t>我们从他受了恩惠，并使徒的职分，在万国之中叫人为他的名信服真道。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1:6 </a:t>
            </a:r>
            <a:r>
              <a:rPr lang="zh-CN" altLang="en-US" sz="4400" dirty="0">
                <a:solidFill>
                  <a:schemeClr val="bg1"/>
                </a:solidFill>
              </a:rPr>
              <a:t>其中也有你们这蒙召属耶稣基督的人。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1:7 </a:t>
            </a:r>
            <a:r>
              <a:rPr lang="zh-CN" altLang="en-US" sz="4400" dirty="0">
                <a:solidFill>
                  <a:schemeClr val="bg1"/>
                </a:solidFill>
              </a:rPr>
              <a:t>我写信给你们在罗马为神所爱，奉召作圣徒的众人。愿恩惠平安，从我们的父神，并主耶稣基督，归与你们。</a:t>
            </a:r>
          </a:p>
        </p:txBody>
      </p:sp>
    </p:spTree>
    <p:extLst>
      <p:ext uri="{BB962C8B-B14F-4D97-AF65-F5344CB8AC3E}">
        <p14:creationId xmlns:p14="http://schemas.microsoft.com/office/powerpoint/2010/main" val="292954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罗马书简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介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背景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主题与结构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运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用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课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程计划</a:t>
            </a:r>
            <a:endParaRPr lang="zh-CN" alt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保罗与罗马人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55000" lnSpcReduction="20000"/>
          </a:bodyPr>
          <a:lstStyle/>
          <a:p>
            <a:r>
              <a:rPr lang="en-US" altLang="zh-CN" sz="4400" dirty="0" smtClean="0">
                <a:solidFill>
                  <a:schemeClr val="bg1"/>
                </a:solidFill>
              </a:rPr>
              <a:t>1:8 </a:t>
            </a:r>
            <a:r>
              <a:rPr lang="zh-CN" altLang="en-US" sz="4400" dirty="0">
                <a:solidFill>
                  <a:schemeClr val="bg1"/>
                </a:solidFill>
              </a:rPr>
              <a:t>第一，我靠着耶稣基督，为你们众人感谢我的神。因你们的信德传遍了天下。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1:9 </a:t>
            </a:r>
            <a:r>
              <a:rPr lang="zh-CN" altLang="en-US" sz="4400" dirty="0">
                <a:solidFill>
                  <a:schemeClr val="bg1"/>
                </a:solidFill>
              </a:rPr>
              <a:t>我在他儿子福音上，用心灵所事奉的神，可以见证我怎样不住地提到你们，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1:10 </a:t>
            </a:r>
            <a:r>
              <a:rPr lang="zh-CN" altLang="en-US" sz="4400" dirty="0">
                <a:solidFill>
                  <a:schemeClr val="bg1"/>
                </a:solidFill>
              </a:rPr>
              <a:t>在祷告之间，常常恳求，或者照神的旨意，终能得平坦的道路往你们那里去。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1:11 </a:t>
            </a:r>
            <a:r>
              <a:rPr lang="zh-CN" altLang="en-US" sz="4400" dirty="0">
                <a:solidFill>
                  <a:schemeClr val="bg1"/>
                </a:solidFill>
              </a:rPr>
              <a:t>因为我切切地想见你们，要把些属灵的恩赐分给你们，使你们可以坚固。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1:12 </a:t>
            </a:r>
            <a:r>
              <a:rPr lang="zh-CN" altLang="en-US" sz="4400" dirty="0">
                <a:solidFill>
                  <a:schemeClr val="bg1"/>
                </a:solidFill>
              </a:rPr>
              <a:t>这样我在你们中间，因你与我彼此的信心，就可以同得安慰</a:t>
            </a:r>
            <a:r>
              <a:rPr lang="zh-CN" altLang="en-US" sz="4400" dirty="0" smtClean="0">
                <a:solidFill>
                  <a:schemeClr val="bg1"/>
                </a:solidFill>
              </a:rPr>
              <a:t>。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1:13 </a:t>
            </a:r>
            <a:r>
              <a:rPr lang="zh-CN" altLang="en-US" sz="4400" dirty="0">
                <a:solidFill>
                  <a:schemeClr val="bg1"/>
                </a:solidFill>
              </a:rPr>
              <a:t>弟兄们，我不愿意你们不知道，我屡次定意往你们那里去，要在你们中间得些果子，如同在其余的外邦人中一样。只是到如今仍有阻隔。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1:14 </a:t>
            </a:r>
            <a:r>
              <a:rPr lang="zh-CN" altLang="en-US" sz="4400" dirty="0">
                <a:solidFill>
                  <a:schemeClr val="bg1"/>
                </a:solidFill>
              </a:rPr>
              <a:t>无论是希利尼人，化外人，聪明人，愚拙人，我都欠他们的债。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1:15 </a:t>
            </a:r>
            <a:r>
              <a:rPr lang="zh-CN" altLang="en-US" sz="4400" dirty="0">
                <a:solidFill>
                  <a:schemeClr val="bg1"/>
                </a:solidFill>
              </a:rPr>
              <a:t>所以情愿尽我的力量，将福音也传给</a:t>
            </a:r>
            <a:r>
              <a:rPr lang="zh-CN" altLang="en-US" sz="4400" b="1" dirty="0">
                <a:solidFill>
                  <a:srgbClr val="FF0000"/>
                </a:solidFill>
              </a:rPr>
              <a:t>你们</a:t>
            </a:r>
            <a:r>
              <a:rPr lang="zh-CN" altLang="en-US" sz="4400" dirty="0">
                <a:solidFill>
                  <a:schemeClr val="bg1"/>
                </a:solidFill>
              </a:rPr>
              <a:t>在罗马的人</a:t>
            </a:r>
            <a:r>
              <a:rPr lang="zh-CN" altLang="en-US" sz="4400" dirty="0" smtClean="0">
                <a:solidFill>
                  <a:schemeClr val="bg1"/>
                </a:solidFill>
              </a:rPr>
              <a:t>。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主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题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1:16 </a:t>
            </a:r>
            <a:r>
              <a:rPr lang="zh-CN" altLang="en-US" sz="4400" b="1" dirty="0">
                <a:solidFill>
                  <a:schemeClr val="bg1"/>
                </a:solidFill>
              </a:rPr>
              <a:t>我不以福音为耻。这福音本是神的大能，要救一切相信的，先是犹太人，后是希利尼人。  </a:t>
            </a:r>
          </a:p>
          <a:p>
            <a:r>
              <a:rPr lang="en-US" altLang="zh-CN" sz="4400" b="1" dirty="0">
                <a:solidFill>
                  <a:schemeClr val="bg1"/>
                </a:solidFill>
              </a:rPr>
              <a:t>1:17 </a:t>
            </a:r>
            <a:r>
              <a:rPr lang="zh-CN" altLang="en-US" sz="4400" b="1" dirty="0">
                <a:solidFill>
                  <a:schemeClr val="bg1"/>
                </a:solidFill>
              </a:rPr>
              <a:t>因为神的义，正在这福音上显明出来。这义是本于信以致于信。如经上所记，义人必因信得生。</a:t>
            </a:r>
          </a:p>
        </p:txBody>
      </p:sp>
    </p:spTree>
    <p:extLst>
      <p:ext uri="{BB962C8B-B14F-4D97-AF65-F5344CB8AC3E}">
        <p14:creationId xmlns:p14="http://schemas.microsoft.com/office/powerpoint/2010/main" val="8626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背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景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chemeClr val="bg1"/>
                </a:solidFill>
              </a:rPr>
              <a:t>作者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罗马教会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写作时间和地点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写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作目的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3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主题与结构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教义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运用</a:t>
            </a: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0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主题与结构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引言（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1:1-17)</a:t>
            </a:r>
          </a:p>
          <a:p>
            <a:r>
              <a:rPr lang="zh-CN" altLang="en-US" sz="4400" dirty="0" smtClean="0">
                <a:solidFill>
                  <a:schemeClr val="bg1"/>
                </a:solidFill>
              </a:rPr>
              <a:t>教义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r>
              <a:rPr lang="zh-CN" altLang="en-US" sz="4400" dirty="0">
                <a:solidFill>
                  <a:schemeClr val="bg1"/>
                </a:solidFill>
              </a:rPr>
              <a:t>运</a:t>
            </a:r>
            <a:r>
              <a:rPr lang="zh-CN" altLang="en-US" sz="4400" dirty="0" smtClean="0">
                <a:solidFill>
                  <a:schemeClr val="bg1"/>
                </a:solidFill>
              </a:rPr>
              <a:t>用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r>
              <a:rPr lang="zh-CN" altLang="en-US" sz="4400" dirty="0">
                <a:solidFill>
                  <a:schemeClr val="bg1"/>
                </a:solidFill>
              </a:rPr>
              <a:t>结语</a:t>
            </a:r>
            <a:endParaRPr lang="en-US" altLang="zh-CN" sz="4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62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主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题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1:16 </a:t>
            </a:r>
            <a:r>
              <a:rPr lang="zh-CN" altLang="en-US" sz="4400" b="1" dirty="0">
                <a:solidFill>
                  <a:schemeClr val="bg1"/>
                </a:solidFill>
              </a:rPr>
              <a:t>我不以</a:t>
            </a:r>
            <a:r>
              <a:rPr lang="zh-CN" altLang="en-US" sz="4400" b="1" dirty="0">
                <a:solidFill>
                  <a:srgbClr val="FF0000"/>
                </a:solidFill>
              </a:rPr>
              <a:t>福音</a:t>
            </a:r>
            <a:r>
              <a:rPr lang="zh-CN" altLang="en-US" sz="4400" b="1" dirty="0">
                <a:solidFill>
                  <a:schemeClr val="bg1"/>
                </a:solidFill>
              </a:rPr>
              <a:t>为耻。这</a:t>
            </a:r>
            <a:r>
              <a:rPr lang="zh-CN" altLang="en-US" sz="4400" b="1" dirty="0">
                <a:solidFill>
                  <a:srgbClr val="FF0000"/>
                </a:solidFill>
              </a:rPr>
              <a:t>福音</a:t>
            </a:r>
            <a:r>
              <a:rPr lang="zh-CN" altLang="en-US" sz="4400" b="1" dirty="0">
                <a:solidFill>
                  <a:schemeClr val="bg1"/>
                </a:solidFill>
              </a:rPr>
              <a:t>本是神的大能，要救一切相信的，先是犹太人，后是希利尼人。  </a:t>
            </a:r>
          </a:p>
          <a:p>
            <a:r>
              <a:rPr lang="en-US" altLang="zh-CN" sz="4400" b="1" dirty="0">
                <a:solidFill>
                  <a:schemeClr val="bg1"/>
                </a:solidFill>
              </a:rPr>
              <a:t>1:17 </a:t>
            </a:r>
            <a:r>
              <a:rPr lang="zh-CN" altLang="en-US" sz="4400" b="1" dirty="0">
                <a:solidFill>
                  <a:schemeClr val="bg1"/>
                </a:solidFill>
              </a:rPr>
              <a:t>因为神的义，正在这</a:t>
            </a:r>
            <a:r>
              <a:rPr lang="zh-CN" altLang="en-US" sz="4400" b="1" dirty="0">
                <a:solidFill>
                  <a:srgbClr val="FF0000"/>
                </a:solidFill>
              </a:rPr>
              <a:t>福音</a:t>
            </a:r>
            <a:r>
              <a:rPr lang="zh-CN" altLang="en-US" sz="4400" b="1" dirty="0">
                <a:solidFill>
                  <a:schemeClr val="bg1"/>
                </a:solidFill>
              </a:rPr>
              <a:t>上显明出来。这义是本于信以致于信。如经上所记，义人必因信得生。</a:t>
            </a:r>
          </a:p>
        </p:txBody>
      </p:sp>
    </p:spTree>
    <p:extLst>
      <p:ext uri="{BB962C8B-B14F-4D97-AF65-F5344CB8AC3E}">
        <p14:creationId xmlns:p14="http://schemas.microsoft.com/office/powerpoint/2010/main" val="33613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结</a:t>
            </a:r>
            <a:r>
              <a:rPr lang="zh-CN" altLang="en-US" sz="4800" b="1" dirty="0">
                <a:solidFill>
                  <a:schemeClr val="bg1"/>
                </a:solidFill>
              </a:rPr>
              <a:t>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</a:rPr>
              <a:t>引言</a:t>
            </a:r>
            <a:r>
              <a:rPr lang="en-US" altLang="zh-CN" sz="4400" dirty="0" smtClean="0">
                <a:solidFill>
                  <a:schemeClr val="bg1"/>
                </a:solidFill>
              </a:rPr>
              <a:t>(1:1-17)</a:t>
            </a:r>
          </a:p>
          <a:p>
            <a:r>
              <a:rPr lang="zh-CN" altLang="en-US" sz="4400" dirty="0" smtClean="0">
                <a:solidFill>
                  <a:schemeClr val="bg1"/>
                </a:solidFill>
              </a:rPr>
              <a:t>福音的解释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r>
              <a:rPr lang="zh-CN" altLang="en-US" sz="4400" dirty="0">
                <a:solidFill>
                  <a:schemeClr val="bg1"/>
                </a:solidFill>
              </a:rPr>
              <a:t>福</a:t>
            </a:r>
            <a:r>
              <a:rPr lang="zh-CN" altLang="en-US" sz="4400" dirty="0" smtClean="0">
                <a:solidFill>
                  <a:schemeClr val="bg1"/>
                </a:solidFill>
              </a:rPr>
              <a:t>音的生活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结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语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(15:14-16:27)</a:t>
            </a:r>
          </a:p>
        </p:txBody>
      </p:sp>
    </p:spTree>
    <p:extLst>
      <p:ext uri="{BB962C8B-B14F-4D97-AF65-F5344CB8AC3E}">
        <p14:creationId xmlns:p14="http://schemas.microsoft.com/office/powerpoint/2010/main" val="287919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福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音（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1:18-11:36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）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76800"/>
          </a:xfrm>
        </p:spPr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没有义人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(1:18-3:20 </a:t>
            </a:r>
            <a:r>
              <a:rPr lang="en-US" altLang="zh-CN" sz="4400" b="1" dirty="0">
                <a:solidFill>
                  <a:schemeClr val="bg1"/>
                </a:solidFill>
              </a:rPr>
              <a:t>)</a:t>
            </a: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19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福音（</a:t>
            </a:r>
            <a:r>
              <a:rPr lang="en-US" altLang="zh-CN" sz="4800" b="1" dirty="0">
                <a:solidFill>
                  <a:schemeClr val="bg1"/>
                </a:solidFill>
              </a:rPr>
              <a:t>1:18-11:36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）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76800"/>
          </a:xfrm>
        </p:spPr>
        <p:txBody>
          <a:bodyPr>
            <a:normAutofit/>
          </a:bodyPr>
          <a:lstStyle/>
          <a:p>
            <a:r>
              <a:rPr lang="zh-CN" altLang="en-US" sz="4400" dirty="0">
                <a:solidFill>
                  <a:schemeClr val="bg1"/>
                </a:solidFill>
              </a:rPr>
              <a:t>没有义人 </a:t>
            </a:r>
            <a:r>
              <a:rPr lang="en-US" altLang="zh-CN" sz="4400" dirty="0" smtClean="0">
                <a:solidFill>
                  <a:schemeClr val="bg1"/>
                </a:solidFill>
              </a:rPr>
              <a:t>(1:18-3:20)</a:t>
            </a:r>
          </a:p>
          <a:p>
            <a:r>
              <a:rPr lang="zh-CN" altLang="en-US" sz="4400" b="1" dirty="0">
                <a:solidFill>
                  <a:schemeClr val="bg1"/>
                </a:solidFill>
              </a:rPr>
              <a:t>因信称义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(3:21-4:25)</a:t>
            </a:r>
          </a:p>
          <a:p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7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16815</TotalTime>
  <Words>6591</Words>
  <Application>Microsoft Office PowerPoint</Application>
  <PresentationFormat>On-screen Show (4:3)</PresentationFormat>
  <Paragraphs>280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三谷基督徒会堂成人主日学</vt:lpstr>
      <vt:lpstr>罗马书简介</vt:lpstr>
      <vt:lpstr>背景</vt:lpstr>
      <vt:lpstr>主题与结构</vt:lpstr>
      <vt:lpstr>主题与结构</vt:lpstr>
      <vt:lpstr>主题</vt:lpstr>
      <vt:lpstr>结构</vt:lpstr>
      <vt:lpstr>福音（1:18-11:36）</vt:lpstr>
      <vt:lpstr>福音（1:18-11:36）</vt:lpstr>
      <vt:lpstr>福音（1:18-11:36）</vt:lpstr>
      <vt:lpstr>福音（1:18-11:36）</vt:lpstr>
      <vt:lpstr>劝勉（12:1-15:13）</vt:lpstr>
      <vt:lpstr>运用</vt:lpstr>
      <vt:lpstr>课程计划</vt:lpstr>
      <vt:lpstr>罗马书 (1:1-17)</vt:lpstr>
      <vt:lpstr>问安</vt:lpstr>
      <vt:lpstr>保罗</vt:lpstr>
      <vt:lpstr>神的福音</vt:lpstr>
      <vt:lpstr>奉召作圣徒</vt:lpstr>
      <vt:lpstr>保罗与罗马人</vt:lpstr>
      <vt:lpstr>主题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174</cp:revision>
  <dcterms:created xsi:type="dcterms:W3CDTF">2014-12-20T19:43:08Z</dcterms:created>
  <dcterms:modified xsi:type="dcterms:W3CDTF">2018-06-03T14:43:30Z</dcterms:modified>
</cp:coreProperties>
</file>