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9" r:id="rId3"/>
    <p:sldId id="306" r:id="rId4"/>
    <p:sldId id="257" r:id="rId5"/>
    <p:sldId id="258" r:id="rId6"/>
    <p:sldId id="278" r:id="rId7"/>
    <p:sldId id="295" r:id="rId8"/>
    <p:sldId id="307" r:id="rId9"/>
    <p:sldId id="302" r:id="rId10"/>
    <p:sldId id="296" r:id="rId11"/>
    <p:sldId id="308" r:id="rId12"/>
    <p:sldId id="309" r:id="rId13"/>
    <p:sldId id="313" r:id="rId14"/>
    <p:sldId id="320" r:id="rId15"/>
    <p:sldId id="321" r:id="rId16"/>
    <p:sldId id="316" r:id="rId17"/>
    <p:sldId id="317" r:id="rId18"/>
    <p:sldId id="318" r:id="rId19"/>
    <p:sldId id="310" r:id="rId20"/>
    <p:sldId id="311" r:id="rId21"/>
    <p:sldId id="312" r:id="rId22"/>
    <p:sldId id="322" r:id="rId23"/>
    <p:sldId id="323" r:id="rId2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412" autoAdjust="0"/>
  </p:normalViewPr>
  <p:slideViewPr>
    <p:cSldViewPr>
      <p:cViewPr varScale="1">
        <p:scale>
          <a:sx n="38" d="100"/>
          <a:sy n="38" d="100"/>
        </p:scale>
        <p:origin x="-207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复习上一课。</a:t>
            </a:r>
            <a:endParaRPr lang="en-US" altLang="zh-CN" sz="1800" dirty="0"/>
          </a:p>
          <a:p>
            <a:r>
              <a:rPr lang="zh-CN" altLang="en-US" sz="1800" dirty="0"/>
              <a:t>使徒保罗从自我介绍开始，三个身份。</a:t>
            </a:r>
            <a:endParaRPr lang="en-US" altLang="zh-CN" sz="1800" dirty="0"/>
          </a:p>
          <a:p>
            <a:r>
              <a:rPr lang="zh-CN" altLang="en-US" sz="1800" dirty="0"/>
              <a:t>福音关于神的儿子耶稣基督，两个身份</a:t>
            </a:r>
            <a:endParaRPr lang="en-US" altLang="zh-CN" sz="1800" dirty="0"/>
          </a:p>
          <a:p>
            <a:r>
              <a:rPr lang="zh-CN" altLang="en-US" sz="1800" dirty="0"/>
              <a:t>从他我们得了恩典和使徒的身份，让万国信服真道。</a:t>
            </a:r>
            <a:endParaRPr lang="en-US" altLang="zh-CN" sz="1800" dirty="0"/>
          </a:p>
          <a:p>
            <a:r>
              <a:rPr lang="zh-CN" altLang="en-US" sz="1800" dirty="0"/>
              <a:t>其中有你们在罗马的人。他赞扬了他们的信心，祷告，建立，到罗马去。</a:t>
            </a:r>
          </a:p>
          <a:p>
            <a:r>
              <a:rPr lang="en-US" altLang="zh-CN" sz="1800" dirty="0"/>
              <a:t>1:14 </a:t>
            </a:r>
            <a:r>
              <a:rPr lang="zh-CN" altLang="en-US" sz="1800" dirty="0"/>
              <a:t>无论是希利尼人，化外人，聪明人，愚拙人，我都欠他们的债。</a:t>
            </a:r>
            <a:r>
              <a:rPr lang="en-US" altLang="zh-CN" sz="1800" dirty="0"/>
              <a:t>1:15</a:t>
            </a:r>
            <a:r>
              <a:rPr lang="zh-CN" altLang="en-US" sz="1800" dirty="0"/>
              <a:t>所以情愿尽我的力量，将福音也传给你们在罗马的人。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情欲</a:t>
            </a:r>
            <a:r>
              <a:rPr lang="zh-CN" altLang="en-US" sz="1800" dirty="0"/>
              <a:t>，新约圣经中只出现</a:t>
            </a:r>
            <a:r>
              <a:rPr lang="en-US" altLang="zh-CN" sz="1800" dirty="0"/>
              <a:t>3</a:t>
            </a:r>
            <a:r>
              <a:rPr lang="zh-CN" altLang="en-US" sz="1800" dirty="0"/>
              <a:t>次。已经不受控制的情感（</a:t>
            </a:r>
            <a:r>
              <a:rPr lang="en-US" altLang="zh-CN" sz="1800" dirty="0"/>
              <a:t>passions out of control)</a:t>
            </a:r>
            <a:r>
              <a:rPr lang="zh-CN" altLang="en-US" sz="1800" dirty="0"/>
              <a:t>，尤其在性方面不受控制的驱动力。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他们的女人把顺性的用处变为逆性的用处。自然的功用变为自然之外的功用。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创</a:t>
            </a:r>
            <a:r>
              <a:rPr lang="en-US" altLang="zh-CN" sz="1800" dirty="0"/>
              <a:t>1:27 </a:t>
            </a:r>
            <a:r>
              <a:rPr lang="zh-CN" altLang="en-US" sz="1800" dirty="0"/>
              <a:t>神就照着自己的形像造人，乃是照着他的形像造男造女。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第一个可羞耻的是没有价值的没有荣耀的。第二个可羞耻的是畸形的，不正常的。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妄为，偏离了神所说的真理与正路。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报应</a:t>
            </a:r>
            <a:r>
              <a:rPr lang="zh-CN" altLang="en-US" sz="1800" dirty="0"/>
              <a:t>，收获结果。比如</a:t>
            </a:r>
            <a:r>
              <a:rPr lang="en-US" altLang="zh-CN" sz="1800" dirty="0"/>
              <a:t>HIV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同性恋的问题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宗教并不能带来道德，反而相反，没有耶稣基督的宗教会带来道德的沦丧。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我们看到不虔和不义的紧密关系。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故意不认识神，他们不认为保留神在他们的知识中有任何价值。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存邪僻的心</a:t>
            </a:r>
            <a:r>
              <a:rPr lang="zh-CN" altLang="en-US" sz="1800" dirty="0"/>
              <a:t>，值得被弃绝的理智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不合理的事，不合宜的，不道德的事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29</a:t>
            </a:r>
            <a:r>
              <a:rPr lang="zh-CN" altLang="en-US" sz="1800" dirty="0"/>
              <a:t>节心里想的手里做的，</a:t>
            </a:r>
            <a:r>
              <a:rPr lang="en-US" altLang="zh-CN" sz="1800" dirty="0"/>
              <a:t>30</a:t>
            </a:r>
            <a:r>
              <a:rPr lang="zh-CN" altLang="en-US" sz="1800" dirty="0"/>
              <a:t>节用嘴犯罪。</a:t>
            </a:r>
            <a:r>
              <a:rPr lang="en-US" altLang="zh-CN" sz="1800" dirty="0"/>
              <a:t>31</a:t>
            </a:r>
            <a:r>
              <a:rPr lang="zh-CN" altLang="en-US" sz="1800" dirty="0"/>
              <a:t>节都是以无开始的词。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第一章从</a:t>
            </a:r>
            <a:r>
              <a:rPr lang="en-US" altLang="zh-CN" sz="1800" dirty="0"/>
              <a:t>18</a:t>
            </a:r>
            <a:r>
              <a:rPr lang="zh-CN" altLang="en-US" sz="1800" dirty="0"/>
              <a:t>节开始，让我们看到人的不虔不义，让我们看到很多“坏人”，但是在我们的生活中，似乎不是每个人都那样坏，我们这些“好人”也是罪人吗？所以在第二章，保罗要处理这个问题。他用的方法是这样的，他断言（其实是神断言），当我们这些“好人”谴责那些“坏人”的时候，我们却和他们做的一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论断，这个词本身未必含有定罪的意思，它原来的意思是分别，证实，宣告判断的结论。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无可推诿的原因，你在什么事上论断人，就在什么事上定自己的罪。</a:t>
            </a:r>
            <a:r>
              <a:rPr lang="zh-TW" altLang="en-US" sz="1800" dirty="0"/>
              <a:t>定自己的罪</a:t>
            </a:r>
            <a:r>
              <a:rPr lang="zh-CN" altLang="en-US" sz="1800" dirty="0"/>
              <a:t>的原因，你这论断人的，自己所行却和别人一样。所行的是习惯性的行为，而不是犯一次的过错。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论断人的人：要么是知道的多，要么是自己认为做的好。有知识的人，有道德的人，有能力的人。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腐败的例子，我自己的经历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好人需要救恩吗？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按真理审判：就是按实际真相来审判我们，在这里我们要面对的是一位无所不知的审判者，在这里我们的心思意念，动机，目的都是审判的范围（马太福音</a:t>
            </a:r>
            <a:r>
              <a:rPr lang="en-US" altLang="zh-CN" sz="1800" dirty="0"/>
              <a:t>5</a:t>
            </a:r>
            <a:r>
              <a:rPr lang="zh-CN" altLang="en-US" sz="1800" dirty="0"/>
              <a:t>），他是检查官，证人，也是法官，面对祂的审判，我们是不是承认我们所做的与那些我们谴责的人是一样的呢？</a:t>
            </a:r>
            <a:endParaRPr lang="en-US" altLang="zh-CN" sz="1800" dirty="0"/>
          </a:p>
          <a:p>
            <a:r>
              <a:rPr lang="zh-CN" altLang="en-US" sz="1800" dirty="0"/>
              <a:t>你以为能逃脱神的审判吗？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你既论断别人，你自己做的与他们一样，你不能逃脱你自己的审判，你以为能逃脱神的审判吗？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如果神没有任凭你陷入前面所说的明显的不义，表明神的恩慈，宽容，忍耐还在你身上。但是这恩慈的目的是领你悔改，若不悔改，将会受更重的审判。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按行为，与你说什么无关（论断）。是不是犹太人（血缘）；有没有律法的知识；有没有宗教的仪式（割礼）。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结党：</a:t>
            </a:r>
            <a:r>
              <a:rPr lang="en-US" altLang="zh-CN" sz="1800" dirty="0"/>
              <a:t>self-seeking</a:t>
            </a:r>
            <a:r>
              <a:rPr lang="zh-CN" altLang="en-US" sz="1800" dirty="0"/>
              <a:t>，辩论的，拉帮结伙的。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行善：圣经中的善，是一个很大的字。耶和华本为善。行耶和华眼中看为善，看为正的事。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按行为受审与后面的因信称义矛盾吗？我们通过信心得救，但是不按信心受审。你的所是，决定你的所作，所以神通过信主的方法改变你的所是。比如说行善，在基督里做的才算数。行为是你是怎样的一个人的证明和表现。雅各书，因行为称义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恶人按行为受审判，义人按行为得奖赏。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原则的运用：</a:t>
            </a:r>
            <a:r>
              <a:rPr lang="en-US" altLang="zh-CN" sz="1800" dirty="0"/>
              <a:t>1.</a:t>
            </a:r>
            <a:r>
              <a:rPr lang="zh-CN" altLang="en-US" sz="1800" dirty="0"/>
              <a:t>有没有律法 </a:t>
            </a:r>
            <a:r>
              <a:rPr lang="en-US" altLang="zh-CN" sz="1800" dirty="0"/>
              <a:t>2.</a:t>
            </a:r>
            <a:r>
              <a:rPr lang="zh-CN" altLang="en-US" sz="1800" dirty="0"/>
              <a:t>是不是犹太人 </a:t>
            </a:r>
            <a:r>
              <a:rPr lang="en-US" altLang="zh-CN" sz="1800" dirty="0"/>
              <a:t>3.</a:t>
            </a:r>
            <a:r>
              <a:rPr lang="zh-CN" altLang="en-US" sz="1800" dirty="0"/>
              <a:t>有没有受割礼</a:t>
            </a:r>
            <a:endParaRPr lang="en-US" altLang="zh-CN" sz="1800" dirty="0"/>
          </a:p>
          <a:p>
            <a:r>
              <a:rPr lang="zh-CN" altLang="en-US" sz="1800" dirty="0"/>
              <a:t>不按律法灭亡。</a:t>
            </a:r>
            <a:r>
              <a:rPr lang="en-US" altLang="zh-CN" sz="1800" dirty="0"/>
              <a:t>For as many as have sinned without law shall also perish without law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从来没有听过福音的人能得救吗？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在神的审判之中，犹太人没有任何的优势，割礼也没有带来任何的好处。犹太人也在罪之下，神的应许并不能保护他们脱离神的定罪（</a:t>
            </a:r>
            <a:r>
              <a:rPr lang="en-US" altLang="zh-CN" sz="1800" dirty="0"/>
              <a:t>Condemnation)</a:t>
            </a:r>
            <a:r>
              <a:rPr lang="zh-CN" altLang="en-US" sz="1800" dirty="0"/>
              <a:t>。处理反对意见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1-8</a:t>
            </a:r>
          </a:p>
          <a:p>
            <a:r>
              <a:rPr lang="en-US" altLang="zh-CN" sz="1800" dirty="0"/>
              <a:t>1. </a:t>
            </a:r>
            <a:r>
              <a:rPr lang="zh-CN" altLang="en-US" sz="1800" dirty="0"/>
              <a:t>神对他的应许不信实吗？犹太人和割礼没有任何好处。但是并不表明作为犹太人没有任何的好处（</a:t>
            </a:r>
            <a:r>
              <a:rPr lang="en-US" altLang="zh-CN" sz="1800" dirty="0"/>
              <a:t>Advantage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神的圣言交托</a:t>
            </a:r>
            <a:r>
              <a:rPr lang="zh-CN" altLang="en-US" sz="1800" dirty="0"/>
              <a:t>，神的话不仅仅是一个理论，是和接受的人有关联了。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有一个两难，一方面神对他话语的信实应该是有果效的，应该是对犹太人有好处的；一方面犹太人的不信使他们在罪之下，他们得不到任何好处。是神的信实不起作用了吗？保罗要处理这样的疑问？详细的处理要到</a:t>
            </a:r>
            <a:r>
              <a:rPr lang="en-US" altLang="zh-CN" sz="1800" dirty="0"/>
              <a:t>9-11</a:t>
            </a:r>
            <a:r>
              <a:rPr lang="zh-CN" altLang="en-US" sz="1800" dirty="0"/>
              <a:t>章。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过渡到罗马书的主题：福音，用</a:t>
            </a:r>
            <a:r>
              <a:rPr lang="en-US" altLang="zh-CN" sz="1800" dirty="0"/>
              <a:t>4</a:t>
            </a:r>
            <a:r>
              <a:rPr lang="zh-CN" altLang="en-US" sz="1800" dirty="0"/>
              <a:t>个逻辑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我迫不及待地要传福音给你们，因为我不以福音为耻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我不以福音为耻，因为这福音是神的大能拯救相信的人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福音有拯救的大能，因为它显明神的义，就是以信为本的义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旧约的佐证，就像前面所说的，不是出于旧约的就不是真正的福音。</a:t>
            </a:r>
            <a:endParaRPr lang="en-US" altLang="zh-CN" sz="1800" dirty="0"/>
          </a:p>
          <a:p>
            <a:r>
              <a:rPr lang="en-US" altLang="zh-CN" sz="1800" dirty="0"/>
              <a:t>16</a:t>
            </a:r>
            <a:r>
              <a:rPr lang="zh-CN" altLang="en-US" sz="1800" dirty="0"/>
              <a:t>节，每一个词都很重要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救，救赎（原文是名词）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旧约，</a:t>
            </a:r>
            <a:r>
              <a:rPr lang="zh-TW" altLang="en-US" sz="1800" dirty="0"/>
              <a:t>神解救祂的子民</a:t>
            </a:r>
            <a:r>
              <a:rPr lang="zh-CN" altLang="en-US" sz="1800" dirty="0"/>
              <a:t>脱离祸患与仇敌（可见的，暂时的）。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新约，脱离罪的刑罚，脱离罪的罪的奴役；正面是恢复进入自由与荣耀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神的大能（原文神的能力）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能力表现在救。为什么说这福音是神的大能，是因为在这里有一个极大的难题，公义的神怎么拯救有罪的人脱离罪的刑罚。如果神单单按祂的公义审判我们，这反倒容易了，义人得永生，罪人灭亡。但是保罗在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18-3</a:t>
            </a:r>
            <a:r>
              <a:rPr lang="zh-CN" altLang="en-US" sz="1800" dirty="0"/>
              <a:t>：</a:t>
            </a:r>
            <a:r>
              <a:rPr lang="en-US" altLang="zh-CN" sz="1800" dirty="0"/>
              <a:t>20</a:t>
            </a:r>
            <a:r>
              <a:rPr lang="zh-CN" altLang="en-US" sz="1800" dirty="0"/>
              <a:t>证明了没有义人，一个也没有。如果神轻忽地赦免人的罪，用圣经的话是掩面不看人的罪，那祂就是一个不义的神，是一个“贪赃枉法”是审判官。神是无所不能，但祂在这件事上是无能的（原谅我用敬虔的心说这句话），因为祂不能背乎祂自己，不义的神不是神 </a:t>
            </a:r>
            <a:r>
              <a:rPr lang="en-US" altLang="zh-CN" sz="1800" dirty="0"/>
              <a:t>Rom 3:6</a:t>
            </a:r>
            <a:r>
              <a:rPr lang="zh-CN" altLang="en-US" sz="1800" dirty="0"/>
              <a:t>。若是这样（不义），神怎能审判世界呢。神如何能够堂堂正正地拯救罪人，这是一个极大的难题，彼得前书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12</a:t>
            </a:r>
            <a:r>
              <a:rPr lang="zh-CN" altLang="en-US" sz="1800" dirty="0"/>
              <a:t>说，论道救恩，天使也愿意详细察看这些事，因为他们虽然有极大的智慧，他们也不知道该怎么办，他们非常好奇，想知道神要如何成就这事。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这个救不光是脱离刑罚，更包括脱离罪的捆绑，塑造成祂儿子的模样。就像邢哥所说，神的救法是一个完全的救法，灵魂体的得救。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与人的能力相对照。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相信。什么是信？信从表面上是人的意志所作出的决定与引发出的行为。源头是圣灵，核心是出于对神的信任。信不是工作，是回应，信不是功劳。加尔文说，信好像是一个空空的容器，用我们灵魂的开口寻求上帝的恩典。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信什么？信耶稣基督，信福音。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一切相信的（原文每一个一直信的人）。福音不是显明神的能力，福音是神的能力，不仅仅在于救赎，也在于救一切相信的（包括得救，也包括成长），留意“一切”这个词表明的难度和包括性。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以福音为耻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核心信息让人尴尬：在雅典的亚略巴古，</a:t>
            </a:r>
            <a:r>
              <a:rPr lang="en-US" altLang="zh-CN" sz="1800" dirty="0"/>
              <a:t>Act 17:18 </a:t>
            </a:r>
            <a:r>
              <a:rPr lang="zh-CN" altLang="en-US" sz="1800" dirty="0"/>
              <a:t>还有以彼古罗和斯多亚两门的学士 “有的说，这胡言乱语的要说什么。有的说，他似乎是传说外邦鬼神的”。 </a:t>
            </a:r>
            <a:r>
              <a:rPr lang="en-US" altLang="zh-CN" sz="1800" dirty="0"/>
              <a:t>Act 17:32 </a:t>
            </a:r>
            <a:r>
              <a:rPr lang="zh-CN" altLang="en-US" sz="1800" dirty="0"/>
              <a:t>众人听见从死里复活的话，就有讥诮他的</a:t>
            </a:r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林</a:t>
            </a:r>
            <a:r>
              <a:rPr lang="en-US" altLang="zh-CN" sz="1800" dirty="0"/>
              <a:t>1:18 </a:t>
            </a:r>
            <a:r>
              <a:rPr lang="zh-CN" altLang="en-US" sz="1800" dirty="0"/>
              <a:t>因为十字架的道理，在那灭亡的人为愚拙。在我们得救的人却为神的大能。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信息的结果让人尴尬，因信称义，会导致无律法主义；或反犹太主义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钟马田说，如果你讲的福音中神的恩典，没有讲到一个程度，以至于有人控告你在讲无律法主义，这个恩典还没有讲对。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5:20 </a:t>
            </a:r>
            <a:r>
              <a:rPr lang="zh-CN" altLang="en-US" sz="1800" dirty="0"/>
              <a:t>只是罪在哪里显多，恩典就更显多了。</a:t>
            </a:r>
            <a:r>
              <a:rPr lang="en-US" altLang="zh-CN" sz="1800" dirty="0"/>
              <a:t>Rom 6:1 </a:t>
            </a:r>
            <a:r>
              <a:rPr lang="zh-CN" altLang="en-US" sz="1800" dirty="0"/>
              <a:t>这样，怎么说呢？我们可以仍在罪中，叫恩典显多吗？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传信息的方式让人尴尬，你是一个罪人，你没有希望。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但是你越了解这福音本是神的大能，以及它完全的救法，你越经历这福音在你身上的工作，你就更能理直气壮的说，我不以福音为耻。</a:t>
            </a:r>
            <a:endParaRPr lang="en-US" altLang="zh-CN" sz="1800" dirty="0"/>
          </a:p>
          <a:p>
            <a:r>
              <a:rPr lang="en-US" altLang="zh-CN" sz="1800" dirty="0"/>
              <a:t>17</a:t>
            </a:r>
            <a:r>
              <a:rPr lang="zh-CN" altLang="en-US" sz="1800" dirty="0"/>
              <a:t>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义，对的，正的，善的，好的。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神的义有两个方面。一方面，神是公义的，神所作的尽都公义，神本身就是对与善的标准。旧约中神的这一个义在律法中显明。</a:t>
            </a:r>
            <a:r>
              <a:rPr lang="en-US" altLang="zh-CN" sz="1800" dirty="0" err="1"/>
              <a:t>Psm</a:t>
            </a:r>
            <a:r>
              <a:rPr lang="en-US" altLang="zh-CN" sz="1800" dirty="0"/>
              <a:t> 51:4 </a:t>
            </a:r>
            <a:r>
              <a:rPr lang="zh-CN" altLang="en-US" sz="1800" dirty="0"/>
              <a:t>我向你犯罪，</a:t>
            </a:r>
            <a:r>
              <a:rPr lang="en-US" altLang="zh-CN" sz="1800" dirty="0"/>
              <a:t>…</a:t>
            </a:r>
            <a:r>
              <a:rPr lang="zh-CN" altLang="en-US" sz="1800" dirty="0"/>
              <a:t>你责备我的时候，显为公义。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另一方面，神的义是指人如何能在神面前被神接受为义的，正的，善的。福音却是显明神的义，第二种的义。</a:t>
            </a:r>
            <a:r>
              <a:rPr lang="en-US" altLang="zh-CN" sz="1800" dirty="0"/>
              <a:t>Rom 3:26 </a:t>
            </a:r>
            <a:r>
              <a:rPr lang="zh-CN" altLang="en-US" sz="1800" dirty="0"/>
              <a:t>好在今时显明他的义，使人知道他自己为义，也称信耶稣的人为义。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与人的义相对比，人的义是从行为而来的，可以用一个佛教的词功德来描述。信不是功德，信是回应。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这一种的义是从信而来的。本于信以致于信，出于信进入信。完全从信而来；从开始到结束（过程），认识越多，信就越强，越来越清晰。不能成长的信，不是信。信在新约里一直是一个表示过程的词。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义</a:t>
            </a:r>
            <a:r>
              <a:rPr lang="zh-TW" altLang="en-US" sz="1800" dirty="0"/>
              <a:t>人必因信得生</a:t>
            </a:r>
            <a:r>
              <a:rPr lang="zh-CN" altLang="en-US" sz="1800" dirty="0"/>
              <a:t>，</a:t>
            </a:r>
            <a:r>
              <a:rPr lang="en-US" altLang="zh-CN" sz="1800" dirty="0"/>
              <a:t>the just shall live by faith</a:t>
            </a:r>
            <a:r>
              <a:rPr lang="zh-CN" altLang="en-US" sz="1800" dirty="0"/>
              <a:t>，义人必因信而活。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处理反对意见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1-8</a:t>
            </a:r>
          </a:p>
          <a:p>
            <a:r>
              <a:rPr lang="en-US" altLang="zh-CN" sz="1800" dirty="0"/>
              <a:t>2. </a:t>
            </a:r>
            <a:r>
              <a:rPr lang="zh-CN" altLang="en-US" sz="1800" dirty="0"/>
              <a:t>神不义因为他惩罚荣耀他的人。</a:t>
            </a:r>
            <a:endParaRPr lang="en-US" altLang="zh-CN" sz="1800" dirty="0"/>
          </a:p>
          <a:p>
            <a:r>
              <a:rPr lang="zh-CN" altLang="en-US" sz="1800" dirty="0"/>
              <a:t>保罗的方法：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神若不义怎能审判世界呢？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荒谬的推论：作恶以成善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反对意见的背后动机，犹太人认为他们能够逃脱神的定罪，或者他们需求逃脱神的定罪。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在罪之下</a:t>
            </a:r>
            <a:r>
              <a:rPr lang="zh-CN" altLang="en-US" sz="1800" dirty="0"/>
              <a:t>，在罪的权势之下。当圣经说我是一个罪人的时候，一方面是指罪的败坏（</a:t>
            </a:r>
            <a:r>
              <a:rPr lang="en-US" altLang="zh-CN" sz="1800" dirty="0"/>
              <a:t>Corruption</a:t>
            </a:r>
            <a:r>
              <a:rPr lang="zh-CN" altLang="en-US" sz="1800" dirty="0"/>
              <a:t>），这是我的本质，我知道不知道都不能改变的事实，是客观的；另一方面是指罪恶的感觉（</a:t>
            </a:r>
            <a:r>
              <a:rPr lang="en-US" altLang="zh-CN" sz="1800" dirty="0"/>
              <a:t>Guilt</a:t>
            </a:r>
            <a:r>
              <a:rPr lang="zh-CN" altLang="en-US" sz="1800" dirty="0"/>
              <a:t>），取决于我有没有看见这个事实，看见我自己无路可逃，是主观的。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20</a:t>
            </a:r>
            <a:r>
              <a:rPr lang="zh-CN" altLang="en-US" sz="1800" dirty="0"/>
              <a:t>知罪。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罪远非不完美，罪是败坏，罪是完全的污秽。如果你对自己的良善还抱有一丝的希望，很有可能你还没有得到救恩。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传福音的反例：游泳的比喻，你并不坏，只是你不够好，神的标准高。这是变味的福音。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约翰福音</a:t>
            </a:r>
            <a:r>
              <a:rPr lang="en-US" altLang="zh-CN" sz="1800" dirty="0"/>
              <a:t>15:22 </a:t>
            </a:r>
            <a:r>
              <a:rPr lang="zh-CN" altLang="en-US" sz="1800" dirty="0"/>
              <a:t>我若没有来教训他们，他们就没有罪。但如今他们的罪无可推诿了。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落在忿怒之神手中的罪人 </a:t>
            </a:r>
            <a:r>
              <a:rPr lang="en-US" altLang="zh-CN" sz="1800" dirty="0"/>
              <a:t>(</a:t>
            </a:r>
            <a:r>
              <a:rPr lang="zh-CN" altLang="en-US" sz="1800" dirty="0"/>
              <a:t>爱德华滋的著名讲章</a:t>
            </a:r>
            <a:r>
              <a:rPr lang="en-US" altLang="zh-CN" sz="1800" dirty="0"/>
              <a:t>)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清教徒的</a:t>
            </a:r>
            <a:r>
              <a:rPr lang="en-US" altLang="zh-CN" sz="1800" dirty="0"/>
              <a:t>Law Walk.</a:t>
            </a:r>
            <a:r>
              <a:rPr lang="zh-CN" altLang="en-US" sz="1800"/>
              <a:t> 因为律法本是叫人知罪。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17</a:t>
            </a:r>
            <a:r>
              <a:rPr lang="zh-CN" altLang="en-US" sz="1800" dirty="0"/>
              <a:t>只有义人将永远活着。</a:t>
            </a:r>
            <a:r>
              <a:rPr lang="en-US" altLang="zh-CN" sz="1800" dirty="0"/>
              <a:t>The just shall live.</a:t>
            </a:r>
          </a:p>
          <a:p>
            <a:r>
              <a:rPr lang="en-US" altLang="zh-CN" sz="1800" dirty="0"/>
              <a:t>18</a:t>
            </a:r>
            <a:r>
              <a:rPr lang="zh-CN" altLang="en-US" sz="1800" dirty="0"/>
              <a:t>节解释人为什么需要福音，因为人的不义。这是罗马书中所有论点的起点。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因为神的忿怒从天上一直被显明在人们一切的不敬虔不公义上，就是那些行不义阻挡真理的人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为什么人需要义，是因为神的忿怒，显明在人的不虔不义上。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什么是神的忿怒？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神的忿怒是公义圣洁的神对于罪的憎恶，直接的表现就是对罪人的惩罚。神的忿怒不像人的忿怒，不是无理智的暴跳如雷，而是基于律法的忿怒。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亚当与夏娃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该隐</a:t>
            </a:r>
            <a:endParaRPr lang="en-US" altLang="zh-TW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创世记</a:t>
            </a:r>
            <a:r>
              <a:rPr lang="en-US" altLang="zh-CN" sz="1800" dirty="0"/>
              <a:t> 4:10 </a:t>
            </a:r>
            <a:r>
              <a:rPr lang="zh-CN" altLang="en-US" sz="1800" dirty="0"/>
              <a:t>耶和华说，你作了什么事呢？你兄弟的血，有声音从地里向我哀告。</a:t>
            </a:r>
            <a:r>
              <a:rPr lang="en-US" altLang="zh-CN" sz="1800" dirty="0"/>
              <a:t> 4:11 </a:t>
            </a:r>
            <a:r>
              <a:rPr lang="zh-CN" altLang="en-US" sz="1800" dirty="0"/>
              <a:t>地开了口，从你手里接受你兄弟的血。现在你必从这地受咒诅。</a:t>
            </a:r>
            <a:r>
              <a:rPr lang="en-US" altLang="zh-CN" sz="1800" dirty="0"/>
              <a:t>4:12 </a:t>
            </a:r>
            <a:r>
              <a:rPr lang="zh-CN" altLang="en-US" sz="1800" dirty="0"/>
              <a:t>你种地，地不再给你效力。你必流离飘荡在地上。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诺亚时代</a:t>
            </a:r>
            <a:endParaRPr lang="en-US" altLang="zh-TW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创世记</a:t>
            </a:r>
            <a:r>
              <a:rPr lang="en-US" altLang="zh-CN" sz="1800" dirty="0"/>
              <a:t> 6:11 </a:t>
            </a:r>
            <a:r>
              <a:rPr lang="zh-CN" altLang="en-US" sz="1800" dirty="0"/>
              <a:t>世界在神面前败坏，地上满了强暴。</a:t>
            </a:r>
            <a:r>
              <a:rPr lang="en-US" altLang="zh-CN" sz="1800" dirty="0"/>
              <a:t>6:12 </a:t>
            </a:r>
            <a:r>
              <a:rPr lang="zh-CN" altLang="en-US" sz="1800" dirty="0"/>
              <a:t>神观看世界，见是败坏了。凡有血气的人，在地上都败坏了行为。</a:t>
            </a:r>
            <a:r>
              <a:rPr lang="en-US" altLang="zh-CN" sz="1800" dirty="0"/>
              <a:t>6:13 </a:t>
            </a:r>
            <a:r>
              <a:rPr lang="zh-CN" altLang="en-US" sz="1800" dirty="0"/>
              <a:t>神就对挪亚说，凡有血气的人，他的尽头已经来到我面前。因为地上满了他们的强暴，我要把他们和地一并毁灭。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以色列人的历史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马可</a:t>
            </a:r>
            <a:r>
              <a:rPr lang="en-US" altLang="zh-CN" sz="1800" dirty="0"/>
              <a:t>15:33 </a:t>
            </a:r>
            <a:r>
              <a:rPr lang="zh-CN" altLang="en-US" sz="1800" dirty="0"/>
              <a:t>从午正到申初遍地都黑暗了。</a:t>
            </a:r>
            <a:r>
              <a:rPr lang="en-US" altLang="zh-CN" sz="1800" dirty="0"/>
              <a:t>15:34 </a:t>
            </a:r>
            <a:r>
              <a:rPr lang="zh-CN" altLang="en-US" sz="1800" dirty="0"/>
              <a:t>申初的时候，耶稣大声喊着说，以罗伊，以罗伊，拉马撒巴各大尼？翻出来，就是，我的神，我的神，为什么离弃我？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什么是不虔不义？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不虔，不敬虔。不是不虔诚。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Ungodly</a:t>
            </a:r>
            <a:r>
              <a:rPr lang="zh-CN" altLang="en-US" sz="1800" dirty="0"/>
              <a:t>，不遵行神的话，不认神，敌对神。或是不按真理认识神，按自己的意思将真实的神变为虚假的偶像。或者是按自己的私欲想象神应该是怎样。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不义，不做神看为善看为义的事情。不按神的原则对待别人，侵犯被人。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不虔是不义的根源，不义是不虔的结果与表现。不虔是与神有关，不义是与人有关。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当夏娃是不遵行神的话，是不虔。该隐是不按神的意思献祭，不虔在先，然后因嫉妒杀他的兄弟该隐，不义在后。到诺亚的时代，人在地上罪恶很大，终日所思想的尽都是恶。世界在神面前败坏，地上满了强暴。凡有血气的人，在地上都败坏了行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一切的不虔和不义，每一个不虔和不义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没有将功赎罪说法，犯一个就出局。没有积功德抵消罪过的说法。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显明，现在式被动语态直说语气，表明过去，现在，将来一直在进行的事，不可改变的事。是神的律法。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救恩之所以是一个最大的难题，就是神不能掩面不看任何一个罪恶。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不虔不义的人，就是那些行不义阻挡真理的人。是什么样的人，才做什么样的事。而不是做了什么样的事，才是什么样的人。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圣经中真理这个词，与我们的理解不大相同。我们所说的真理常常指自然界或是社会中真实存在的规律，并不管它对不对。比如实践是检验真理的唯一标准，这一认识比某一个人说的就是真理有进步。但是如果说实践是检验真理的标准，而且是唯一的标准，是有问题的。什么是真理，真理是由结果来判定的，你要发展经济吗，那么能发展经济的任何方法都是真理，全民经商，军队也做生意，腐败不能从根本上反，因为腐败也能促进经济的发展。这就为随后的腐败蔓延开了大门。当我们提到真理这个词的时候，我们的意思是这是真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圣经中的真理指的是不但是真实的，同时也是对的，</a:t>
            </a:r>
            <a:r>
              <a:rPr lang="en-US" altLang="zh-CN" sz="1800" dirty="0"/>
              <a:t>True and Righteous. </a:t>
            </a:r>
            <a:r>
              <a:rPr lang="zh-CN" altLang="en-US" sz="1800" dirty="0"/>
              <a:t>它的反面是</a:t>
            </a:r>
            <a:r>
              <a:rPr lang="en-US" altLang="zh-CN" sz="1800" dirty="0"/>
              <a:t>False and Unrighteous.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两层意思都有：行不义阻挡真理的人；在不义中拿着真理的人。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21</a:t>
            </a:r>
            <a:r>
              <a:rPr lang="zh-CN" altLang="en-US" sz="1800" dirty="0"/>
              <a:t>节他们虽然知道神，最后却把神变成了偶像。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运用，不了解神的忿怒，就没有办法明白罪的严重后果，也就没有办法不明白救恩。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一个长老教会</a:t>
            </a:r>
            <a:r>
              <a:rPr lang="en-US" altLang="zh-CN" sz="1800" dirty="0"/>
              <a:t>"Till on that cross as Jesus died/the wrath of God was satisfied" to "Till on that cross as Jesus died/the love of God was magnified."</a:t>
            </a:r>
            <a:endParaRPr lang="zh-CN" altLang="en-US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18</a:t>
            </a:r>
            <a:r>
              <a:rPr lang="zh-CN" altLang="en-US" sz="1800" dirty="0"/>
              <a:t>所设定的论证途径是人的不虔不义，要达到的结论是</a:t>
            </a:r>
            <a:r>
              <a:rPr lang="en-US" altLang="zh-CN" sz="1800" dirty="0"/>
              <a:t>3:10 </a:t>
            </a:r>
            <a:r>
              <a:rPr lang="zh-CN" altLang="en-US" sz="1800" dirty="0"/>
              <a:t>没有义人，连一个也没有。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19-1</a:t>
            </a:r>
            <a:r>
              <a:rPr lang="zh-CN" altLang="en-US" sz="1800" dirty="0"/>
              <a:t>：</a:t>
            </a:r>
            <a:r>
              <a:rPr lang="en-US" altLang="zh-CN" sz="1800" dirty="0"/>
              <a:t>23</a:t>
            </a:r>
            <a:r>
              <a:rPr lang="zh-CN" altLang="en-US" sz="1800" dirty="0"/>
              <a:t>就从人的不敬虔开始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其结果就是将神的真实变为偶像，然后不义就从人的败坏开始了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24-1</a:t>
            </a:r>
            <a:r>
              <a:rPr lang="zh-CN" altLang="en-US" sz="1800" dirty="0"/>
              <a:t>：</a:t>
            </a:r>
            <a:r>
              <a:rPr lang="en-US" altLang="zh-CN" sz="1800" dirty="0"/>
              <a:t>32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这些次主题在以后的章节中还会出现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没有借口。神的不可见，</a:t>
            </a:r>
            <a:r>
              <a:rPr lang="en-US" altLang="zh-CN" sz="1800" dirty="0"/>
              <a:t>The invisible things of Him</a:t>
            </a:r>
            <a:r>
              <a:rPr lang="zh-CN" altLang="en-US" sz="1800" dirty="0"/>
              <a:t>，但是人没有借口。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借着所造之物的启示，包括自然（山川树木，宇宙万象），和神的供应；也有内在的所造之物，就是良心。</a:t>
            </a:r>
            <a:endParaRPr lang="en-US" altLang="zh-CN" sz="1800" dirty="0"/>
          </a:p>
          <a:p>
            <a:pPr marL="763233" lvl="1" indent="-293551" defTabSz="939363"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Act 14:17 </a:t>
            </a:r>
            <a:r>
              <a:rPr lang="zh-CN" altLang="en-US" sz="1800" dirty="0"/>
              <a:t>然而为自己未尝不显出证据来，就如常施恩惠，从天降雨，赏赐丰年，叫你们饮食饱足，满心喜乐。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这里没有讲的是人可以通过神创造的启示来认识神以致得救。这里讲的是人没有借口说神没有给他们任何机会知道神的存在。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人作为一个整体在受审。这里所说的罪行不是每一个都有，众人合起来就是这个结果。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人没有借口，因为他们虽然知道神，却不用神当得的方式荣耀祂，感谢他。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他们知道神但这一知识并不能帮助在罪中的人。相信有神的人，就把神变为偶像。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变为，</a:t>
            </a:r>
            <a:r>
              <a:rPr lang="en-US" altLang="zh-CN" sz="1800" dirty="0"/>
              <a:t>Exchange</a:t>
            </a:r>
            <a:r>
              <a:rPr lang="zh-CN" altLang="en-US" sz="1800" dirty="0"/>
              <a:t>，将一样东西换成另一样东西。诗篇</a:t>
            </a:r>
            <a:r>
              <a:rPr lang="en-US" altLang="zh-CN" sz="1800" dirty="0"/>
              <a:t>106:20</a:t>
            </a:r>
            <a:r>
              <a:rPr lang="zh-CN" altLang="en-US" sz="1800" dirty="0"/>
              <a:t> 如此将他们荣耀的主，换为吃草之牛的像。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罪的表现有很多种，神憎恶所有的罪，但是神对与有一些罪的是尤其憎恶的，比如拜偶像。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这里的变为也有历史演变角度，比如以色列人从牛犊开始，到最后就拜巴力。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普世存在的拜偶像的现象，证明保罗所说的人的不虔，其结果也就是人要承受当得的报应，就是神的忿怒。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神的忿怒并不是从惩罚开始，而是从任凭开始。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把他们交给污秽（</a:t>
            </a:r>
            <a:r>
              <a:rPr lang="en-US" altLang="zh-CN" sz="1800" dirty="0"/>
              <a:t>Uncleanness</a:t>
            </a:r>
            <a:r>
              <a:rPr lang="zh-CN" altLang="en-US" sz="1800" dirty="0"/>
              <a:t>），交给情欲，交给不合理的事</a:t>
            </a:r>
            <a:r>
              <a:rPr lang="en-US" altLang="zh-CN" sz="1800" dirty="0"/>
              <a:t>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运用：神的统管，我们一直生活在神的恩典和供应之中，当我们放弃神的时候，神放弃我们，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巴别塔。</a:t>
            </a:r>
            <a:r>
              <a:rPr lang="en-US" altLang="zh-CN" sz="1800" dirty="0"/>
              <a:t>2Ts 2:7 </a:t>
            </a:r>
            <a:r>
              <a:rPr lang="zh-CN" altLang="en-US" sz="1800" dirty="0"/>
              <a:t>因为那不法的隐意已经发动。只是现在有一个拦阻的，等到那拦阻的被除去。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神用人的罪来惩罚罪。我们有恶有恶报的说法，这是生活经历的总结</a:t>
            </a:r>
            <a:r>
              <a:rPr lang="en-US" altLang="zh-CN" sz="1800" dirty="0"/>
              <a:t>.</a:t>
            </a:r>
            <a:endParaRPr lang="zh-CN" alt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>
                <a:solidFill>
                  <a:schemeClr val="bg1"/>
                </a:solidFill>
              </a:rPr>
              <a:t>1:18-3:20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第二课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06/</a:t>
            </a:r>
            <a:r>
              <a:rPr lang="en-US" altLang="zh-CN" dirty="0" smtClean="0">
                <a:solidFill>
                  <a:schemeClr val="bg1"/>
                </a:solidFill>
              </a:rPr>
              <a:t>10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第二个</a:t>
            </a:r>
            <a:r>
              <a:rPr lang="zh-CN" altLang="en-US" sz="4800" b="1" dirty="0">
                <a:solidFill>
                  <a:schemeClr val="bg1"/>
                </a:solidFill>
              </a:rPr>
              <a:t>任凭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1:26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因此神</a:t>
            </a:r>
            <a:r>
              <a:rPr lang="zh-CN" altLang="en-US" sz="4400" b="1" dirty="0">
                <a:solidFill>
                  <a:schemeClr val="bg1"/>
                </a:solidFill>
              </a:rPr>
              <a:t>任凭他们放纵可羞耻的情欲。他们的女人，把顺性的用处，变为逆性的用处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1:27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男</a:t>
            </a:r>
            <a:r>
              <a:rPr lang="zh-CN" altLang="en-US" sz="4400" b="1" dirty="0">
                <a:solidFill>
                  <a:schemeClr val="bg1"/>
                </a:solidFill>
              </a:rPr>
              <a:t>人也是如此，弃了女人顺性的用处，欲火攻心，彼此贪恋，男和男行可羞耻的事，就在自己身上受这妄为当得的报应。  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第三个</a:t>
            </a:r>
            <a:r>
              <a:rPr lang="zh-CN" altLang="en-US" sz="4800" b="1" dirty="0">
                <a:solidFill>
                  <a:schemeClr val="bg1"/>
                </a:solidFill>
              </a:rPr>
              <a:t>任凭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1:28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他</a:t>
            </a:r>
            <a:r>
              <a:rPr lang="zh-CN" altLang="en-US" sz="4400" b="1" dirty="0">
                <a:solidFill>
                  <a:schemeClr val="bg1"/>
                </a:solidFill>
              </a:rPr>
              <a:t>们既然故意不认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识神，神</a:t>
            </a:r>
            <a:r>
              <a:rPr lang="zh-CN" altLang="en-US" sz="4400" b="1" dirty="0">
                <a:solidFill>
                  <a:schemeClr val="bg1"/>
                </a:solidFill>
              </a:rPr>
              <a:t>就任凭他们存邪僻的心行那些不合理的事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</a:rPr>
              <a:t>1:29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装</a:t>
            </a:r>
            <a:r>
              <a:rPr lang="zh-CN" altLang="en-US" sz="4400" b="1" dirty="0">
                <a:solidFill>
                  <a:schemeClr val="bg1"/>
                </a:solidFill>
              </a:rPr>
              <a:t>满了各样不义，邪恶，贪婪，恶毒（或作阴毒）。满心是嫉妒，凶杀，争竞，诡诈，毒恨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1:30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又</a:t>
            </a:r>
            <a:r>
              <a:rPr lang="zh-CN" altLang="en-US" sz="4400" b="1" dirty="0">
                <a:solidFill>
                  <a:schemeClr val="bg1"/>
                </a:solidFill>
              </a:rPr>
              <a:t>是谗毁的，背后说人的，怨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恨神</a:t>
            </a:r>
            <a:r>
              <a:rPr lang="zh-CN" altLang="en-US" sz="4400" b="1" dirty="0">
                <a:solidFill>
                  <a:schemeClr val="bg1"/>
                </a:solidFill>
              </a:rPr>
              <a:t>的（或作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被神</a:t>
            </a:r>
            <a:r>
              <a:rPr lang="zh-CN" altLang="en-US" sz="4400" b="1" dirty="0">
                <a:solidFill>
                  <a:schemeClr val="bg1"/>
                </a:solidFill>
              </a:rPr>
              <a:t>所憎恶的），侮慢人的，狂傲的，自夸的，捏造恶事的，违背父母的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</a:rPr>
              <a:t>1:31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无</a:t>
            </a:r>
            <a:r>
              <a:rPr lang="zh-CN" altLang="en-US" sz="4400" b="1" dirty="0">
                <a:solidFill>
                  <a:schemeClr val="bg1"/>
                </a:solidFill>
              </a:rPr>
              <a:t>知的，背约的，无亲情的，不怜悯人的。 </a:t>
            </a:r>
            <a:r>
              <a:rPr lang="en-US" altLang="zh-CN" sz="4400" b="1" dirty="0">
                <a:solidFill>
                  <a:schemeClr val="bg1"/>
                </a:solidFill>
              </a:rPr>
              <a:t>1:32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他</a:t>
            </a:r>
            <a:r>
              <a:rPr lang="zh-CN" altLang="en-US" sz="4400" b="1" dirty="0">
                <a:solidFill>
                  <a:schemeClr val="bg1"/>
                </a:solidFill>
              </a:rPr>
              <a:t>们虽知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道神</a:t>
            </a:r>
            <a:r>
              <a:rPr lang="zh-CN" altLang="en-US" sz="4400" b="1" dirty="0">
                <a:solidFill>
                  <a:schemeClr val="bg1"/>
                </a:solidFill>
              </a:rPr>
              <a:t>判定，行这样事的人是当死的，然而他们不但自己去行，还喜欢别人去行。    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自认为道德好的人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你</a:t>
            </a:r>
            <a:r>
              <a:rPr lang="zh-CN" altLang="en-US" sz="4400" b="1" dirty="0">
                <a:solidFill>
                  <a:schemeClr val="bg1"/>
                </a:solidFill>
              </a:rPr>
              <a:t>这论断人的，无论你是谁，也无可推诿，你在什么事上论断人，就在什么事上定自己的罪。因你这论断人的，自己所行却和别人一样。     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7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论断人的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b="1" dirty="0" smtClean="0">
                <a:solidFill>
                  <a:schemeClr val="bg1"/>
                </a:solidFill>
              </a:rPr>
              <a:t>可</a:t>
            </a:r>
            <a:r>
              <a:rPr lang="zh-CN" altLang="en-US" sz="4400" b="1" dirty="0">
                <a:solidFill>
                  <a:schemeClr val="bg1"/>
                </a:solidFill>
              </a:rPr>
              <a:t>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是：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>
              <a:lnSpc>
                <a:spcPct val="12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有道德的人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>
              <a:lnSpc>
                <a:spcPct val="12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社会的领袖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>
              <a:lnSpc>
                <a:spcPct val="120000"/>
              </a:lnSpc>
            </a:pPr>
            <a:r>
              <a:rPr lang="zh-CN" altLang="en-US" sz="4000" b="1" dirty="0">
                <a:solidFill>
                  <a:schemeClr val="bg1"/>
                </a:solidFill>
              </a:rPr>
              <a:t>社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会的精英  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>
              <a:lnSpc>
                <a:spcPct val="12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有学问的人   </a:t>
            </a:r>
            <a:endParaRPr lang="en-US" altLang="zh-CN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4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审判的原则之一：按照真理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4400" b="1" dirty="0" smtClean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我们知道这样行的人，神必照真理审判他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你这人哪，你论断行这样事的人，自己所行的却和别人一样，你以为能逃脱神的审判吗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还是你藐视他丰富的恩慈，宽容，忍耐，不晓得他的恩慈是领你悔改呢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2:5 </a:t>
            </a:r>
            <a:r>
              <a:rPr lang="zh-CN" altLang="en-US" sz="4400" b="1" dirty="0">
                <a:solidFill>
                  <a:schemeClr val="bg1"/>
                </a:solidFill>
              </a:rPr>
              <a:t>你竟任着你刚硬不悔改的心，为自己积蓄忿怒，以致神震怒，显他公义审判的日子来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到。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审判的原则之二：按照行为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4400" b="1" dirty="0" smtClean="0">
                <a:solidFill>
                  <a:schemeClr val="bg1"/>
                </a:solidFill>
              </a:rPr>
              <a:t>2:6 </a:t>
            </a:r>
            <a:r>
              <a:rPr lang="zh-CN" altLang="en-US" sz="4400" b="1" dirty="0">
                <a:solidFill>
                  <a:schemeClr val="bg1"/>
                </a:solidFill>
              </a:rPr>
              <a:t>他必照各人的行为报应各人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2:7 </a:t>
            </a:r>
            <a:r>
              <a:rPr lang="zh-CN" altLang="en-US" sz="4400" b="1" dirty="0">
                <a:solidFill>
                  <a:schemeClr val="bg1"/>
                </a:solidFill>
              </a:rPr>
              <a:t>凡恒心行善寻求荣耀尊贵，和不能朽坏之福的，就以永生报应他们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2:8 </a:t>
            </a:r>
            <a:r>
              <a:rPr lang="zh-CN" altLang="en-US" sz="4400" b="1" dirty="0">
                <a:solidFill>
                  <a:schemeClr val="bg1"/>
                </a:solidFill>
              </a:rPr>
              <a:t>惟有结党不顺从真理，反顺从不义的，就以忿怒恼恨报应他们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2:9 </a:t>
            </a:r>
            <a:r>
              <a:rPr lang="zh-CN" altLang="en-US" sz="4400" b="1" dirty="0">
                <a:solidFill>
                  <a:schemeClr val="bg1"/>
                </a:solidFill>
              </a:rPr>
              <a:t>将患难，困苦，加给一切作恶的人，先是犹太人，后是希利尼人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2:10 </a:t>
            </a:r>
            <a:r>
              <a:rPr lang="zh-CN" altLang="en-US" sz="4400" b="1" dirty="0">
                <a:solidFill>
                  <a:schemeClr val="bg1"/>
                </a:solidFill>
              </a:rPr>
              <a:t>却将荣耀，尊贵，平安，加给一切行善的人，先是犹太人，后是希利尼人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2:11 </a:t>
            </a:r>
            <a:r>
              <a:rPr lang="zh-CN" altLang="en-US" sz="4400" b="1" dirty="0">
                <a:solidFill>
                  <a:schemeClr val="bg1"/>
                </a:solidFill>
              </a:rPr>
              <a:t>因为神不偏待人。</a:t>
            </a:r>
          </a:p>
        </p:txBody>
      </p:sp>
    </p:spTree>
    <p:extLst>
      <p:ext uri="{BB962C8B-B14F-4D97-AF65-F5344CB8AC3E}">
        <p14:creationId xmlns:p14="http://schemas.microsoft.com/office/powerpoint/2010/main" val="7421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没有律法的人可以救自己吗？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10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chemeClr val="bg1"/>
                </a:solidFill>
              </a:rPr>
              <a:t>2:12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凡</a:t>
            </a:r>
            <a:r>
              <a:rPr lang="zh-CN" altLang="en-US" sz="2800" b="1" dirty="0">
                <a:solidFill>
                  <a:schemeClr val="bg1"/>
                </a:solidFill>
              </a:rPr>
              <a:t>没有律法犯了罪的，也必不按律法灭亡。凡在律法以下犯了罪的，也必按律法受审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判，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2:13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原</a:t>
            </a:r>
            <a:r>
              <a:rPr lang="zh-CN" altLang="en-US" sz="2800" b="1" dirty="0">
                <a:solidFill>
                  <a:schemeClr val="bg1"/>
                </a:solidFill>
              </a:rPr>
              <a:t>来在神面前，不是听律法的为义，乃是行律法的称义。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bg1"/>
                </a:solidFill>
              </a:rPr>
              <a:t>2:14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没</a:t>
            </a:r>
            <a:r>
              <a:rPr lang="zh-CN" altLang="en-US" sz="2800" b="1" dirty="0">
                <a:solidFill>
                  <a:schemeClr val="bg1"/>
                </a:solidFill>
              </a:rPr>
              <a:t>有律法的外邦人，若顺着本性行律法上的事，他们虽然没有律法，自己就是自己的律法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2800" b="1" dirty="0">
                <a:solidFill>
                  <a:schemeClr val="bg1"/>
                </a:solidFill>
              </a:rPr>
              <a:t>2:15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这</a:t>
            </a:r>
            <a:r>
              <a:rPr lang="zh-CN" altLang="en-US" sz="2800" b="1" dirty="0">
                <a:solidFill>
                  <a:schemeClr val="bg1"/>
                </a:solidFill>
              </a:rPr>
              <a:t>是显出律法的功用刻在他们心里，他们是非之心同作见证，并且他们的思念互相较量，或以为是，或以为非 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2:16 </a:t>
            </a:r>
            <a:r>
              <a:rPr lang="zh-CN" altLang="en-US" sz="2800" b="1" dirty="0">
                <a:solidFill>
                  <a:schemeClr val="bg1"/>
                </a:solidFill>
              </a:rPr>
              <a:t>就在神借耶稣基督审判人隐秘事的日子，照着我的福音所言。</a:t>
            </a:r>
            <a:endParaRPr lang="en-US" altLang="zh-CN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犹太人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00600"/>
          </a:xfrm>
        </p:spPr>
        <p:txBody>
          <a:bodyPr>
            <a:no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2:17 </a:t>
            </a:r>
            <a:r>
              <a:rPr lang="zh-CN" altLang="en-US" b="1" dirty="0" smtClean="0">
                <a:solidFill>
                  <a:schemeClr val="bg1"/>
                </a:solidFill>
              </a:rPr>
              <a:t>你</a:t>
            </a:r>
            <a:r>
              <a:rPr lang="zh-CN" altLang="en-US" b="1" dirty="0">
                <a:solidFill>
                  <a:schemeClr val="bg1"/>
                </a:solidFill>
              </a:rPr>
              <a:t>称为犹太人，又倚靠律法，且指</a:t>
            </a:r>
            <a:r>
              <a:rPr lang="zh-CN" altLang="en-US" b="1" dirty="0" smtClean="0">
                <a:solidFill>
                  <a:schemeClr val="bg1"/>
                </a:solidFill>
              </a:rPr>
              <a:t>着神</a:t>
            </a:r>
            <a:r>
              <a:rPr lang="zh-CN" altLang="en-US" b="1" dirty="0">
                <a:solidFill>
                  <a:schemeClr val="bg1"/>
                </a:solidFill>
              </a:rPr>
              <a:t>夸口。 </a:t>
            </a:r>
            <a:r>
              <a:rPr lang="en-US" altLang="zh-CN" b="1" dirty="0">
                <a:solidFill>
                  <a:schemeClr val="bg1"/>
                </a:solidFill>
              </a:rPr>
              <a:t>2:18 </a:t>
            </a:r>
            <a:r>
              <a:rPr lang="zh-CN" altLang="en-US" b="1" dirty="0" smtClean="0">
                <a:solidFill>
                  <a:schemeClr val="bg1"/>
                </a:solidFill>
              </a:rPr>
              <a:t>既</a:t>
            </a:r>
            <a:r>
              <a:rPr lang="zh-CN" altLang="en-US" b="1" dirty="0">
                <a:solidFill>
                  <a:schemeClr val="bg1"/>
                </a:solidFill>
              </a:rPr>
              <a:t>从律法中受了教训，就晓</a:t>
            </a:r>
            <a:r>
              <a:rPr lang="zh-CN" altLang="en-US" b="1" dirty="0" smtClean="0">
                <a:solidFill>
                  <a:schemeClr val="bg1"/>
                </a:solidFill>
              </a:rPr>
              <a:t>得神</a:t>
            </a:r>
            <a:r>
              <a:rPr lang="zh-CN" altLang="en-US" b="1" dirty="0">
                <a:solidFill>
                  <a:schemeClr val="bg1"/>
                </a:solidFill>
              </a:rPr>
              <a:t>的旨意，也能分别是</a:t>
            </a:r>
            <a:r>
              <a:rPr lang="zh-CN" altLang="en-US" b="1" dirty="0" smtClean="0">
                <a:solidFill>
                  <a:schemeClr val="bg1"/>
                </a:solidFill>
              </a:rPr>
              <a:t>非。</a:t>
            </a:r>
            <a:r>
              <a:rPr lang="en-US" altLang="zh-CN" b="1" dirty="0">
                <a:solidFill>
                  <a:schemeClr val="bg1"/>
                </a:solidFill>
              </a:rPr>
              <a:t>2:19 </a:t>
            </a:r>
            <a:r>
              <a:rPr lang="zh-CN" altLang="en-US" b="1" dirty="0" smtClean="0">
                <a:solidFill>
                  <a:schemeClr val="bg1"/>
                </a:solidFill>
              </a:rPr>
              <a:t>又</a:t>
            </a:r>
            <a:r>
              <a:rPr lang="zh-CN" altLang="en-US" b="1" dirty="0">
                <a:solidFill>
                  <a:schemeClr val="bg1"/>
                </a:solidFill>
              </a:rPr>
              <a:t>深信自己是给瞎子领路的，是黑暗中人的光</a:t>
            </a:r>
            <a:r>
              <a:rPr lang="zh-CN" altLang="en-US" b="1" dirty="0" smtClean="0">
                <a:solidFill>
                  <a:schemeClr val="bg1"/>
                </a:solidFill>
              </a:rPr>
              <a:t>，</a:t>
            </a:r>
            <a:r>
              <a:rPr lang="en-US" altLang="zh-CN" b="1" dirty="0">
                <a:solidFill>
                  <a:schemeClr val="bg1"/>
                </a:solidFill>
              </a:rPr>
              <a:t>2:20 </a:t>
            </a:r>
            <a:r>
              <a:rPr lang="zh-CN" altLang="en-US" b="1" dirty="0" smtClean="0">
                <a:solidFill>
                  <a:schemeClr val="bg1"/>
                </a:solidFill>
              </a:rPr>
              <a:t>是</a:t>
            </a:r>
            <a:r>
              <a:rPr lang="zh-CN" altLang="en-US" b="1" dirty="0">
                <a:solidFill>
                  <a:schemeClr val="bg1"/>
                </a:solidFill>
              </a:rPr>
              <a:t>蠢笨人的师傅，是小孩子的先生，在律法上有知识和真理的模范</a:t>
            </a:r>
            <a:r>
              <a:rPr lang="zh-CN" altLang="en-US" b="1" dirty="0" smtClean="0">
                <a:solidFill>
                  <a:schemeClr val="bg1"/>
                </a:solidFill>
              </a:rPr>
              <a:t>。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2:23 </a:t>
            </a:r>
            <a:r>
              <a:rPr lang="zh-CN" altLang="en-US" b="1" dirty="0" smtClean="0">
                <a:solidFill>
                  <a:schemeClr val="bg1"/>
                </a:solidFill>
              </a:rPr>
              <a:t>你</a:t>
            </a:r>
            <a:r>
              <a:rPr lang="zh-CN" altLang="en-US" b="1" dirty="0">
                <a:solidFill>
                  <a:schemeClr val="bg1"/>
                </a:solidFill>
              </a:rPr>
              <a:t>指着律法夸口，自己倒犯律法，玷</a:t>
            </a:r>
            <a:r>
              <a:rPr lang="zh-CN" altLang="en-US" b="1" dirty="0" smtClean="0">
                <a:solidFill>
                  <a:schemeClr val="bg1"/>
                </a:solidFill>
              </a:rPr>
              <a:t>辱神</a:t>
            </a:r>
            <a:r>
              <a:rPr lang="zh-CN" altLang="en-US" b="1" dirty="0">
                <a:solidFill>
                  <a:schemeClr val="bg1"/>
                </a:solidFill>
              </a:rPr>
              <a:t>麽</a:t>
            </a:r>
            <a:r>
              <a:rPr lang="zh-CN" altLang="en-US" b="1" dirty="0" smtClean="0">
                <a:solidFill>
                  <a:schemeClr val="bg1"/>
                </a:solidFill>
              </a:rPr>
              <a:t>？</a:t>
            </a:r>
            <a:endParaRPr lang="en-US" altLang="zh-CN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2:25 </a:t>
            </a:r>
            <a:r>
              <a:rPr lang="zh-CN" altLang="en-US" b="1" dirty="0" smtClean="0">
                <a:solidFill>
                  <a:schemeClr val="bg1"/>
                </a:solidFill>
              </a:rPr>
              <a:t>你</a:t>
            </a:r>
            <a:r>
              <a:rPr lang="zh-CN" altLang="en-US" b="1" dirty="0">
                <a:solidFill>
                  <a:schemeClr val="bg1"/>
                </a:solidFill>
              </a:rPr>
              <a:t>若是行律法的割礼固然于你有益。若是犯律法的，你的割礼就算不得割礼。 </a:t>
            </a:r>
            <a:endParaRPr lang="en-US" altLang="zh-CN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割礼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00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bg1"/>
                </a:solidFill>
              </a:rPr>
              <a:t>2:26 </a:t>
            </a:r>
            <a:r>
              <a:rPr lang="zh-CN" altLang="en-US" b="1" dirty="0" smtClean="0">
                <a:solidFill>
                  <a:schemeClr val="bg1"/>
                </a:solidFill>
              </a:rPr>
              <a:t>所</a:t>
            </a:r>
            <a:r>
              <a:rPr lang="zh-CN" altLang="en-US" b="1" dirty="0">
                <a:solidFill>
                  <a:schemeClr val="bg1"/>
                </a:solidFill>
              </a:rPr>
              <a:t>以那未受割礼的，若遵守律法的条例，他虽然未受割礼，岂不算是有割礼麽</a:t>
            </a:r>
            <a:r>
              <a:rPr lang="zh-CN" altLang="en-US" b="1" dirty="0" smtClean="0">
                <a:solidFill>
                  <a:schemeClr val="bg1"/>
                </a:solidFill>
              </a:rPr>
              <a:t>？</a:t>
            </a:r>
            <a:r>
              <a:rPr lang="en-US" altLang="zh-CN" b="1" dirty="0" smtClean="0">
                <a:solidFill>
                  <a:schemeClr val="bg1"/>
                </a:solidFill>
              </a:rPr>
              <a:t>2:27 </a:t>
            </a:r>
            <a:r>
              <a:rPr lang="zh-CN" altLang="en-US" b="1" dirty="0">
                <a:solidFill>
                  <a:schemeClr val="bg1"/>
                </a:solidFill>
              </a:rPr>
              <a:t>然而那本来未受割礼的，若能全守律法，岂不是要审判你这有仪文和割礼竟犯律法的人麽</a:t>
            </a:r>
            <a:r>
              <a:rPr lang="zh-CN" altLang="en-US" b="1" dirty="0" smtClean="0">
                <a:solidFill>
                  <a:schemeClr val="bg1"/>
                </a:solidFill>
              </a:rPr>
              <a:t>？</a:t>
            </a:r>
            <a:r>
              <a:rPr lang="en-US" altLang="zh-CN" b="1" dirty="0" smtClean="0">
                <a:solidFill>
                  <a:schemeClr val="bg1"/>
                </a:solidFill>
              </a:rPr>
              <a:t>2:28 </a:t>
            </a:r>
            <a:r>
              <a:rPr lang="zh-CN" altLang="en-US" b="1" dirty="0" smtClean="0">
                <a:solidFill>
                  <a:schemeClr val="bg1"/>
                </a:solidFill>
              </a:rPr>
              <a:t>因</a:t>
            </a:r>
            <a:r>
              <a:rPr lang="zh-CN" altLang="en-US" b="1" dirty="0">
                <a:solidFill>
                  <a:schemeClr val="bg1"/>
                </a:solidFill>
              </a:rPr>
              <a:t>为外面作犹太人的，不是真犹太人，外面肉身的割礼，也不是真割礼</a:t>
            </a:r>
            <a:r>
              <a:rPr lang="zh-CN" altLang="en-US" b="1" dirty="0" smtClean="0">
                <a:solidFill>
                  <a:schemeClr val="bg1"/>
                </a:solidFill>
              </a:rPr>
              <a:t>。</a:t>
            </a:r>
            <a:r>
              <a:rPr lang="en-US" altLang="zh-CN" b="1" dirty="0" smtClean="0">
                <a:solidFill>
                  <a:schemeClr val="bg1"/>
                </a:solidFill>
              </a:rPr>
              <a:t>2:29</a:t>
            </a:r>
            <a:r>
              <a:rPr lang="zh-CN" altLang="en-US" b="1" dirty="0" smtClean="0">
                <a:solidFill>
                  <a:schemeClr val="bg1"/>
                </a:solidFill>
              </a:rPr>
              <a:t>惟</a:t>
            </a:r>
            <a:r>
              <a:rPr lang="zh-CN" altLang="en-US" b="1" dirty="0">
                <a:solidFill>
                  <a:schemeClr val="bg1"/>
                </a:solidFill>
              </a:rPr>
              <a:t>有里面作的，才是真犹太人。真割礼也是心里的，在乎灵，不在乎仪文。这人的称赞不是从人来的，乃是</a:t>
            </a:r>
            <a:r>
              <a:rPr lang="zh-CN" altLang="en-US" b="1" dirty="0" smtClean="0">
                <a:solidFill>
                  <a:schemeClr val="bg1"/>
                </a:solidFill>
              </a:rPr>
              <a:t>从神</a:t>
            </a:r>
            <a:r>
              <a:rPr lang="zh-CN" altLang="en-US" b="1" dirty="0">
                <a:solidFill>
                  <a:schemeClr val="bg1"/>
                </a:solidFill>
              </a:rPr>
              <a:t>来的。 </a:t>
            </a:r>
            <a:endParaRPr lang="en-US" altLang="zh-CN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处理反对意见（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3:1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这</a:t>
            </a:r>
            <a:r>
              <a:rPr lang="zh-CN" altLang="en-US" sz="4400" b="1" dirty="0">
                <a:solidFill>
                  <a:schemeClr val="bg1"/>
                </a:solidFill>
              </a:rPr>
              <a:t>样说来，犹太人有什么长处，割礼有什么益处呢？  </a:t>
            </a:r>
            <a:r>
              <a:rPr lang="en-US" altLang="zh-CN" sz="4400" b="1" dirty="0">
                <a:solidFill>
                  <a:schemeClr val="bg1"/>
                </a:solidFill>
              </a:rPr>
              <a:t>3:2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凡</a:t>
            </a:r>
            <a:r>
              <a:rPr lang="zh-CN" altLang="en-US" sz="4400" b="1" dirty="0">
                <a:solidFill>
                  <a:schemeClr val="bg1"/>
                </a:solidFill>
              </a:rPr>
              <a:t>事大有好处。第一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是神</a:t>
            </a:r>
            <a:r>
              <a:rPr lang="zh-CN" altLang="en-US" sz="4400" b="1" dirty="0">
                <a:solidFill>
                  <a:schemeClr val="bg1"/>
                </a:solidFill>
              </a:rPr>
              <a:t>的圣言交托他们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3:3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既</a:t>
            </a:r>
            <a:r>
              <a:rPr lang="zh-CN" altLang="en-US" sz="4400" b="1" dirty="0">
                <a:solidFill>
                  <a:schemeClr val="bg1"/>
                </a:solidFill>
              </a:rPr>
              <a:t>便有不信的，这有何妨呢？难道他们的不信，就废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掉神</a:t>
            </a:r>
            <a:r>
              <a:rPr lang="zh-CN" altLang="en-US" sz="4400" b="1" dirty="0">
                <a:solidFill>
                  <a:schemeClr val="bg1"/>
                </a:solidFill>
              </a:rPr>
              <a:t>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信么？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断</a:t>
            </a:r>
            <a:r>
              <a:rPr lang="zh-CN" altLang="en-US" sz="4400" b="1" dirty="0">
                <a:solidFill>
                  <a:schemeClr val="bg1"/>
                </a:solidFill>
              </a:rPr>
              <a:t>乎不能。不如说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，神</a:t>
            </a:r>
            <a:r>
              <a:rPr lang="zh-CN" altLang="en-US" sz="4400" b="1" dirty="0">
                <a:solidFill>
                  <a:schemeClr val="bg1"/>
                </a:solidFill>
              </a:rPr>
              <a:t>是真实的，人都是虚谎的。如经上所记，你责备人的时候，显为公义。被人议论的时候，可以得胜。     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主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题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1:16 </a:t>
            </a:r>
            <a:r>
              <a:rPr lang="zh-CN" altLang="en-US" sz="4400" b="1" dirty="0">
                <a:solidFill>
                  <a:schemeClr val="bg1"/>
                </a:solidFill>
              </a:rPr>
              <a:t>我不以福音为耻。这福音本是神的大能，要救一切相信的，先是犹太人，后是希利尼人。  </a:t>
            </a:r>
          </a:p>
          <a:p>
            <a:r>
              <a:rPr lang="en-US" altLang="zh-CN" sz="4400" b="1" dirty="0">
                <a:solidFill>
                  <a:schemeClr val="bg1"/>
                </a:solidFill>
              </a:rPr>
              <a:t>1:17 </a:t>
            </a:r>
            <a:r>
              <a:rPr lang="zh-CN" altLang="en-US" sz="4400" b="1" dirty="0">
                <a:solidFill>
                  <a:schemeClr val="bg1"/>
                </a:solidFill>
              </a:rPr>
              <a:t>因为神的义，正在这福音上显明出来。这义是本于信以致于信。如经上所记，义人必因信得生。</a:t>
            </a:r>
          </a:p>
        </p:txBody>
      </p:sp>
    </p:spTree>
    <p:extLst>
      <p:ext uri="{BB962C8B-B14F-4D97-AF65-F5344CB8AC3E}">
        <p14:creationId xmlns:p14="http://schemas.microsoft.com/office/powerpoint/2010/main" val="38721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处理反对意见（</a:t>
            </a:r>
            <a:r>
              <a:rPr lang="en-US" altLang="zh-CN" sz="4800" b="1" dirty="0">
                <a:solidFill>
                  <a:schemeClr val="bg1"/>
                </a:solidFill>
              </a:rPr>
              <a:t>2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3:5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且照着人的常话说，我们的不义，若显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出神</a:t>
            </a:r>
            <a:r>
              <a:rPr lang="zh-CN" altLang="en-US" sz="4400" b="1" dirty="0">
                <a:solidFill>
                  <a:schemeClr val="bg1"/>
                </a:solidFill>
              </a:rPr>
              <a:t>的义来，我们可以怎麽说呢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？神</a:t>
            </a:r>
            <a:r>
              <a:rPr lang="zh-CN" altLang="en-US" sz="4400" b="1" dirty="0">
                <a:solidFill>
                  <a:schemeClr val="bg1"/>
                </a:solidFill>
              </a:rPr>
              <a:t>降怒，是他不义麽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>
                <a:solidFill>
                  <a:schemeClr val="bg1"/>
                </a:solidFill>
              </a:rPr>
              <a:t>3:6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断</a:t>
            </a:r>
            <a:r>
              <a:rPr lang="zh-CN" altLang="en-US" sz="4400" b="1" dirty="0">
                <a:solidFill>
                  <a:schemeClr val="bg1"/>
                </a:solidFill>
              </a:rPr>
              <a:t>乎不是。若是这样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，神</a:t>
            </a:r>
            <a:r>
              <a:rPr lang="zh-CN" altLang="en-US" sz="4400" b="1" dirty="0">
                <a:solidFill>
                  <a:schemeClr val="bg1"/>
                </a:solidFill>
              </a:rPr>
              <a:t>怎能审判世界呢？ </a:t>
            </a:r>
            <a:r>
              <a:rPr lang="en-US" altLang="zh-CN" sz="4400" b="1" dirty="0">
                <a:solidFill>
                  <a:schemeClr val="bg1"/>
                </a:solidFill>
              </a:rPr>
              <a:t>3:7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若神</a:t>
            </a:r>
            <a:r>
              <a:rPr lang="zh-CN" altLang="en-US" sz="4400" b="1" dirty="0">
                <a:solidFill>
                  <a:schemeClr val="bg1"/>
                </a:solidFill>
              </a:rPr>
              <a:t>的真实，因我的虚谎，越发显出他的荣耀，为什么我还受审判，好像罪人呢？ </a:t>
            </a:r>
            <a:r>
              <a:rPr lang="en-US" altLang="zh-CN" sz="4400" b="1" dirty="0">
                <a:solidFill>
                  <a:schemeClr val="bg1"/>
                </a:solidFill>
              </a:rPr>
              <a:t>3:8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为</a:t>
            </a:r>
            <a:r>
              <a:rPr lang="zh-CN" altLang="en-US" sz="4400" b="1" dirty="0">
                <a:solidFill>
                  <a:schemeClr val="bg1"/>
                </a:solidFill>
              </a:rPr>
              <a:t>什么不说，我们可以作恶以成善呢，这是毁谤我们的人，说我们有这话。这等人定罪，是该当的。       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没有义人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3:9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这</a:t>
            </a:r>
            <a:r>
              <a:rPr lang="zh-CN" altLang="en-US" sz="4400" b="1" dirty="0">
                <a:solidFill>
                  <a:schemeClr val="bg1"/>
                </a:solidFill>
              </a:rPr>
              <a:t>却怎麽样呢？我们比他们强麽？决不是的。因为我们已经证明，犹太人和希利尼人都在罪恶之下。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就</a:t>
            </a:r>
            <a:r>
              <a:rPr lang="zh-CN" altLang="en-US" sz="4400" b="1" dirty="0">
                <a:solidFill>
                  <a:schemeClr val="bg1"/>
                </a:solidFill>
              </a:rPr>
              <a:t>如经上所记，没有义人，连一个也没有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3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没有行善的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3:11 </a:t>
            </a:r>
            <a:r>
              <a:rPr lang="zh-CN" altLang="en-US" sz="4400" b="1" dirty="0">
                <a:solidFill>
                  <a:schemeClr val="bg1"/>
                </a:solidFill>
              </a:rPr>
              <a:t>没有明白的，没有寻求神的。</a:t>
            </a:r>
            <a:r>
              <a:rPr lang="en-US" altLang="zh-CN" sz="4400" b="1" dirty="0">
                <a:solidFill>
                  <a:schemeClr val="bg1"/>
                </a:solidFill>
              </a:rPr>
              <a:t>3:12 </a:t>
            </a:r>
            <a:r>
              <a:rPr lang="zh-CN" altLang="en-US" sz="4400" b="1" dirty="0">
                <a:solidFill>
                  <a:schemeClr val="bg1"/>
                </a:solidFill>
              </a:rPr>
              <a:t>都是偏离正路，一同变为无用。没有行善的，连一个也没有。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3:13 </a:t>
            </a:r>
            <a:r>
              <a:rPr lang="zh-CN" altLang="en-US" sz="4400" b="1" dirty="0">
                <a:solidFill>
                  <a:schemeClr val="bg1"/>
                </a:solidFill>
              </a:rPr>
              <a:t>他们的喉咙是敞开的坟墓。他们用舌头弄诡诈。嘴唇里有虺蛇的毒气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3:14 </a:t>
            </a:r>
            <a:r>
              <a:rPr lang="zh-CN" altLang="en-US" sz="4400" b="1" dirty="0">
                <a:solidFill>
                  <a:schemeClr val="bg1"/>
                </a:solidFill>
              </a:rPr>
              <a:t>满口是咒骂苦毒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3:15 </a:t>
            </a:r>
            <a:r>
              <a:rPr lang="zh-CN" altLang="en-US" sz="4400" b="1" dirty="0">
                <a:solidFill>
                  <a:schemeClr val="bg1"/>
                </a:solidFill>
              </a:rPr>
              <a:t>杀人流血他们的脚飞跑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3:16 </a:t>
            </a:r>
            <a:r>
              <a:rPr lang="zh-CN" altLang="en-US" sz="4400" b="1" dirty="0">
                <a:solidFill>
                  <a:schemeClr val="bg1"/>
                </a:solidFill>
              </a:rPr>
              <a:t>所经过的路，便行残害暴虐的事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3:17 </a:t>
            </a:r>
            <a:r>
              <a:rPr lang="zh-CN" altLang="en-US" sz="4400" b="1" dirty="0">
                <a:solidFill>
                  <a:schemeClr val="bg1"/>
                </a:solidFill>
              </a:rPr>
              <a:t>平安的路，他们未曾知道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3:18 </a:t>
            </a:r>
            <a:r>
              <a:rPr lang="zh-CN" altLang="en-US" sz="4400" b="1" dirty="0">
                <a:solidFill>
                  <a:schemeClr val="bg1"/>
                </a:solidFill>
              </a:rPr>
              <a:t>他们眼中不怕神。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没</a:t>
            </a:r>
            <a:r>
              <a:rPr lang="zh-CN" altLang="en-US" sz="4800" b="1" dirty="0">
                <a:solidFill>
                  <a:schemeClr val="bg1"/>
                </a:solidFill>
              </a:rPr>
              <a:t>有一个能在神面前称义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3:19 </a:t>
            </a:r>
            <a:r>
              <a:rPr lang="zh-CN" altLang="en-US" sz="4400" b="1" dirty="0">
                <a:solidFill>
                  <a:schemeClr val="bg1"/>
                </a:solidFill>
              </a:rPr>
              <a:t>我们晓得律法上的话，都是对律法以下之人说的，好塞住各人的口，叫普世的人都伏在神审判之下。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3:20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所</a:t>
            </a:r>
            <a:r>
              <a:rPr lang="zh-CN" altLang="en-US" sz="4400" b="1" dirty="0">
                <a:solidFill>
                  <a:schemeClr val="bg1"/>
                </a:solidFill>
              </a:rPr>
              <a:t>以凡有血气的没有一个，因行律法，能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在神</a:t>
            </a:r>
            <a:r>
              <a:rPr lang="zh-CN" altLang="en-US" sz="4400" b="1" dirty="0">
                <a:solidFill>
                  <a:schemeClr val="bg1"/>
                </a:solidFill>
              </a:rPr>
              <a:t>面前称义。因为律法本是叫人知罪。 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5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人为什么需要福音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3300" b="1" dirty="0">
                <a:solidFill>
                  <a:schemeClr val="bg1"/>
                </a:solidFill>
              </a:rPr>
              <a:t>1:16 </a:t>
            </a:r>
            <a:r>
              <a:rPr lang="zh-CN" altLang="en-US" sz="3300" b="1" dirty="0">
                <a:solidFill>
                  <a:schemeClr val="bg1"/>
                </a:solidFill>
              </a:rPr>
              <a:t>我不以福音为耻。这福音本是神的大能，要救一切相信的，先是犹太人，后是希利尼人。  </a:t>
            </a:r>
          </a:p>
          <a:p>
            <a:pPr>
              <a:lnSpc>
                <a:spcPct val="120000"/>
              </a:lnSpc>
            </a:pPr>
            <a:r>
              <a:rPr lang="en-US" altLang="zh-CN" sz="3300" b="1" dirty="0">
                <a:solidFill>
                  <a:schemeClr val="bg1"/>
                </a:solidFill>
              </a:rPr>
              <a:t>1:17 </a:t>
            </a:r>
            <a:r>
              <a:rPr lang="zh-CN" altLang="en-US" sz="3300" b="1" dirty="0">
                <a:solidFill>
                  <a:schemeClr val="bg1"/>
                </a:solidFill>
              </a:rPr>
              <a:t>因为神的义，正在这福音上显明出来。这义是本于信以致于信。如经上所记，义人必因信得生</a:t>
            </a:r>
            <a:r>
              <a:rPr lang="zh-CN" altLang="en-US" sz="3300" b="1" dirty="0" smtClean="0">
                <a:solidFill>
                  <a:schemeClr val="bg1"/>
                </a:solidFill>
              </a:rPr>
              <a:t>。</a:t>
            </a:r>
            <a:endParaRPr lang="en-US" altLang="zh-CN" sz="33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4800" b="1" dirty="0">
                <a:solidFill>
                  <a:schemeClr val="bg1"/>
                </a:solidFill>
              </a:rPr>
              <a:t>1:18 </a:t>
            </a:r>
            <a:r>
              <a:rPr lang="zh-CN" altLang="en-US" sz="4800" b="1" dirty="0">
                <a:solidFill>
                  <a:schemeClr val="bg1"/>
                </a:solidFill>
              </a:rPr>
              <a:t>因为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神</a:t>
            </a:r>
            <a:r>
              <a:rPr lang="zh-CN" altLang="en-US" sz="4800" b="1" dirty="0">
                <a:solidFill>
                  <a:schemeClr val="bg1"/>
                </a:solidFill>
              </a:rPr>
              <a:t>的忿怒，从天上显明在一切不虔不义的人身上，就是那些行不义阻挡真理的人。</a:t>
            </a:r>
            <a:r>
              <a:rPr lang="zh-CN" altLang="en-US" sz="44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人的不义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（</a:t>
            </a:r>
            <a:r>
              <a:rPr lang="en-US" altLang="zh-CN" sz="4800" b="1" dirty="0">
                <a:solidFill>
                  <a:schemeClr val="bg1"/>
                </a:solidFill>
              </a:rPr>
              <a:t>1:18-3:20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）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结构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zh-CN" sz="4000" b="1" dirty="0" smtClean="0">
                <a:solidFill>
                  <a:schemeClr val="bg1"/>
                </a:solidFill>
              </a:rPr>
              <a:t>“</a:t>
            </a:r>
            <a:r>
              <a:rPr lang="zh-CN" altLang="en-US" sz="4000" b="1" dirty="0">
                <a:solidFill>
                  <a:schemeClr val="bg1"/>
                </a:solidFill>
              </a:rPr>
              <a:t>坏人”无法逃脱神的忿怒（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19-32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en-US" altLang="zh-CN" sz="4000" b="1" dirty="0" smtClean="0">
                <a:solidFill>
                  <a:schemeClr val="bg1"/>
                </a:solidFill>
              </a:rPr>
              <a:t>“</a:t>
            </a:r>
            <a:r>
              <a:rPr lang="zh-CN" altLang="en-US" sz="4000" b="1" dirty="0">
                <a:solidFill>
                  <a:schemeClr val="bg1"/>
                </a:solidFill>
              </a:rPr>
              <a:t>好人”无法逃脱神的忿怒（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1-3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>
                <a:solidFill>
                  <a:schemeClr val="bg1"/>
                </a:solidFill>
              </a:rPr>
              <a:t>8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两个审</a:t>
            </a:r>
            <a:r>
              <a:rPr lang="zh-CN" altLang="en-US" sz="3600" b="1" dirty="0">
                <a:solidFill>
                  <a:schemeClr val="bg1"/>
                </a:solidFill>
              </a:rPr>
              <a:t>判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的原则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原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则的运用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总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结（</a:t>
            </a:r>
            <a:r>
              <a:rPr lang="en-US" altLang="zh-CN" sz="4000" b="1" dirty="0">
                <a:solidFill>
                  <a:schemeClr val="bg1"/>
                </a:solidFill>
              </a:rPr>
              <a:t>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9-3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20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TW" altLang="en-US" sz="3600" b="1" dirty="0">
                <a:solidFill>
                  <a:schemeClr val="bg1"/>
                </a:solidFill>
              </a:rPr>
              <a:t>没有义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人</a:t>
            </a:r>
            <a:r>
              <a:rPr lang="zh-CN" altLang="en-US" sz="3600" b="1" dirty="0">
                <a:solidFill>
                  <a:schemeClr val="bg1"/>
                </a:solidFill>
              </a:rPr>
              <a:t>，连一个也没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有（</a:t>
            </a:r>
            <a:r>
              <a:rPr lang="en-US" altLang="zh-CN" sz="3600" b="1" dirty="0">
                <a:solidFill>
                  <a:schemeClr val="bg1"/>
                </a:solidFill>
              </a:rPr>
              <a:t>3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10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凡有血气的没有一个，因行律法，能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在神</a:t>
            </a:r>
            <a:r>
              <a:rPr lang="zh-CN" altLang="en-US" sz="3600" b="1" dirty="0">
                <a:solidFill>
                  <a:schemeClr val="bg1"/>
                </a:solidFill>
              </a:rPr>
              <a:t>面前称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义（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3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20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次主题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神审判人的原则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律法和律法的功用</a:t>
            </a:r>
            <a:endParaRPr lang="en-US" altLang="zh-CN" sz="4400" b="1" dirty="0">
              <a:solidFill>
                <a:schemeClr val="bg1"/>
              </a:solidFill>
            </a:endParaRPr>
          </a:p>
          <a:p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涉及到的问题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偶像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同性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恋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人需要救恩吗？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从来没有听过福音的人能得救吗？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>
                <a:solidFill>
                  <a:schemeClr val="bg1"/>
                </a:solidFill>
              </a:rPr>
              <a:t>割礼</a:t>
            </a:r>
            <a:endParaRPr lang="en-US" altLang="zh-CN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不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虔：没有借口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1:19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神</a:t>
            </a:r>
            <a:r>
              <a:rPr lang="zh-CN" altLang="en-US" sz="4400" b="1" dirty="0">
                <a:solidFill>
                  <a:schemeClr val="bg1"/>
                </a:solidFill>
              </a:rPr>
              <a:t>的事情，人所能知道的，原显明在人心里。因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为神</a:t>
            </a:r>
            <a:r>
              <a:rPr lang="zh-CN" altLang="en-US" sz="4400" b="1" dirty="0">
                <a:solidFill>
                  <a:schemeClr val="bg1"/>
                </a:solidFill>
              </a:rPr>
              <a:t>已经给他们显明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1:20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自</a:t>
            </a:r>
            <a:r>
              <a:rPr lang="zh-CN" altLang="en-US" sz="4400" b="1" dirty="0">
                <a:solidFill>
                  <a:schemeClr val="bg1"/>
                </a:solidFill>
              </a:rPr>
              <a:t>从造天地以来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，神</a:t>
            </a:r>
            <a:r>
              <a:rPr lang="zh-CN" altLang="en-US" sz="4400" b="1" dirty="0">
                <a:solidFill>
                  <a:schemeClr val="bg1"/>
                </a:solidFill>
              </a:rPr>
              <a:t>的永能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和神</a:t>
            </a:r>
            <a:r>
              <a:rPr lang="zh-CN" altLang="en-US" sz="4400" b="1" dirty="0">
                <a:solidFill>
                  <a:schemeClr val="bg1"/>
                </a:solidFill>
              </a:rPr>
              <a:t>性是明明可知的，虽是眼不能见，但藉着所造之物，就可以晓得，叫人无可推诿。  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endParaRPr lang="en-US" altLang="zh-CN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6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不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虔：变为偶像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1:21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为他们虽然知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道神</a:t>
            </a:r>
            <a:r>
              <a:rPr lang="zh-CN" altLang="en-US" sz="4400" b="1" dirty="0">
                <a:solidFill>
                  <a:schemeClr val="bg1"/>
                </a:solidFill>
              </a:rPr>
              <a:t>，却不当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作神</a:t>
            </a:r>
            <a:r>
              <a:rPr lang="zh-CN" altLang="en-US" sz="4400" b="1" dirty="0">
                <a:solidFill>
                  <a:schemeClr val="bg1"/>
                </a:solidFill>
              </a:rPr>
              <a:t>荣耀他，也不感谢他。他们的思念变为虚妄，无知的心就昏暗了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1:22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自</a:t>
            </a:r>
            <a:r>
              <a:rPr lang="zh-CN" altLang="en-US" sz="4400" b="1" dirty="0">
                <a:solidFill>
                  <a:schemeClr val="bg1"/>
                </a:solidFill>
              </a:rPr>
              <a:t>称为聪明，反成了愚拙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</a:rPr>
              <a:t>1:23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将</a:t>
            </a:r>
            <a:r>
              <a:rPr lang="zh-CN" altLang="en-US" sz="4400" b="1" dirty="0">
                <a:solidFill>
                  <a:schemeClr val="bg1"/>
                </a:solidFill>
              </a:rPr>
              <a:t>不能朽坏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之神</a:t>
            </a:r>
            <a:r>
              <a:rPr lang="zh-CN" altLang="en-US" sz="4400" b="1" dirty="0">
                <a:solidFill>
                  <a:schemeClr val="bg1"/>
                </a:solidFill>
              </a:rPr>
              <a:t>的荣耀变为偶像，彷佛必朽坏的人，和飞禽走兽昆虫的样式。   </a:t>
            </a:r>
            <a:endParaRPr lang="en-US" altLang="zh-CN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第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一个任</a:t>
            </a:r>
            <a:r>
              <a:rPr lang="zh-CN" altLang="en-US" sz="4800" b="1" dirty="0">
                <a:solidFill>
                  <a:schemeClr val="bg1"/>
                </a:solidFill>
              </a:rPr>
              <a:t>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1:24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所以神</a:t>
            </a:r>
            <a:r>
              <a:rPr lang="zh-CN" altLang="en-US" sz="4400" b="1" dirty="0">
                <a:solidFill>
                  <a:schemeClr val="bg1"/>
                </a:solidFill>
              </a:rPr>
              <a:t>任凭他们，逞着心里的情欲行污秽的事，以致彼此玷辱自己的身体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1:25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他</a:t>
            </a:r>
            <a:r>
              <a:rPr lang="zh-CN" altLang="en-US" sz="4400" b="1" dirty="0">
                <a:solidFill>
                  <a:schemeClr val="bg1"/>
                </a:solidFill>
              </a:rPr>
              <a:t>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将神</a:t>
            </a:r>
            <a:r>
              <a:rPr lang="zh-CN" altLang="en-US" sz="4400" b="1" dirty="0">
                <a:solidFill>
                  <a:schemeClr val="bg1"/>
                </a:solidFill>
              </a:rPr>
              <a:t>的真实变为虚谎，去敬拜事奉受造之物，不敬奉那造物的主。主乃是可称颂的，直到永远。阿们。  </a:t>
            </a:r>
          </a:p>
        </p:txBody>
      </p:sp>
    </p:spTree>
    <p:extLst>
      <p:ext uri="{BB962C8B-B14F-4D97-AF65-F5344CB8AC3E}">
        <p14:creationId xmlns:p14="http://schemas.microsoft.com/office/powerpoint/2010/main" val="33613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24559</TotalTime>
  <Words>7904</Words>
  <Application>Microsoft Office PowerPoint</Application>
  <PresentationFormat>On-screen Show (4:3)</PresentationFormat>
  <Paragraphs>233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三谷基督徒会堂成人主日学</vt:lpstr>
      <vt:lpstr>主题</vt:lpstr>
      <vt:lpstr>人为什么需要福音</vt:lpstr>
      <vt:lpstr>人的不义（1:18-3:20）</vt:lpstr>
      <vt:lpstr>次主题</vt:lpstr>
      <vt:lpstr>涉及到的问题</vt:lpstr>
      <vt:lpstr>不虔：没有借口</vt:lpstr>
      <vt:lpstr>不虔：变为偶像</vt:lpstr>
      <vt:lpstr>第一个任凭</vt:lpstr>
      <vt:lpstr>第二个任凭</vt:lpstr>
      <vt:lpstr>第三个任凭</vt:lpstr>
      <vt:lpstr>自认为道德好的人</vt:lpstr>
      <vt:lpstr>论断人的</vt:lpstr>
      <vt:lpstr>审判的原则之一：按照真理</vt:lpstr>
      <vt:lpstr>审判的原则之二：按照行为</vt:lpstr>
      <vt:lpstr>没有律法的人可以救自己吗？</vt:lpstr>
      <vt:lpstr>犹太人</vt:lpstr>
      <vt:lpstr>割礼</vt:lpstr>
      <vt:lpstr>处理反对意见（1）</vt:lpstr>
      <vt:lpstr>处理反对意见（2）</vt:lpstr>
      <vt:lpstr>没有义人</vt:lpstr>
      <vt:lpstr>没有行善的</vt:lpstr>
      <vt:lpstr>没有一个能在神面前称义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284</cp:revision>
  <cp:lastPrinted>2018-06-10T14:41:53Z</cp:lastPrinted>
  <dcterms:created xsi:type="dcterms:W3CDTF">2014-12-20T19:43:08Z</dcterms:created>
  <dcterms:modified xsi:type="dcterms:W3CDTF">2018-06-10T14:52:40Z</dcterms:modified>
</cp:coreProperties>
</file>