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306" r:id="rId3"/>
    <p:sldId id="329" r:id="rId4"/>
    <p:sldId id="324" r:id="rId5"/>
    <p:sldId id="307" r:id="rId6"/>
    <p:sldId id="308" r:id="rId7"/>
    <p:sldId id="325" r:id="rId8"/>
    <p:sldId id="327" r:id="rId9"/>
    <p:sldId id="328" r:id="rId10"/>
    <p:sldId id="330" r:id="rId11"/>
    <p:sldId id="331" r:id="rId12"/>
    <p:sldId id="309" r:id="rId13"/>
    <p:sldId id="311" r:id="rId14"/>
    <p:sldId id="31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7412" autoAdjust="0"/>
  </p:normalViewPr>
  <p:slideViewPr>
    <p:cSldViewPr>
      <p:cViewPr varScale="1">
        <p:scale>
          <a:sx n="38" d="100"/>
          <a:sy n="38" d="100"/>
        </p:scale>
        <p:origin x="-2076"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085793-4952-4EC9-AD43-A2D8E28C51C3}" type="datetimeFigureOut">
              <a:rPr lang="en-US" smtClean="0"/>
              <a:t>6/18/2018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FB6782-E22B-44B8-BE55-B98FFE7079DD}" type="slidenum">
              <a:rPr lang="en-US" smtClean="0"/>
              <a:t>‹#›</a:t>
            </a:fld>
            <a:endParaRPr lang="en-US"/>
          </a:p>
        </p:txBody>
      </p:sp>
    </p:spTree>
    <p:extLst>
      <p:ext uri="{BB962C8B-B14F-4D97-AF65-F5344CB8AC3E}">
        <p14:creationId xmlns:p14="http://schemas.microsoft.com/office/powerpoint/2010/main" val="3923446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ltLang="zh-CN" sz="1800" dirty="0" smtClean="0"/>
              <a:t>【</a:t>
            </a:r>
            <a:r>
              <a:rPr lang="zh-CN" altLang="en-US" sz="1800" dirty="0" smtClean="0"/>
              <a:t>生前没有听过福音的人去世了，能得救吗？</a:t>
            </a:r>
            <a:r>
              <a:rPr lang="en-US" altLang="zh-CN" sz="1800" dirty="0" smtClean="0"/>
              <a:t>】</a:t>
            </a:r>
            <a:endParaRPr lang="zh-CN" altLang="en-US" sz="1800" dirty="0" smtClean="0"/>
          </a:p>
          <a:p>
            <a:pPr marL="0" indent="0">
              <a:buFont typeface="Arial" panose="020B0604020202020204" pitchFamily="34" charset="0"/>
              <a:buNone/>
            </a:pPr>
            <a:r>
              <a:rPr lang="en-US" altLang="zh-CN" sz="1800" dirty="0" smtClean="0"/>
              <a:t>A.</a:t>
            </a:r>
            <a:r>
              <a:rPr lang="zh-CN" altLang="en-US" sz="1800" dirty="0" smtClean="0"/>
              <a:t>人得救的唯一途径是信耶稣。</a:t>
            </a:r>
          </a:p>
          <a:p>
            <a:pPr marL="285750" indent="-285750">
              <a:buFont typeface="Arial" panose="020B0604020202020204" pitchFamily="34" charset="0"/>
              <a:buChar char="•"/>
            </a:pPr>
            <a:r>
              <a:rPr lang="zh-CN" altLang="en-US" sz="1800" dirty="0" smtClean="0"/>
              <a:t>圣经告诉我们：耶稣说，我就是道路，真理，生命；若不藉着我，没有人能到父那里去。（约翰福音</a:t>
            </a:r>
            <a:r>
              <a:rPr lang="en-US" altLang="zh-CN" sz="1800" dirty="0" smtClean="0"/>
              <a:t>14:6</a:t>
            </a:r>
            <a:r>
              <a:rPr lang="zh-CN" altLang="en-US" sz="1800" dirty="0" smtClean="0"/>
              <a:t>）</a:t>
            </a:r>
          </a:p>
          <a:p>
            <a:pPr marL="285750" indent="-285750">
              <a:buFont typeface="Arial" panose="020B0604020202020204" pitchFamily="34" charset="0"/>
              <a:buChar char="•"/>
            </a:pPr>
            <a:r>
              <a:rPr lang="zh-CN" altLang="en-US" sz="1800" b="1" dirty="0" smtClean="0"/>
              <a:t>除他（耶稣）以外，别无拯救</a:t>
            </a:r>
            <a:r>
              <a:rPr lang="zh-CN" altLang="en-US" sz="1800" dirty="0" smtClean="0"/>
              <a:t>。因为在天下人间，没有赐下别的名，我们可以靠着得救。（使徒行传</a:t>
            </a:r>
            <a:r>
              <a:rPr lang="en-US" altLang="zh-CN" sz="1800" dirty="0" smtClean="0"/>
              <a:t>4:12</a:t>
            </a:r>
            <a:r>
              <a:rPr lang="zh-CN" altLang="en-US" sz="1800" dirty="0" smtClean="0"/>
              <a:t>）</a:t>
            </a:r>
          </a:p>
          <a:p>
            <a:pPr marL="285750" indent="-285750">
              <a:buFont typeface="Arial" panose="020B0604020202020204" pitchFamily="34" charset="0"/>
              <a:buChar char="•"/>
            </a:pPr>
            <a:r>
              <a:rPr lang="zh-CN" altLang="en-US" sz="1800" dirty="0" smtClean="0"/>
              <a:t>因为只有一位神，在神和人中间，</a:t>
            </a:r>
            <a:r>
              <a:rPr lang="zh-CN" altLang="en-US" sz="1800" b="1" dirty="0" smtClean="0"/>
              <a:t>只有一位中保</a:t>
            </a:r>
            <a:r>
              <a:rPr lang="zh-CN" altLang="en-US" sz="1800" dirty="0" smtClean="0"/>
              <a:t>，乃是降世为人的基督耶稣；他舍自己作万人的赎价</a:t>
            </a:r>
            <a:r>
              <a:rPr lang="en-US" altLang="zh-CN" sz="1800" dirty="0" smtClean="0"/>
              <a:t>……</a:t>
            </a:r>
            <a:r>
              <a:rPr lang="zh-CN" altLang="en-US" sz="1800" dirty="0" smtClean="0"/>
              <a:t>（提摩太前书</a:t>
            </a:r>
            <a:r>
              <a:rPr lang="en-US" altLang="zh-CN" sz="1800" dirty="0" smtClean="0"/>
              <a:t>2</a:t>
            </a:r>
            <a:r>
              <a:rPr lang="zh-CN" altLang="en-US" sz="1800" dirty="0" smtClean="0"/>
              <a:t>：</a:t>
            </a:r>
            <a:r>
              <a:rPr lang="en-US" altLang="zh-CN" sz="1800" dirty="0" smtClean="0"/>
              <a:t>5</a:t>
            </a:r>
            <a:r>
              <a:rPr lang="zh-CN" altLang="en-US" sz="1800" dirty="0" smtClean="0"/>
              <a:t>，</a:t>
            </a:r>
            <a:r>
              <a:rPr lang="en-US" altLang="zh-CN" sz="1800" dirty="0" smtClean="0"/>
              <a:t>6</a:t>
            </a:r>
            <a:r>
              <a:rPr lang="zh-CN" altLang="en-US" sz="1800" dirty="0" smtClean="0"/>
              <a:t>）</a:t>
            </a:r>
            <a:endParaRPr lang="en-US" altLang="zh-CN" sz="1800" dirty="0" smtClean="0"/>
          </a:p>
          <a:p>
            <a:pPr marL="0" indent="0">
              <a:buFont typeface="Arial" panose="020B0604020202020204" pitchFamily="34" charset="0"/>
              <a:buNone/>
            </a:pPr>
            <a:r>
              <a:rPr lang="en-US" altLang="zh-CN" sz="1800" dirty="0" smtClean="0"/>
              <a:t>B.</a:t>
            </a:r>
            <a:r>
              <a:rPr lang="zh-CN" altLang="en-US" sz="1800" dirty="0" smtClean="0"/>
              <a:t>没有听到福音就去世的人也要面对上帝的审判。审判他们的标准是：</a:t>
            </a:r>
            <a:endParaRPr lang="en-US" altLang="zh-CN" sz="1800" dirty="0" smtClean="0"/>
          </a:p>
          <a:p>
            <a:pPr marL="285750" indent="-285750">
              <a:buFont typeface="Arial" panose="020B0604020202020204" pitchFamily="34" charset="0"/>
              <a:buChar char="•"/>
            </a:pPr>
            <a:r>
              <a:rPr lang="zh-CN" altLang="en-US" sz="1800" dirty="0" smtClean="0"/>
              <a:t>神的事情，人所能知道的，原显明在人心里。因为神已经给他们显明。自从造天地以来，神的永能和神性是明明可知的，虽是眼不能见，但藉着所造之物，就可以晓得，叫人无可推诿。（罗马书</a:t>
            </a:r>
            <a:r>
              <a:rPr lang="en-US" altLang="zh-CN" sz="1800" dirty="0" smtClean="0"/>
              <a:t>1:19-20</a:t>
            </a:r>
            <a:r>
              <a:rPr lang="zh-CN" altLang="en-US" sz="1800" dirty="0" smtClean="0"/>
              <a:t>）</a:t>
            </a:r>
            <a:endParaRPr lang="en-US" altLang="zh-CN" sz="1800" dirty="0" smtClean="0"/>
          </a:p>
          <a:p>
            <a:pPr marL="285750" indent="-285750">
              <a:buFont typeface="Arial" panose="020B0604020202020204" pitchFamily="34" charset="0"/>
              <a:buChar char="•"/>
            </a:pPr>
            <a:r>
              <a:rPr lang="zh-CN" altLang="en-US" sz="1800" dirty="0" smtClean="0"/>
              <a:t>凡没有律法犯了罪的，也必不按律法灭亡。凡在律法以下犯了罪的，也必按律法受审判。原来在神面前，不是听律法的为义，乃是行律法的称义。没有律法的外邦人，若顺着本性行律法上的事，他们虽然没有律法，自己就是自己的律法。这是显出律法的功用刻在他们心里，他们是非之心同作见证。并且他们的思念互相较量，或以为是，或以为非，就在神藉耶稣基督审判人隐秘事的日子，照着我的福音所言。（罗马书</a:t>
            </a:r>
            <a:r>
              <a:rPr lang="en-US" altLang="zh-CN" sz="1800" dirty="0" smtClean="0"/>
              <a:t>2</a:t>
            </a:r>
            <a:r>
              <a:rPr lang="zh-CN" altLang="en-US" sz="1800" dirty="0" smtClean="0"/>
              <a:t>：</a:t>
            </a:r>
            <a:r>
              <a:rPr lang="en-US" altLang="zh-CN" sz="1800" dirty="0" smtClean="0"/>
              <a:t>12-16</a:t>
            </a:r>
            <a:r>
              <a:rPr lang="zh-CN" altLang="en-US" sz="1800" dirty="0" smtClean="0"/>
              <a:t>）</a:t>
            </a:r>
          </a:p>
          <a:p>
            <a:pPr marL="285750" indent="-285750">
              <a:buFont typeface="Arial" panose="020B0604020202020204" pitchFamily="34" charset="0"/>
              <a:buChar char="•"/>
            </a:pPr>
            <a:r>
              <a:rPr lang="zh-CN" altLang="en-US" sz="1800" dirty="0" smtClean="0"/>
              <a:t>罗马书也说，没有义人，连一个都没有。世人都犯了罪，亏缺了神的荣耀。</a:t>
            </a:r>
            <a:endParaRPr lang="en-US" altLang="zh-CN" sz="1800" dirty="0" smtClean="0"/>
          </a:p>
          <a:p>
            <a:pPr marL="285750" indent="-285750">
              <a:buFont typeface="Arial" panose="020B0604020202020204" pitchFamily="34" charset="0"/>
              <a:buChar char="•"/>
            </a:pPr>
            <a:r>
              <a:rPr lang="zh-CN" altLang="en-US" sz="1800" dirty="0" smtClean="0"/>
              <a:t>这些经文表明：</a:t>
            </a:r>
            <a:r>
              <a:rPr lang="en-US" altLang="zh-CN" sz="1800" dirty="0" smtClean="0"/>
              <a:t>1.</a:t>
            </a:r>
            <a:r>
              <a:rPr lang="zh-CN" altLang="en-US" sz="1800" dirty="0" smtClean="0"/>
              <a:t>所有的人，借着神所造的天地万物（大自然），应该知道有神的存在（但人因犯罪却无法正确认识神，反而悖逆神）；</a:t>
            </a:r>
            <a:r>
              <a:rPr lang="en-US" altLang="zh-CN" sz="1800" dirty="0" smtClean="0"/>
              <a:t>2.</a:t>
            </a:r>
            <a:r>
              <a:rPr lang="zh-CN" altLang="en-US" sz="1800" dirty="0" smtClean="0"/>
              <a:t>上帝给了犹太人律法，就会按律法来审判他们；对犹太人之外的外邦人，上帝给了他们良心，这个良心就是他们自己的律法。上帝要按这个良心来审判他们。</a:t>
            </a:r>
            <a:endParaRPr lang="en-US" altLang="zh-CN" sz="1800" dirty="0" smtClean="0"/>
          </a:p>
          <a:p>
            <a:pPr marL="0" indent="0">
              <a:buFont typeface="Arial" panose="020B0604020202020204" pitchFamily="34" charset="0"/>
              <a:buNone/>
            </a:pPr>
            <a:r>
              <a:rPr lang="en-US" altLang="zh-CN" sz="1800" dirty="0" smtClean="0"/>
              <a:t>C.</a:t>
            </a:r>
            <a:r>
              <a:rPr lang="zh-CN" altLang="en-US" sz="1800" dirty="0" smtClean="0"/>
              <a:t>没有一个人可以达到上帝的圣洁标准。</a:t>
            </a:r>
          </a:p>
          <a:p>
            <a:pPr marL="0" indent="0">
              <a:buFont typeface="Arial" panose="020B0604020202020204" pitchFamily="34" charset="0"/>
              <a:buNone/>
            </a:pPr>
            <a:r>
              <a:rPr lang="zh-CN" altLang="en-US" sz="1800" dirty="0" smtClean="0"/>
              <a:t>　　那么，没有听过福音而去世的人面对上帝的审判时，他们没有一个人能够达到上帝圣洁的标准，他们无可推诿，都知道神的存在（硬着心不信有神），他们的行为达不到他们自己的良心的标准。没有一个人可以靠着自己完全的好行为、靠着自己完全守律法而得救。若有一个人能够靠自己的行为在上帝面前被称为义、可以得救的话，那么耶稣就不需要在十字架为救赎我们而牺牲了。</a:t>
            </a:r>
            <a:endParaRPr lang="en-US" altLang="zh-CN" sz="1800" dirty="0" smtClean="0"/>
          </a:p>
          <a:p>
            <a:pPr marL="0" indent="0">
              <a:buFont typeface="Arial" panose="020B0604020202020204" pitchFamily="34" charset="0"/>
              <a:buNone/>
            </a:pPr>
            <a:r>
              <a:rPr lang="en-US" altLang="zh-CN" sz="1800" dirty="0" smtClean="0"/>
              <a:t>【</a:t>
            </a:r>
            <a:r>
              <a:rPr lang="zh-CN" altLang="en-US" sz="1800" dirty="0" smtClean="0"/>
              <a:t>结论</a:t>
            </a:r>
            <a:r>
              <a:rPr lang="en-US" altLang="zh-CN" sz="1800" dirty="0" smtClean="0"/>
              <a:t>】</a:t>
            </a:r>
            <a:r>
              <a:rPr lang="zh-CN" altLang="en-US" sz="1800" dirty="0" smtClean="0"/>
              <a:t>这些经文清楚说明：任何人没有借着福音而产生对基督的信心，都不能得救。没有听过福音的人去世了，不能得救。</a:t>
            </a:r>
            <a:endParaRPr lang="en-US" altLang="zh-CN" sz="1800" dirty="0" smtClean="0"/>
          </a:p>
          <a:p>
            <a:pPr marL="0" indent="0">
              <a:buFont typeface="Arial" panose="020B0604020202020204" pitchFamily="34" charset="0"/>
              <a:buNone/>
            </a:pPr>
            <a:endParaRPr lang="en-US" altLang="zh-CN" sz="1800" dirty="0" smtClean="0"/>
          </a:p>
          <a:p>
            <a:pPr marL="285750" indent="-285750">
              <a:buFont typeface="Arial" panose="020B0604020202020204" pitchFamily="34" charset="0"/>
              <a:buChar char="•"/>
            </a:pPr>
            <a:r>
              <a:rPr lang="zh-CN" altLang="en-US" sz="1800" dirty="0" smtClean="0"/>
              <a:t>福音的最核心的信息是关于神的儿子耶稣基督；然后是神的忿怒显明在一切不虔不义的人身上；</a:t>
            </a:r>
            <a:endParaRPr lang="en-US" altLang="zh-CN" sz="1800" dirty="0" smtClean="0"/>
          </a:p>
          <a:p>
            <a:pPr marL="285750" indent="-285750">
              <a:buFont typeface="Arial" panose="020B0604020202020204" pitchFamily="34" charset="0"/>
              <a:buChar char="•"/>
            </a:pPr>
            <a:r>
              <a:rPr lang="zh-CN" altLang="en-US" sz="1800" dirty="0" smtClean="0"/>
              <a:t>普世的人都伏在神审判之下。凡有血气的没有一个，能靠自己的行为，在神面前称义。</a:t>
            </a:r>
            <a:endParaRPr lang="en-US" altLang="zh-CN"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a:t>
            </a:fld>
            <a:endParaRPr lang="en-US"/>
          </a:p>
        </p:txBody>
      </p:sp>
    </p:spTree>
    <p:extLst>
      <p:ext uri="{BB962C8B-B14F-4D97-AF65-F5344CB8AC3E}">
        <p14:creationId xmlns:p14="http://schemas.microsoft.com/office/powerpoint/2010/main" val="1257731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zh-TW" altLang="en-US" sz="1800" b="1" i="0" u="none" dirty="0" smtClean="0">
                <a:effectLst/>
              </a:rPr>
              <a:t>挽回祭</a:t>
            </a:r>
            <a:endParaRPr lang="en-US" altLang="zh-TW" sz="1800" b="1" i="0" u="none" dirty="0" smtClean="0">
              <a:effectLst/>
            </a:endParaRPr>
          </a:p>
          <a:p>
            <a:pPr marL="285750" lvl="0" indent="-285750">
              <a:buFont typeface="Arial" panose="020B0604020202020204" pitchFamily="34" charset="0"/>
              <a:buChar char="•"/>
            </a:pPr>
            <a:r>
              <a:rPr lang="zh-CN" altLang="en-US" sz="1800" b="0" i="0" u="none" dirty="0" smtClean="0">
                <a:effectLst/>
              </a:rPr>
              <a:t>希伯来书</a:t>
            </a:r>
            <a:r>
              <a:rPr lang="en-US" altLang="zh-CN" sz="1800" b="0" i="0" u="none" dirty="0" smtClean="0">
                <a:effectLst/>
              </a:rPr>
              <a:t>9:5 </a:t>
            </a:r>
            <a:r>
              <a:rPr lang="zh-CN" altLang="en-US" sz="1800" b="0" i="0" u="none" dirty="0" smtClean="0">
                <a:effectLst/>
              </a:rPr>
              <a:t>柜上面有荣耀基路伯的影罩着施恩座。（施恩原文作蔽罪）这几件我现在不能一一细说。</a:t>
            </a:r>
            <a:endParaRPr lang="en-US" altLang="zh-CN" sz="1800" b="0" i="0" u="none" dirty="0" smtClean="0">
              <a:effectLst/>
            </a:endParaRPr>
          </a:p>
          <a:p>
            <a:pPr marL="285750" lvl="0" indent="-285750">
              <a:buFont typeface="Arial" panose="020B0604020202020204" pitchFamily="34" charset="0"/>
              <a:buChar char="•"/>
            </a:pPr>
            <a:r>
              <a:rPr lang="zh-CN" altLang="en-US" sz="1800" b="0" i="0" u="none" dirty="0" smtClean="0">
                <a:effectLst/>
              </a:rPr>
              <a:t>施恩座，旧约用公牛和山羊的血。 翻译为挽回祭，平息神的忿怒。</a:t>
            </a:r>
            <a:endParaRPr lang="en-US" altLang="zh-CN" sz="1800" b="0" i="0" u="none" dirty="0" smtClean="0">
              <a:effectLst/>
            </a:endParaRPr>
          </a:p>
          <a:p>
            <a:pPr marL="285750" lvl="0" indent="-285750">
              <a:buFont typeface="Arial" panose="020B0604020202020204" pitchFamily="34" charset="0"/>
              <a:buChar char="•"/>
            </a:pPr>
            <a:r>
              <a:rPr lang="zh-CN" altLang="en-US" sz="1800" b="0" i="0" u="none" dirty="0" smtClean="0">
                <a:effectLst/>
              </a:rPr>
              <a:t>不是耶稣的死，乃是耶稣的血。血与罪（罪性，复数的罪）相对应，血是因着刑罚，为赎罪用的。</a:t>
            </a:r>
            <a:endParaRPr lang="en-US" altLang="zh-CN" sz="1800" b="0" i="0" u="none" dirty="0" smtClean="0">
              <a:effectLst/>
            </a:endParaRPr>
          </a:p>
          <a:p>
            <a:pPr marL="742950" lvl="1" indent="-285750">
              <a:buFont typeface="Arial" panose="020B0604020202020204" pitchFamily="34" charset="0"/>
              <a:buChar char="•"/>
            </a:pPr>
            <a:r>
              <a:rPr lang="en-US" altLang="zh-CN" sz="1800" b="0" i="0" u="none" dirty="0" smtClean="0">
                <a:effectLst/>
              </a:rPr>
              <a:t>Rom 5:9 </a:t>
            </a:r>
            <a:r>
              <a:rPr lang="zh-CN" altLang="en-US" sz="1800" b="0" i="0" u="none" dirty="0" smtClean="0">
                <a:effectLst/>
              </a:rPr>
              <a:t>现在我们既靠着他的血称义</a:t>
            </a:r>
            <a:endParaRPr lang="en-US" altLang="zh-CN" sz="1800" b="0" i="0" u="none" dirty="0" smtClean="0">
              <a:effectLst/>
            </a:endParaRPr>
          </a:p>
          <a:p>
            <a:pPr marL="742950" lvl="1" indent="-285750">
              <a:buFont typeface="Arial" panose="020B0604020202020204" pitchFamily="34" charset="0"/>
              <a:buChar char="•"/>
            </a:pPr>
            <a:r>
              <a:rPr lang="en-US" altLang="zh-CN" sz="1800" b="0" i="0" u="none" dirty="0" err="1" smtClean="0">
                <a:effectLst/>
              </a:rPr>
              <a:t>Eph</a:t>
            </a:r>
            <a:r>
              <a:rPr lang="en-US" altLang="zh-CN" sz="1800" b="0" i="0" u="none" dirty="0" smtClean="0">
                <a:effectLst/>
              </a:rPr>
              <a:t> 1:7 </a:t>
            </a:r>
            <a:r>
              <a:rPr lang="zh-CN" altLang="en-US" sz="1800" b="0" i="0" u="none" dirty="0" smtClean="0">
                <a:effectLst/>
              </a:rPr>
              <a:t>我们借这爱子的血，得蒙救赎，过犯得以赦免，</a:t>
            </a:r>
            <a:endParaRPr lang="en-US" altLang="zh-CN" sz="1800" b="0" i="0" u="none" dirty="0" smtClean="0">
              <a:effectLst/>
            </a:endParaRPr>
          </a:p>
          <a:p>
            <a:pPr marL="742950" lvl="1" indent="-285750">
              <a:buFont typeface="Arial" panose="020B0604020202020204" pitchFamily="34" charset="0"/>
              <a:buChar char="•"/>
            </a:pPr>
            <a:r>
              <a:rPr lang="en-US" altLang="zh-CN" sz="1800" b="0" i="0" u="none" dirty="0" err="1" smtClean="0">
                <a:effectLst/>
              </a:rPr>
              <a:t>Heb</a:t>
            </a:r>
            <a:r>
              <a:rPr lang="en-US" altLang="zh-CN" sz="1800" b="0" i="0" u="none" dirty="0" smtClean="0">
                <a:effectLst/>
              </a:rPr>
              <a:t> 10:19 </a:t>
            </a:r>
            <a:r>
              <a:rPr lang="zh-CN" altLang="en-US" sz="1800" b="0" i="0" u="none" dirty="0" smtClean="0">
                <a:effectLst/>
              </a:rPr>
              <a:t>弟兄们，我们既因耶稣的血，得以坦然进入至圣所，</a:t>
            </a:r>
            <a:endParaRPr lang="en-US" altLang="zh-CN" sz="1800" b="0" i="0" u="none" dirty="0" smtClean="0">
              <a:effectLst/>
            </a:endParaRPr>
          </a:p>
          <a:p>
            <a:pPr marL="285750" lvl="0" indent="-285750">
              <a:buFont typeface="Arial" panose="020B0604020202020204" pitchFamily="34" charset="0"/>
              <a:buChar char="•"/>
            </a:pPr>
            <a:r>
              <a:rPr lang="zh-CN" altLang="en-US" sz="1800" b="0" i="0" u="none" dirty="0" smtClean="0">
                <a:effectLst/>
              </a:rPr>
              <a:t>血与十字架的区别。十字架是为救赎用的，我们与耶稣同钉十字架，脱离罪的权势，脱离律法。</a:t>
            </a:r>
            <a:endParaRPr lang="en-US" altLang="zh-CN" sz="1800" b="0" i="0" u="none" dirty="0" smtClean="0">
              <a:effectLst/>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10</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zh-TW" altLang="en-US" sz="1800" b="1" i="0" u="none" dirty="0" smtClean="0">
                <a:effectLst/>
              </a:rPr>
              <a:t>挽回祭</a:t>
            </a:r>
            <a:endParaRPr lang="en-US" altLang="zh-TW" sz="1800" b="1" i="0" u="none" dirty="0" smtClean="0">
              <a:effectLst/>
            </a:endParaRPr>
          </a:p>
          <a:p>
            <a:pPr marL="285750" lvl="0" indent="-285750">
              <a:buFont typeface="Arial" panose="020B0604020202020204" pitchFamily="34" charset="0"/>
              <a:buChar char="•"/>
            </a:pPr>
            <a:r>
              <a:rPr lang="zh-CN" altLang="en-US" sz="1800" b="0" i="0" u="none" dirty="0" smtClean="0">
                <a:effectLst/>
              </a:rPr>
              <a:t>直译为，借着人对耶稣的血的信。借着人的信，信神为我们所下的结论（承认我们的罪），信耶稣的血的功用（宝血）。这挽回祭就有效。</a:t>
            </a:r>
            <a:endParaRPr lang="en-US" altLang="zh-CN" sz="1800" b="0" i="0" u="none" dirty="0" smtClean="0">
              <a:effectLst/>
            </a:endParaRPr>
          </a:p>
          <a:p>
            <a:pPr marL="285750" lvl="0" indent="-285750">
              <a:buFont typeface="Arial" panose="020B0604020202020204" pitchFamily="34" charset="0"/>
              <a:buChar char="•"/>
            </a:pPr>
            <a:r>
              <a:rPr lang="zh-TW" altLang="en-US" sz="1800" b="0" i="0" u="none" dirty="0" smtClean="0">
                <a:effectLst/>
              </a:rPr>
              <a:t>显明神的义</a:t>
            </a:r>
            <a:r>
              <a:rPr lang="zh-CN" altLang="en-US" sz="1800" b="0" i="0" u="none" dirty="0" smtClean="0">
                <a:effectLst/>
              </a:rPr>
              <a:t>。神不处理人的罪，是他的不义。留神儿子的血，保证了神的公义，也开启了人被称义的门；显明神的义，就是神能够给我们的义。</a:t>
            </a:r>
            <a:endParaRPr lang="en-US" altLang="zh-CN" sz="1800" b="0" i="0" u="none" dirty="0" smtClean="0">
              <a:effectLst/>
            </a:endParaRPr>
          </a:p>
          <a:p>
            <a:pPr marL="285750" lvl="0" indent="-285750">
              <a:buFont typeface="Arial" panose="020B0604020202020204" pitchFamily="34" charset="0"/>
              <a:buChar char="•"/>
            </a:pPr>
            <a:r>
              <a:rPr lang="zh-CN" altLang="en-US" sz="1800" b="0" i="0" u="none" dirty="0" smtClean="0">
                <a:effectLst/>
              </a:rPr>
              <a:t>宽容，应该翻译为逾越。逾越了我们从前所犯的罪。逾越节。为什么以色列人要用用羔羊的血涂在门楣上。</a:t>
            </a:r>
            <a:endParaRPr lang="zh-CN" altLang="en-US" sz="1800" b="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11</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Font typeface="Arial" panose="020B0604020202020204" pitchFamily="34" charset="0"/>
              <a:buChar char="•"/>
            </a:pPr>
            <a:r>
              <a:rPr lang="zh-CN" altLang="en-US" sz="1800" b="0" dirty="0" smtClean="0">
                <a:solidFill>
                  <a:schemeClr val="bg1"/>
                </a:solidFill>
              </a:rPr>
              <a:t>如果你是一个寻求神心意的人，你要关心，神在逾越人的罪的时候，祂还有没有义。</a:t>
            </a:r>
            <a:endParaRPr lang="en-US" altLang="zh-CN" sz="1800" b="0" dirty="0" smtClean="0">
              <a:solidFill>
                <a:schemeClr val="bg1"/>
              </a:solidFill>
            </a:endParaRPr>
          </a:p>
          <a:p>
            <a:pPr marL="285750" lvl="0" indent="-285750">
              <a:buFont typeface="Arial" panose="020B0604020202020204" pitchFamily="34" charset="0"/>
              <a:buChar char="•"/>
            </a:pPr>
            <a:r>
              <a:rPr lang="en-US" altLang="zh-CN" sz="1800" b="0" dirty="0" smtClean="0">
                <a:solidFill>
                  <a:schemeClr val="bg1"/>
                </a:solidFill>
              </a:rPr>
              <a:t>1:16 </a:t>
            </a:r>
            <a:r>
              <a:rPr lang="zh-CN" altLang="en-US" sz="1800" b="0" dirty="0" smtClean="0">
                <a:solidFill>
                  <a:schemeClr val="bg1"/>
                </a:solidFill>
              </a:rPr>
              <a:t>我不以福音为耻。这福音本是神的大能，要救一切相信的，先是犹太人，后是希利尼人。</a:t>
            </a:r>
          </a:p>
          <a:p>
            <a:pPr marL="285750" lvl="0" indent="-285750">
              <a:buFont typeface="Arial" panose="020B0604020202020204" pitchFamily="34" charset="0"/>
              <a:buChar char="•"/>
            </a:pPr>
            <a:r>
              <a:rPr lang="en-US" altLang="zh-CN" sz="1800" b="0" dirty="0" smtClean="0">
                <a:solidFill>
                  <a:schemeClr val="bg1"/>
                </a:solidFill>
              </a:rPr>
              <a:t>1:17 </a:t>
            </a:r>
            <a:r>
              <a:rPr lang="zh-CN" altLang="en-US" sz="1800" b="0" dirty="0" smtClean="0">
                <a:solidFill>
                  <a:schemeClr val="bg1"/>
                </a:solidFill>
              </a:rPr>
              <a:t>因为神的义，正在这福音上显明出来。这义是本于信以致于信。如经上所记，义人必因信得生。</a:t>
            </a:r>
            <a:endParaRPr lang="en-US" altLang="zh-CN" sz="1800" b="0" dirty="0" smtClean="0">
              <a:solidFill>
                <a:schemeClr val="bg1"/>
              </a:solidFill>
            </a:endParaRPr>
          </a:p>
          <a:p>
            <a:pPr marL="285750" lvl="0" indent="-285750">
              <a:buFont typeface="Arial" panose="020B0604020202020204" pitchFamily="34" charset="0"/>
              <a:buChar char="•"/>
            </a:pPr>
            <a:r>
              <a:rPr lang="zh-CN" altLang="en-US" sz="1800" b="0" dirty="0" smtClean="0">
                <a:solidFill>
                  <a:schemeClr val="bg1"/>
                </a:solidFill>
              </a:rPr>
              <a:t>因信称义这个词在罗马书中反复出现，也成为改教运动的旗帜，我们一提到新教，就会提到因信称义。但老实说，因信称义中的这个“因”不是一个很好的中文翻译，英文翻译要好一些，</a:t>
            </a:r>
            <a:r>
              <a:rPr lang="en-US" altLang="zh-CN" sz="1800" b="0" dirty="0" smtClean="0">
                <a:solidFill>
                  <a:schemeClr val="bg1"/>
                </a:solidFill>
              </a:rPr>
              <a:t>Justified by faith</a:t>
            </a:r>
            <a:r>
              <a:rPr lang="zh-CN" altLang="en-US" sz="1800" b="0" dirty="0" smtClean="0">
                <a:solidFill>
                  <a:schemeClr val="bg1"/>
                </a:solidFill>
              </a:rPr>
              <a:t>，希腊原文用的是</a:t>
            </a:r>
            <a:r>
              <a:rPr lang="en-US" altLang="zh-CN" sz="1800" b="0" dirty="0" err="1" smtClean="0">
                <a:solidFill>
                  <a:schemeClr val="bg1"/>
                </a:solidFill>
              </a:rPr>
              <a:t>dia</a:t>
            </a:r>
            <a:r>
              <a:rPr lang="zh-CN" altLang="en-US" sz="1800" b="0" dirty="0" smtClean="0">
                <a:solidFill>
                  <a:schemeClr val="bg1"/>
                </a:solidFill>
              </a:rPr>
              <a:t>，是通过是意思，所以更准确的中文翻译应该是“由”信称义。</a:t>
            </a:r>
          </a:p>
          <a:p>
            <a:pPr marL="285750" lvl="0" indent="-285750">
              <a:buFont typeface="Arial" panose="020B0604020202020204" pitchFamily="34" charset="0"/>
              <a:buChar char="•"/>
            </a:pPr>
            <a:r>
              <a:rPr lang="zh-CN" altLang="en-US" sz="1800" b="0" dirty="0" smtClean="0">
                <a:solidFill>
                  <a:schemeClr val="bg1"/>
                </a:solidFill>
              </a:rPr>
              <a:t>也许你会问这有区别吗？是的，因信称义这个词容易给人一个错觉，以为“信”是称义的原因，是称义的根本。实际上，福音的中心信息是，耶稣基督在十字架上所成就的工作才是我们能够得以被神称义的原因和根本，信只是一个途径，不是源头，源头在基督耶稣那里。</a:t>
            </a:r>
          </a:p>
          <a:p>
            <a:pPr marL="285750" lvl="0" indent="-285750">
              <a:buFont typeface="Arial" panose="020B0604020202020204" pitchFamily="34" charset="0"/>
              <a:buChar char="•"/>
            </a:pPr>
            <a:r>
              <a:rPr lang="zh-CN" altLang="en-US" sz="1800" b="0" dirty="0" smtClean="0">
                <a:solidFill>
                  <a:schemeClr val="bg1"/>
                </a:solidFill>
              </a:rPr>
              <a:t>我们在传福音的过程中，有意或无意地会很在意听福音的人的信（决志），反而不是很在乎是否把福音的中心耶稣基督传讲清楚了，结果会看到，人决志了，甚至受洗了，以后就从教会消失了。是我们给了他们一个错误的印象，以为得救就是决志祷告或受洗仪式，而忘记了耶稣基督才是救恩的一切保障和基础，没有基督住在我们里面，这一切都是虚幻。这就是我们对因信称义的错误认识所造成的结果。而由信称义这个词能一直提醒我们，信只是途径，方法，基督才是一切。</a:t>
            </a:r>
          </a:p>
          <a:p>
            <a:pPr marL="285750" lvl="0" indent="-285750">
              <a:buFont typeface="Arial" panose="020B0604020202020204" pitchFamily="34" charset="0"/>
              <a:buChar char="•"/>
            </a:pPr>
            <a:r>
              <a:rPr lang="zh-CN" altLang="en-US" sz="1800" b="0" dirty="0" smtClean="0">
                <a:solidFill>
                  <a:schemeClr val="bg1"/>
                </a:solidFill>
              </a:rPr>
              <a:t>罗马书的重点不是讲什么是福音，那是四福音书的内容，罗马书的重点是讲福音是怎么工作的。所以，以后当我们再用因信称义这个词的时候，让我们在心里提醒我们自己，这个“因“实际上是“由”。</a:t>
            </a:r>
          </a:p>
          <a:p>
            <a:pPr marL="285750" lvl="0" indent="-285750">
              <a:buFont typeface="Arial" panose="020B0604020202020204" pitchFamily="34" charset="0"/>
              <a:buChar char="•"/>
            </a:pPr>
            <a:endParaRPr lang="en-US" altLang="zh-CN" sz="1800" b="0" dirty="0" smtClean="0">
              <a:solidFill>
                <a:schemeClr val="bg1"/>
              </a:solidFill>
            </a:endParaRPr>
          </a:p>
          <a:p>
            <a:pPr marL="285750" lvl="0" indent="-285750">
              <a:buFont typeface="Arial" panose="020B0604020202020204" pitchFamily="34" charset="0"/>
              <a:buChar char="•"/>
            </a:pP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12</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Font typeface="Arial" panose="020B0604020202020204" pitchFamily="34" charset="0"/>
              <a:buChar char="•"/>
            </a:pPr>
            <a:r>
              <a:rPr lang="zh-CN" altLang="en-US" sz="1800" b="0" dirty="0" smtClean="0"/>
              <a:t>我们看定（计算）了，人称义是因着信，不在乎遵行律法（出于律法的行为）</a:t>
            </a:r>
            <a:endParaRPr lang="en-US" altLang="zh-CN" sz="1800" b="0" dirty="0" smtClean="0"/>
          </a:p>
          <a:p>
            <a:pPr marL="285750" lvl="0" indent="-285750">
              <a:buFont typeface="Arial" panose="020B0604020202020204" pitchFamily="34" charset="0"/>
              <a:buChar char="•"/>
            </a:pPr>
            <a:r>
              <a:rPr lang="zh-CN" altLang="en-US" sz="1800" b="0" dirty="0" smtClean="0">
                <a:solidFill>
                  <a:schemeClr val="bg1"/>
                </a:solidFill>
              </a:rPr>
              <a:t>惟信称义</a:t>
            </a:r>
            <a:endParaRPr lang="en-US" altLang="zh-CN" sz="1800" b="0" dirty="0" smtClean="0">
              <a:solidFill>
                <a:schemeClr val="bg1"/>
              </a:solidFill>
            </a:endParaRP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800" b="0" dirty="0" smtClean="0">
                <a:solidFill>
                  <a:schemeClr val="bg1"/>
                </a:solidFill>
              </a:rPr>
              <a:t>5</a:t>
            </a:r>
            <a:r>
              <a:rPr lang="zh-CN" altLang="en-US" sz="1800" b="0" dirty="0" smtClean="0">
                <a:solidFill>
                  <a:schemeClr val="bg1"/>
                </a:solidFill>
              </a:rPr>
              <a:t>个唯独，</a:t>
            </a:r>
            <a:r>
              <a:rPr lang="zh-TW" altLang="en-US" sz="1200" b="0" i="0" kern="1200" dirty="0" smtClean="0">
                <a:solidFill>
                  <a:schemeClr val="tx1"/>
                </a:solidFill>
                <a:effectLst/>
                <a:latin typeface="+mn-lt"/>
                <a:ea typeface="+mn-ea"/>
                <a:cs typeface="+mn-cs"/>
              </a:rPr>
              <a:t>唯独圣经</a:t>
            </a:r>
            <a:r>
              <a:rPr lang="zh-CN" altLang="en-US" sz="1200" b="0" i="0" kern="1200" dirty="0" smtClean="0">
                <a:solidFill>
                  <a:schemeClr val="tx1"/>
                </a:solidFill>
                <a:effectLst/>
                <a:latin typeface="+mn-lt"/>
                <a:ea typeface="+mn-ea"/>
                <a:cs typeface="+mn-cs"/>
              </a:rPr>
              <a:t>，唯独信心，唯独恩典，唯独基督，唯独神的荣耀。</a:t>
            </a:r>
            <a:endParaRPr lang="en-US" altLang="zh-CN" sz="1800" b="0" dirty="0" smtClean="0">
              <a:solidFill>
                <a:schemeClr val="bg1"/>
              </a:solidFill>
            </a:endParaRPr>
          </a:p>
          <a:p>
            <a:pPr marL="742950" lvl="1" indent="-285750">
              <a:buFont typeface="Arial" panose="020B0604020202020204" pitchFamily="34" charset="0"/>
              <a:buChar char="•"/>
            </a:pPr>
            <a:r>
              <a:rPr lang="zh-CN" altLang="en-US" sz="1800" b="0" dirty="0" smtClean="0">
                <a:solidFill>
                  <a:schemeClr val="bg1"/>
                </a:solidFill>
              </a:rPr>
              <a:t>不按行为。不在乎遵行律法</a:t>
            </a:r>
            <a:endParaRPr lang="zh-CN" altLang="en-US" sz="1800" b="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13</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Font typeface="Arial" panose="020B0604020202020204" pitchFamily="34" charset="0"/>
              <a:buChar char="•"/>
            </a:pPr>
            <a:r>
              <a:rPr lang="zh-CN" altLang="en-US" sz="1800" b="0" dirty="0" smtClean="0">
                <a:solidFill>
                  <a:schemeClr val="bg1"/>
                </a:solidFill>
              </a:rPr>
              <a:t>唯信称义</a:t>
            </a:r>
          </a:p>
          <a:p>
            <a:pPr marL="742950" lvl="1" indent="-285750">
              <a:buFont typeface="Arial" panose="020B0604020202020204" pitchFamily="34" charset="0"/>
              <a:buChar char="•"/>
            </a:pPr>
            <a:r>
              <a:rPr lang="zh-CN" altLang="en-US" sz="1800" b="0" dirty="0" smtClean="0">
                <a:solidFill>
                  <a:schemeClr val="bg1"/>
                </a:solidFill>
              </a:rPr>
              <a:t>不按行为。不在乎遵行律法</a:t>
            </a:r>
            <a:endParaRPr lang="en-US" altLang="zh-CN" sz="1800" b="0" dirty="0" smtClean="0">
              <a:solidFill>
                <a:schemeClr val="bg1"/>
              </a:solidFill>
            </a:endParaRPr>
          </a:p>
          <a:p>
            <a:pPr marL="742950" lvl="1" indent="-285750">
              <a:buFont typeface="Arial" panose="020B0604020202020204" pitchFamily="34" charset="0"/>
              <a:buChar char="•"/>
            </a:pPr>
            <a:r>
              <a:rPr lang="zh-CN" altLang="en-US" sz="1800" b="0" dirty="0" smtClean="0">
                <a:solidFill>
                  <a:schemeClr val="bg1"/>
                </a:solidFill>
              </a:rPr>
              <a:t>不论种族。外邦人，犹太人。受割礼的，没受割礼的</a:t>
            </a:r>
          </a:p>
          <a:p>
            <a:pPr marL="285750" lvl="0" indent="-285750">
              <a:buFont typeface="Arial" panose="020B0604020202020204" pitchFamily="34" charset="0"/>
              <a:buChar char="•"/>
            </a:pPr>
            <a:endParaRPr lang="en-US" altLang="zh-CN" sz="1800" b="0" dirty="0" smtClean="0">
              <a:solidFill>
                <a:schemeClr val="bg1"/>
              </a:solidFill>
            </a:endParaRPr>
          </a:p>
          <a:p>
            <a:pPr marL="285750" lvl="0" indent="-285750">
              <a:buFont typeface="Arial" panose="020B0604020202020204" pitchFamily="34" charset="0"/>
              <a:buChar char="•"/>
            </a:pPr>
            <a:r>
              <a:rPr lang="zh-CN" altLang="en-US" sz="1800" b="0" dirty="0" smtClean="0">
                <a:solidFill>
                  <a:schemeClr val="bg1"/>
                </a:solidFill>
              </a:rPr>
              <a:t>我们一直在使律法没有果效了吗？不是，我们一直在坚固律法。</a:t>
            </a:r>
            <a:endParaRPr lang="en-US" altLang="zh-CN" sz="1800" b="0" dirty="0" smtClean="0">
              <a:solidFill>
                <a:schemeClr val="bg1"/>
              </a:solidFill>
            </a:endParaRPr>
          </a:p>
          <a:p>
            <a:pPr marL="285750" lvl="0" indent="-285750">
              <a:buFont typeface="Arial" panose="020B0604020202020204" pitchFamily="34" charset="0"/>
              <a:buChar char="•"/>
            </a:pPr>
            <a:r>
              <a:rPr lang="zh-CN" altLang="en-US" sz="1800" b="0" dirty="0" smtClean="0">
                <a:solidFill>
                  <a:schemeClr val="bg1"/>
                </a:solidFill>
              </a:rPr>
              <a:t>这里没解释，到第</a:t>
            </a:r>
            <a:r>
              <a:rPr lang="en-US" altLang="zh-CN" sz="1800" b="0" dirty="0" smtClean="0">
                <a:solidFill>
                  <a:schemeClr val="bg1"/>
                </a:solidFill>
              </a:rPr>
              <a:t>7-8</a:t>
            </a:r>
            <a:r>
              <a:rPr lang="zh-CN" altLang="en-US" sz="1800" b="0" dirty="0" smtClean="0">
                <a:solidFill>
                  <a:schemeClr val="bg1"/>
                </a:solidFill>
              </a:rPr>
              <a:t>章解释。</a:t>
            </a:r>
            <a:r>
              <a:rPr lang="en-US" altLang="zh-CN" sz="1800" b="0" dirty="0" smtClean="0">
                <a:solidFill>
                  <a:schemeClr val="bg1"/>
                </a:solidFill>
              </a:rPr>
              <a:t>Rom 8:3 </a:t>
            </a:r>
            <a:r>
              <a:rPr lang="zh-CN" altLang="en-US" sz="1800" b="0" dirty="0" smtClean="0">
                <a:solidFill>
                  <a:schemeClr val="bg1"/>
                </a:solidFill>
              </a:rPr>
              <a:t>律法既因肉体软弱，有所不能行的。</a:t>
            </a:r>
            <a:r>
              <a:rPr lang="en-US" altLang="zh-CN" sz="1800" b="0" dirty="0" smtClean="0">
                <a:solidFill>
                  <a:schemeClr val="bg1"/>
                </a:solidFill>
              </a:rPr>
              <a:t>Rom 8:4 </a:t>
            </a:r>
            <a:r>
              <a:rPr lang="zh-CN" altLang="en-US" sz="1800" b="0" dirty="0" smtClean="0">
                <a:solidFill>
                  <a:schemeClr val="bg1"/>
                </a:solidFill>
              </a:rPr>
              <a:t>使律法的义成就在我们这不随从肉体，只随从圣灵的人身上。</a:t>
            </a:r>
            <a:endParaRPr lang="zh-CN" altLang="en-US" sz="1800" b="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14</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Font typeface="Arial" panose="020B0604020202020204" pitchFamily="34" charset="0"/>
              <a:buChar char="•"/>
            </a:pPr>
            <a:r>
              <a:rPr lang="zh-CN" altLang="en-US" sz="1800" dirty="0" smtClean="0"/>
              <a:t>罪，复数，单数</a:t>
            </a:r>
            <a:endParaRPr lang="en-US" altLang="zh-CN" sz="1800" dirty="0" smtClean="0"/>
          </a:p>
          <a:p>
            <a:pPr marL="285750" lvl="0" indent="-285750">
              <a:buFont typeface="Arial" panose="020B0604020202020204" pitchFamily="34" charset="0"/>
              <a:buChar char="•"/>
            </a:pPr>
            <a:r>
              <a:rPr lang="zh-CN" altLang="en-US" sz="1800" dirty="0" smtClean="0"/>
              <a:t>当圣经提到罪的时候，如果用复数，往往是指罪的行为 </a:t>
            </a:r>
            <a:r>
              <a:rPr lang="en-US" altLang="zh-CN" sz="1800" dirty="0" smtClean="0"/>
              <a:t>(The actions of sin)</a:t>
            </a:r>
            <a:r>
              <a:rPr lang="zh-CN" altLang="en-US" sz="1800" dirty="0" smtClean="0"/>
              <a:t>，就是我们所说的罪行；</a:t>
            </a:r>
            <a:r>
              <a:rPr lang="en-US" altLang="zh-CN" sz="1800" dirty="0" smtClean="0"/>
              <a:t>3</a:t>
            </a:r>
            <a:r>
              <a:rPr lang="zh-CN" altLang="en-US" sz="1800" dirty="0" smtClean="0"/>
              <a:t>：</a:t>
            </a:r>
            <a:r>
              <a:rPr lang="en-US" altLang="zh-CN" sz="1800" dirty="0" smtClean="0"/>
              <a:t>13-18</a:t>
            </a:r>
            <a:r>
              <a:rPr lang="zh-CN" altLang="en-US" sz="1800" dirty="0" smtClean="0"/>
              <a:t>总结罪行。</a:t>
            </a:r>
          </a:p>
          <a:p>
            <a:pPr marL="742950" lvl="1" indent="-285750">
              <a:buFont typeface="Arial" panose="020B0604020202020204" pitchFamily="34" charset="0"/>
              <a:buChar char="•"/>
            </a:pP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2</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Font typeface="Arial" panose="020B0604020202020204" pitchFamily="34" charset="0"/>
              <a:buChar char="•"/>
            </a:pPr>
            <a:r>
              <a:rPr lang="zh-CN" altLang="en-US" sz="1800" dirty="0" smtClean="0"/>
              <a:t>更坏的消息。罪行相对好解决，罪性没有办法。</a:t>
            </a:r>
            <a:endParaRPr lang="en-US" altLang="zh-CN" sz="1800" dirty="0" smtClean="0"/>
          </a:p>
          <a:p>
            <a:pPr marL="285750" lvl="0" indent="-285750">
              <a:buFont typeface="Arial" panose="020B0604020202020204" pitchFamily="34" charset="0"/>
              <a:buChar char="•"/>
            </a:pPr>
            <a:r>
              <a:rPr lang="zh-CN" altLang="en-US" sz="1800" dirty="0" smtClean="0"/>
              <a:t>用单数，指的就是罪的本性 </a:t>
            </a:r>
            <a:r>
              <a:rPr lang="en-US" altLang="zh-CN" sz="1800" dirty="0" smtClean="0"/>
              <a:t>(The nature of sin)</a:t>
            </a:r>
            <a:r>
              <a:rPr lang="zh-CN" altLang="en-US" sz="1800" dirty="0" smtClean="0"/>
              <a:t>，就是我们所说的罪性。从</a:t>
            </a:r>
            <a:r>
              <a:rPr lang="en-US" altLang="zh-CN" sz="1800" dirty="0" smtClean="0"/>
              <a:t>1:18</a:t>
            </a:r>
            <a:r>
              <a:rPr lang="zh-CN" altLang="en-US" sz="1800" dirty="0" smtClean="0"/>
              <a:t>到</a:t>
            </a:r>
            <a:r>
              <a:rPr lang="en-US" altLang="zh-CN" sz="1800" dirty="0" smtClean="0"/>
              <a:t>3:20</a:t>
            </a:r>
            <a:r>
              <a:rPr lang="zh-CN" altLang="en-US" sz="1800" dirty="0" smtClean="0"/>
              <a:t>保罗列举了许多罪行，其目的是要让我们看见人的罪性，罪行是外在的指标，罪性是内在的本质。保罗用了许多的篇幅，就是为了证明“犹太人和希利尼人（外邦人）都在罪恶之下”，这里的罪原文用的是单数，指的是罪性，在罪恶之下，就是在罪的势力和能力之下。我们讲神的大能（</a:t>
            </a:r>
            <a:r>
              <a:rPr lang="en-US" altLang="zh-CN" sz="1800" dirty="0" smtClean="0"/>
              <a:t>The power of God</a:t>
            </a:r>
            <a:r>
              <a:rPr lang="zh-CN" altLang="en-US" sz="1800" dirty="0" smtClean="0"/>
              <a:t>），其实罪也有大能（</a:t>
            </a:r>
            <a:r>
              <a:rPr lang="en-US" altLang="zh-CN" sz="1800" dirty="0" smtClean="0"/>
              <a:t>The power of sin</a:t>
            </a:r>
            <a:r>
              <a:rPr lang="zh-CN" altLang="en-US" sz="1800" dirty="0" smtClean="0"/>
              <a:t>，中文翻译为罪的权势，林前</a:t>
            </a:r>
            <a:r>
              <a:rPr lang="en-US" altLang="zh-CN" sz="1800" dirty="0" smtClean="0"/>
              <a:t>15</a:t>
            </a:r>
            <a:r>
              <a:rPr lang="zh-CN" altLang="en-US" sz="1800" dirty="0" smtClean="0"/>
              <a:t>：</a:t>
            </a:r>
            <a:r>
              <a:rPr lang="en-US" altLang="zh-CN" sz="1800" dirty="0" smtClean="0"/>
              <a:t>56</a:t>
            </a:r>
            <a:r>
              <a:rPr lang="zh-CN" altLang="en-US" sz="1800" dirty="0" smtClean="0"/>
              <a:t>），罪的大能就是败坏，败坏你我，败坏一切良善美好的东西。到罗马书</a:t>
            </a:r>
            <a:r>
              <a:rPr lang="en-US" altLang="zh-CN" sz="1800" dirty="0" smtClean="0"/>
              <a:t>7</a:t>
            </a:r>
            <a:r>
              <a:rPr lang="zh-CN" altLang="en-US" sz="1800" dirty="0" smtClean="0"/>
              <a:t>章我们会读到，神完美的律法，碰到罪就变成了叫我们死的武器，“叫罪因着诫命更显出是恶极了”。</a:t>
            </a:r>
          </a:p>
          <a:p>
            <a:pPr marL="285750" lvl="0" indent="-285750">
              <a:buFont typeface="Arial" panose="020B0604020202020204" pitchFamily="34" charset="0"/>
              <a:buChar char="•"/>
            </a:pPr>
            <a:r>
              <a:rPr lang="zh-CN" altLang="en-US" sz="1800" dirty="0" smtClean="0"/>
              <a:t>罗马书讲罪的时候，它不仅仅是让我们看到自己的罪行，让我们看到我们曾经做过多少得罪人（或者是伤害人）的事，更重要的是让我们看到我们的罪性，就是</a:t>
            </a:r>
            <a:r>
              <a:rPr lang="en-US" altLang="zh-CN" sz="1800" dirty="0" smtClean="0"/>
              <a:t>3</a:t>
            </a:r>
            <a:r>
              <a:rPr lang="zh-CN" altLang="en-US" sz="1800" dirty="0" smtClean="0"/>
              <a:t>：</a:t>
            </a:r>
            <a:r>
              <a:rPr lang="en-US" altLang="zh-CN" sz="1800" dirty="0" smtClean="0"/>
              <a:t>20</a:t>
            </a:r>
            <a:r>
              <a:rPr lang="zh-CN" altLang="en-US" sz="1800" dirty="0" smtClean="0"/>
              <a:t>所说的“知罪”，让我们看见我们的本性是恶的，我们是罪人，我们在罪的权势之下是何等的绝望，我们是何等需要神的义，因而我们放弃自己的努力，承认我们自己救不了自己。</a:t>
            </a:r>
            <a:endParaRPr lang="en-US" altLang="zh-CN" sz="1800" dirty="0" smtClean="0"/>
          </a:p>
          <a:p>
            <a:pPr marL="285750" lvl="0" indent="-285750">
              <a:buFont typeface="Arial" panose="020B0604020202020204" pitchFamily="34" charset="0"/>
              <a:buChar char="•"/>
            </a:pPr>
            <a:r>
              <a:rPr lang="zh-CN" altLang="en-US" sz="1800" dirty="0" smtClean="0"/>
              <a:t>认罪包括承认我是一个罪人，也包括认识罪的恶。这不是一件令人愉快的事情，但这却是以后我们基督徒生命成长的基础。</a:t>
            </a:r>
            <a:endParaRPr lang="en-US" altLang="zh-CN" sz="1800" dirty="0" smtClean="0"/>
          </a:p>
          <a:p>
            <a:pPr marL="742950" lvl="1" indent="-285750">
              <a:buFont typeface="Arial" panose="020B0604020202020204" pitchFamily="34" charset="0"/>
              <a:buChar char="•"/>
            </a:pPr>
            <a:r>
              <a:rPr lang="zh-CN" altLang="en-US" sz="1800" dirty="0" smtClean="0"/>
              <a:t>我们将来信心的程度与我们对罪认识的程度有关。你至少有过一次为你自己的罪痛哭流泪吗？灵里贫穷的人有福了，天国是他们的；哀恸的有福了</a:t>
            </a:r>
            <a:endParaRPr lang="en-US" altLang="zh-CN" sz="1800" dirty="0" smtClean="0"/>
          </a:p>
          <a:p>
            <a:pPr marL="742950" lvl="1" indent="-285750">
              <a:buFont typeface="Arial" panose="020B0604020202020204" pitchFamily="34" charset="0"/>
              <a:buChar char="•"/>
            </a:pPr>
            <a:r>
              <a:rPr lang="zh-CN" altLang="en-US" sz="1800" dirty="0" smtClean="0"/>
              <a:t>我们爱主的程度与与我们对罪认识的程度有关。路加福音</a:t>
            </a:r>
            <a:r>
              <a:rPr lang="en-US" altLang="zh-CN" sz="1800" dirty="0" smtClean="0"/>
              <a:t>7:41 </a:t>
            </a:r>
            <a:r>
              <a:rPr lang="zh-CN" altLang="en-US" sz="1800" dirty="0" smtClean="0"/>
              <a:t>耶稣说，一个债主，有两个人欠他的债。一个欠五十两银子，一个欠五两银子。</a:t>
            </a:r>
            <a:r>
              <a:rPr lang="en-US" altLang="zh-CN" sz="1800" dirty="0" smtClean="0"/>
              <a:t>7:42 </a:t>
            </a:r>
            <a:r>
              <a:rPr lang="zh-CN" altLang="en-US" sz="1800" dirty="0" smtClean="0"/>
              <a:t>因为他们无力偿还，债主就开恩免了他们两个人的债。这两个人哪一个更爱他呢？</a:t>
            </a:r>
            <a:r>
              <a:rPr lang="en-US" altLang="zh-CN" sz="1800" dirty="0" smtClean="0"/>
              <a:t>7:43 </a:t>
            </a:r>
            <a:r>
              <a:rPr lang="zh-CN" altLang="en-US" sz="1800" dirty="0" smtClean="0"/>
              <a:t>西门回答说，我想是那多得恩免的人。耶稣说，你断的不错。</a:t>
            </a:r>
          </a:p>
          <a:p>
            <a:pPr marL="742950" lvl="1" indent="-285750">
              <a:buFont typeface="Arial" panose="020B0604020202020204" pitchFamily="34" charset="0"/>
              <a:buChar char="•"/>
            </a:pP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3</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zh-CN" altLang="en-US" sz="1800" dirty="0" smtClean="0"/>
              <a:t>宝贵的“但如今”</a:t>
            </a:r>
          </a:p>
          <a:p>
            <a:pPr marL="285750" lvl="0" indent="-285750">
              <a:buFont typeface="Arial" panose="020B0604020202020204" pitchFamily="34" charset="0"/>
              <a:buChar char="•"/>
            </a:pPr>
            <a:r>
              <a:rPr lang="zh-CN" altLang="en-US" sz="1800" dirty="0" smtClean="0"/>
              <a:t>当你感到绝望的时候，你才会真正体会到</a:t>
            </a:r>
            <a:r>
              <a:rPr lang="en-US" altLang="zh-CN" sz="1800" dirty="0" smtClean="0"/>
              <a:t>3</a:t>
            </a:r>
            <a:r>
              <a:rPr lang="zh-CN" altLang="en-US" sz="1800" dirty="0" smtClean="0"/>
              <a:t>：</a:t>
            </a:r>
            <a:r>
              <a:rPr lang="en-US" altLang="zh-CN" sz="1800" dirty="0" smtClean="0"/>
              <a:t>20</a:t>
            </a:r>
            <a:r>
              <a:rPr lang="zh-CN" altLang="en-US" sz="1800" dirty="0" smtClean="0"/>
              <a:t>的“但如今”这个转折词是何等的宝贵。</a:t>
            </a:r>
          </a:p>
          <a:p>
            <a:pPr marL="285750" lvl="0" indent="-285750">
              <a:buFont typeface="Arial" panose="020B0604020202020204" pitchFamily="34" charset="0"/>
              <a:buChar char="•"/>
            </a:pPr>
            <a:r>
              <a:rPr lang="zh-CN" altLang="en-US" sz="1800" dirty="0" smtClean="0"/>
              <a:t>我们缺乏义。神的义，在律法以外显明。神的义从前显明在律法里。</a:t>
            </a:r>
          </a:p>
          <a:p>
            <a:pPr marL="285750" lvl="0" indent="-285750">
              <a:buFont typeface="Arial" panose="020B0604020202020204" pitchFamily="34" charset="0"/>
              <a:buChar char="•"/>
            </a:pPr>
            <a:r>
              <a:rPr lang="zh-CN" altLang="en-US" sz="1800" dirty="0" smtClean="0"/>
              <a:t>律法和先知的见证</a:t>
            </a:r>
          </a:p>
          <a:p>
            <a:pPr marL="285750" lvl="0" indent="-285750">
              <a:buFont typeface="Arial" panose="020B0604020202020204" pitchFamily="34" charset="0"/>
              <a:buChar char="•"/>
            </a:pPr>
            <a:r>
              <a:rPr lang="zh-CN" altLang="en-US" sz="1800" dirty="0" smtClean="0"/>
              <a:t>信耶稣基督，加给一切相信的人。加给表明完全是外在的。</a:t>
            </a:r>
            <a:endParaRPr lang="en-US" altLang="zh-CN" sz="1800" dirty="0" smtClean="0"/>
          </a:p>
          <a:p>
            <a:pPr marL="285750" lvl="0" indent="-285750">
              <a:buFont typeface="Arial" panose="020B0604020202020204" pitchFamily="34" charset="0"/>
              <a:buChar char="•"/>
            </a:pPr>
            <a:r>
              <a:rPr lang="en-US" altLang="zh-CN" sz="1800" dirty="0" smtClean="0"/>
              <a:t>3</a:t>
            </a:r>
            <a:r>
              <a:rPr lang="zh-CN" altLang="en-US" sz="1800" dirty="0" smtClean="0"/>
              <a:t>：</a:t>
            </a:r>
            <a:r>
              <a:rPr lang="en-US" altLang="zh-CN" sz="1800" dirty="0" smtClean="0"/>
              <a:t>22</a:t>
            </a:r>
            <a:r>
              <a:rPr lang="zh-CN" altLang="en-US" sz="1800" dirty="0" smtClean="0"/>
              <a:t>是</a:t>
            </a:r>
            <a:r>
              <a:rPr lang="en-US" altLang="zh-CN" sz="1800" dirty="0" smtClean="0"/>
              <a:t>1:17</a:t>
            </a:r>
            <a:r>
              <a:rPr lang="zh-CN" altLang="en-US" sz="1800" dirty="0" smtClean="0"/>
              <a:t>的呼应和加强。</a:t>
            </a:r>
            <a:r>
              <a:rPr lang="en-US" altLang="zh-CN" sz="1800" dirty="0" smtClean="0"/>
              <a:t>1</a:t>
            </a:r>
            <a:r>
              <a:rPr lang="zh-CN" altLang="en-US" sz="1800" dirty="0" smtClean="0"/>
              <a:t>：</a:t>
            </a:r>
            <a:r>
              <a:rPr lang="en-US" altLang="zh-CN" sz="1800" dirty="0" smtClean="0"/>
              <a:t>17</a:t>
            </a:r>
            <a:r>
              <a:rPr lang="zh-CN" altLang="en-US" sz="1800" dirty="0" smtClean="0"/>
              <a:t>因为神的义，正在这福音上显明出来。这义是本于信以致于信。如经上所记，义人必因信得生。</a:t>
            </a:r>
            <a:endParaRPr lang="en-US" altLang="zh-CN" sz="1800" dirty="0" smtClean="0"/>
          </a:p>
          <a:p>
            <a:pPr marL="285750" lvl="0" indent="-285750">
              <a:buFont typeface="Arial" panose="020B0604020202020204" pitchFamily="34" charset="0"/>
              <a:buChar char="•"/>
            </a:pPr>
            <a:r>
              <a:rPr lang="en-US" altLang="zh-CN" sz="1800" dirty="0" smtClean="0"/>
              <a:t>3</a:t>
            </a:r>
            <a:r>
              <a:rPr lang="zh-CN" altLang="en-US" sz="1800" dirty="0" smtClean="0"/>
              <a:t>：</a:t>
            </a:r>
            <a:r>
              <a:rPr lang="en-US" altLang="zh-CN" sz="1800" dirty="0" smtClean="0"/>
              <a:t>21-22</a:t>
            </a:r>
            <a:r>
              <a:rPr lang="zh-CN" altLang="en-US" sz="1800" dirty="0" smtClean="0"/>
              <a:t>是</a:t>
            </a:r>
            <a:r>
              <a:rPr lang="en-US" altLang="zh-CN" sz="1800" dirty="0" smtClean="0"/>
              <a:t>3</a:t>
            </a:r>
            <a:r>
              <a:rPr lang="zh-CN" altLang="en-US" sz="1800" dirty="0" smtClean="0"/>
              <a:t>章后半段与</a:t>
            </a:r>
            <a:r>
              <a:rPr lang="en-US" altLang="zh-CN" sz="1800" dirty="0" smtClean="0"/>
              <a:t>4</a:t>
            </a:r>
            <a:r>
              <a:rPr lang="zh-CN" altLang="en-US" sz="1800" dirty="0" smtClean="0"/>
              <a:t>章的主题句。</a:t>
            </a:r>
          </a:p>
          <a:p>
            <a:pPr marL="285750" lvl="0" indent="-285750">
              <a:buFont typeface="Arial" panose="020B0604020202020204" pitchFamily="34" charset="0"/>
              <a:buChar char="•"/>
            </a:pPr>
            <a:endParaRPr lang="zh-CN" altLang="en-US" sz="1800" dirty="0" smtClean="0"/>
          </a:p>
          <a:p>
            <a:pPr marL="285750" lvl="0" indent="-285750">
              <a:buFont typeface="Arial" panose="020B0604020202020204" pitchFamily="34" charset="0"/>
              <a:buChar char="•"/>
            </a:pPr>
            <a:endParaRPr lang="zh-CN" altLang="en-US" sz="180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4</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Font typeface="Arial" panose="020B0604020202020204" pitchFamily="34" charset="0"/>
              <a:buChar char="•"/>
            </a:pPr>
            <a:r>
              <a:rPr lang="zh-CN" altLang="en-US" sz="1800" dirty="0" smtClean="0"/>
              <a:t>世人，所有的人。直译：所有的人都犯了罪（从前），并且一直（现在）缺乏神的荣耀。诗篇</a:t>
            </a:r>
            <a:r>
              <a:rPr lang="en-US" altLang="zh-CN" sz="1800" dirty="0" smtClean="0"/>
              <a:t>23:1</a:t>
            </a:r>
            <a:r>
              <a:rPr lang="zh-CN" altLang="en-US" sz="1800" dirty="0" smtClean="0"/>
              <a:t>耶和华是我的牧者。我必不至缺乏。 </a:t>
            </a:r>
            <a:endParaRPr lang="en-US" altLang="zh-CN" sz="1800" dirty="0" smtClean="0"/>
          </a:p>
          <a:p>
            <a:pPr marL="285750" lvl="0" indent="-285750">
              <a:buFont typeface="Arial" panose="020B0604020202020204" pitchFamily="34" charset="0"/>
              <a:buChar char="•"/>
            </a:pPr>
            <a:r>
              <a:rPr lang="zh-CN" altLang="en-US" sz="1800" dirty="0" smtClean="0"/>
              <a:t>神的福音</a:t>
            </a:r>
            <a:endParaRPr lang="en-US" altLang="zh-CN" sz="1800" dirty="0" smtClean="0"/>
          </a:p>
          <a:p>
            <a:pPr marL="342900" lvl="0" indent="-342900">
              <a:buFont typeface="Arial" panose="020B0604020202020204" pitchFamily="34" charset="0"/>
              <a:buAutoNum type="arabicPeriod"/>
            </a:pPr>
            <a:r>
              <a:rPr lang="zh-CN" altLang="en-US" sz="1800" dirty="0" smtClean="0"/>
              <a:t>福音是关于神的儿子耶稣基督。</a:t>
            </a:r>
            <a:endParaRPr lang="en-US" altLang="zh-CN" sz="1800" dirty="0" smtClean="0"/>
          </a:p>
          <a:p>
            <a:pPr marL="342900" lvl="0" indent="-342900">
              <a:buFont typeface="Arial" panose="020B0604020202020204" pitchFamily="34" charset="0"/>
              <a:buAutoNum type="arabicPeriod"/>
            </a:pPr>
            <a:r>
              <a:rPr lang="zh-CN" altLang="en-US" sz="1800" dirty="0" smtClean="0"/>
              <a:t>我们需要福音是因为神的忿怒。</a:t>
            </a:r>
            <a:endParaRPr lang="en-US" altLang="zh-CN" sz="1800" dirty="0" smtClean="0"/>
          </a:p>
          <a:p>
            <a:pPr marL="342900" lvl="0" indent="-342900">
              <a:buFont typeface="Arial" panose="020B0604020202020204" pitchFamily="34" charset="0"/>
              <a:buAutoNum type="arabicPeriod"/>
            </a:pPr>
            <a:r>
              <a:rPr lang="zh-CN" altLang="en-US" sz="1800" dirty="0" smtClean="0"/>
              <a:t>罪的本质是不虔不义，得罪神得罪人。</a:t>
            </a:r>
            <a:endParaRPr lang="en-US" altLang="zh-CN" sz="1800" dirty="0" smtClean="0"/>
          </a:p>
          <a:p>
            <a:pPr marL="342900" lvl="0" indent="-342900">
              <a:buFont typeface="Arial" panose="020B0604020202020204" pitchFamily="34" charset="0"/>
              <a:buAutoNum type="arabicPeriod"/>
            </a:pPr>
            <a:r>
              <a:rPr lang="zh-CN" altLang="en-US" sz="1800" dirty="0" smtClean="0"/>
              <a:t>这里讲所有的人都犯了罪，缺乏神的荣耀。</a:t>
            </a:r>
            <a:r>
              <a:rPr lang="en-US" altLang="zh-CN" sz="1800" dirty="0" smtClean="0"/>
              <a:t>Rom 8:21 …</a:t>
            </a:r>
            <a:r>
              <a:rPr lang="zh-CN" altLang="en-US" sz="1800" dirty="0" smtClean="0"/>
              <a:t>神儿女自由的荣耀。还有将来的荣耀，</a:t>
            </a:r>
            <a:r>
              <a:rPr lang="en-US" altLang="zh-CN" sz="1800" dirty="0" smtClean="0"/>
              <a:t>Rom 5:2 …</a:t>
            </a:r>
            <a:r>
              <a:rPr lang="zh-CN" altLang="en-US" sz="1800" dirty="0" smtClean="0"/>
              <a:t>并且欢欢喜喜盼望神的荣耀。</a:t>
            </a:r>
          </a:p>
        </p:txBody>
      </p:sp>
      <p:sp>
        <p:nvSpPr>
          <p:cNvPr id="4" name="Slide Number Placeholder 3"/>
          <p:cNvSpPr>
            <a:spLocks noGrp="1"/>
          </p:cNvSpPr>
          <p:nvPr>
            <p:ph type="sldNum" sz="quarter" idx="10"/>
          </p:nvPr>
        </p:nvSpPr>
        <p:spPr/>
        <p:txBody>
          <a:bodyPr/>
          <a:lstStyle/>
          <a:p>
            <a:fld id="{DFFB6782-E22B-44B8-BE55-B98FFE7079DD}" type="slidenum">
              <a:rPr lang="en-US" smtClean="0"/>
              <a:t>5</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Font typeface="Arial" panose="020B0604020202020204" pitchFamily="34" charset="0"/>
              <a:buChar char="•"/>
            </a:pPr>
            <a:r>
              <a:rPr lang="zh-CN" altLang="en-US" sz="1800" b="0" i="0" u="none" dirty="0" smtClean="0">
                <a:effectLst/>
              </a:rPr>
              <a:t>恩典</a:t>
            </a:r>
            <a:r>
              <a:rPr lang="en-US" altLang="zh-CN" sz="1800" b="0" i="0" u="none" dirty="0" smtClean="0">
                <a:effectLst/>
              </a:rPr>
              <a:t>.</a:t>
            </a:r>
            <a:r>
              <a:rPr lang="zh-CN" altLang="en-US" sz="1800" b="0" i="0" u="none" dirty="0" smtClean="0">
                <a:effectLst/>
              </a:rPr>
              <a:t>称义是神的恩典。</a:t>
            </a:r>
            <a:endParaRPr lang="en-US" altLang="zh-CN" sz="1800" b="0" i="0" u="none" dirty="0" smtClean="0">
              <a:effectLst/>
            </a:endParaRPr>
          </a:p>
          <a:p>
            <a:pPr marL="285750" lvl="0" indent="-285750">
              <a:buFont typeface="Arial" panose="020B0604020202020204" pitchFamily="34" charset="0"/>
              <a:buChar char="•"/>
            </a:pPr>
            <a:r>
              <a:rPr lang="zh-CN" altLang="en-US" sz="1800" b="0" i="0" u="none" dirty="0" smtClean="0">
                <a:effectLst/>
              </a:rPr>
              <a:t>什么是恩典，恩典是你不当得。我们当得的是神的忿怒。但我们认为神不公平的时候，我们还在认为救恩是我们所当得的。</a:t>
            </a:r>
            <a:r>
              <a:rPr lang="en-US" altLang="zh-CN" sz="1800" b="0" i="0" u="none" dirty="0" smtClean="0">
                <a:effectLst/>
              </a:rPr>
              <a:t>Rom 11:35 </a:t>
            </a:r>
            <a:r>
              <a:rPr lang="zh-CN" altLang="en-US" sz="1800" b="0" i="0" u="none" dirty="0" smtClean="0">
                <a:effectLst/>
              </a:rPr>
              <a:t>谁是先给了他，使他后来偿还呢？</a:t>
            </a:r>
            <a:endParaRPr lang="en-US" altLang="zh-CN" sz="1800" b="0" i="0" u="none" dirty="0" smtClean="0">
              <a:effectLst/>
            </a:endParaRPr>
          </a:p>
          <a:p>
            <a:pPr marL="285750" lvl="0" indent="-285750">
              <a:buFont typeface="Arial" panose="020B0604020202020204" pitchFamily="34" charset="0"/>
              <a:buChar char="•"/>
            </a:pPr>
            <a:r>
              <a:rPr lang="zh-CN" altLang="en-US" sz="1800" b="0" i="0" u="none" dirty="0" smtClean="0">
                <a:effectLst/>
              </a:rPr>
              <a:t>又加了“白白的”，不用付钱，付劳动的</a:t>
            </a:r>
            <a:endParaRPr lang="en-US" altLang="zh-CN" sz="1800" b="0" i="0" u="none" dirty="0" smtClean="0">
              <a:effectLst/>
            </a:endParaRPr>
          </a:p>
          <a:p>
            <a:pPr marL="285750" lvl="0" indent="-285750">
              <a:buFont typeface="Arial" panose="020B0604020202020204" pitchFamily="34" charset="0"/>
              <a:buChar char="•"/>
            </a:pPr>
            <a:endParaRPr lang="en-US" altLang="zh-CN" sz="1800" b="0" i="0" u="none" dirty="0" smtClean="0">
              <a:effectLst/>
            </a:endParaRPr>
          </a:p>
          <a:p>
            <a:pPr marL="285750" lvl="0" indent="-285750">
              <a:buFont typeface="Arial" panose="020B0604020202020204" pitchFamily="34" charset="0"/>
              <a:buChar char="•"/>
            </a:pPr>
            <a:r>
              <a:rPr lang="zh-CN" altLang="en-US" sz="1800" b="0" i="0" u="none" dirty="0" smtClean="0">
                <a:effectLst/>
              </a:rPr>
              <a:t>称义的基础是耶稣基督的救赎，因耶稣基督的救赎</a:t>
            </a:r>
          </a:p>
          <a:p>
            <a:pPr marL="285750" lvl="0" indent="-285750">
              <a:buFont typeface="Arial" panose="020B0604020202020204" pitchFamily="34" charset="0"/>
              <a:buChar char="•"/>
            </a:pPr>
            <a:r>
              <a:rPr lang="zh-CN" altLang="en-US" sz="1800" b="0" i="0" u="none" dirty="0" smtClean="0">
                <a:effectLst/>
              </a:rPr>
              <a:t>救赎的原义是买回从前失落的。付的代价是耶稣的血。</a:t>
            </a:r>
          </a:p>
          <a:p>
            <a:pPr marL="285750" lvl="0" indent="-285750">
              <a:buFont typeface="Arial" panose="020B0604020202020204" pitchFamily="34" charset="0"/>
              <a:buChar char="•"/>
            </a:pPr>
            <a:r>
              <a:rPr lang="zh-CN" altLang="en-US" sz="1800" b="0" i="0" u="none" dirty="0" smtClean="0">
                <a:effectLst/>
              </a:rPr>
              <a:t>救赎与前面讲的救（要救一切相信的人）不同，那个救是脱离与进入。</a:t>
            </a:r>
          </a:p>
          <a:p>
            <a:pPr marL="285750" lvl="0" indent="-285750">
              <a:buFont typeface="Arial" panose="020B0604020202020204" pitchFamily="34" charset="0"/>
              <a:buChar char="•"/>
            </a:pPr>
            <a:endParaRPr lang="en-US" altLang="zh-CN" sz="1800" b="0" i="0" u="none" dirty="0" smtClean="0">
              <a:effectLst/>
            </a:endParaRPr>
          </a:p>
        </p:txBody>
      </p:sp>
      <p:sp>
        <p:nvSpPr>
          <p:cNvPr id="4" name="Slide Number Placeholder 3"/>
          <p:cNvSpPr>
            <a:spLocks noGrp="1"/>
          </p:cNvSpPr>
          <p:nvPr>
            <p:ph type="sldNum" sz="quarter" idx="10"/>
          </p:nvPr>
        </p:nvSpPr>
        <p:spPr/>
        <p:txBody>
          <a:bodyPr/>
          <a:lstStyle/>
          <a:p>
            <a:fld id="{DFFB6782-E22B-44B8-BE55-B98FFE7079DD}" type="slidenum">
              <a:rPr lang="en-US" smtClean="0"/>
              <a:t>6</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zh-TW" altLang="en-US" sz="1800" b="1" i="0" u="none" dirty="0" smtClean="0">
                <a:effectLst/>
              </a:rPr>
              <a:t>挽回祭</a:t>
            </a:r>
            <a:endParaRPr lang="en-US" altLang="zh-TW" sz="1800" b="1" i="0" u="none" dirty="0" smtClean="0">
              <a:effectLst/>
            </a:endParaRPr>
          </a:p>
          <a:p>
            <a:pPr marL="285750" lvl="0" indent="-285750">
              <a:buFont typeface="Arial" panose="020B0604020202020204" pitchFamily="34" charset="0"/>
              <a:buChar char="•"/>
            </a:pPr>
            <a:r>
              <a:rPr lang="zh-CN" altLang="en-US" sz="1800" b="0" i="0" u="none" dirty="0" smtClean="0">
                <a:effectLst/>
              </a:rPr>
              <a:t>希伯来书</a:t>
            </a:r>
            <a:r>
              <a:rPr lang="en-US" altLang="zh-CN" sz="1800" b="0" i="0" u="none" dirty="0" smtClean="0">
                <a:effectLst/>
              </a:rPr>
              <a:t>9:5 </a:t>
            </a:r>
            <a:r>
              <a:rPr lang="zh-CN" altLang="en-US" sz="1800" b="0" i="0" u="none" dirty="0" smtClean="0">
                <a:effectLst/>
              </a:rPr>
              <a:t>柜上面有荣耀基路伯的影罩着施恩座。（施恩原文作蔽罪）这几件我现在不能一一细说。</a:t>
            </a:r>
            <a:endParaRPr lang="en-US" altLang="zh-CN" sz="1800" b="0" i="0" u="none" dirty="0" smtClean="0">
              <a:effectLst/>
            </a:endParaRPr>
          </a:p>
          <a:p>
            <a:pPr marL="285750" lvl="0" indent="-285750">
              <a:buFont typeface="Arial" panose="020B0604020202020204" pitchFamily="34" charset="0"/>
              <a:buChar char="•"/>
            </a:pPr>
            <a:r>
              <a:rPr lang="zh-CN" altLang="en-US" sz="1800" b="0" i="0" u="none" dirty="0" smtClean="0">
                <a:effectLst/>
              </a:rPr>
              <a:t>施恩座，旧约用山羊的血。 </a:t>
            </a:r>
            <a:endParaRPr lang="en-US" altLang="zh-CN" sz="1800" b="0" i="0" u="none" dirty="0" smtClean="0">
              <a:effectLst/>
            </a:endParaRPr>
          </a:p>
          <a:p>
            <a:pPr marL="285750" lvl="0" indent="-285750">
              <a:buFont typeface="Arial" panose="020B0604020202020204" pitchFamily="34" charset="0"/>
              <a:buChar char="•"/>
            </a:pPr>
            <a:r>
              <a:rPr lang="zh-CN" altLang="en-US" sz="1800" b="0" i="0" u="none" dirty="0" smtClean="0">
                <a:effectLst/>
              </a:rPr>
              <a:t>挽回祭，平息神的忿怒。</a:t>
            </a:r>
            <a:endParaRPr lang="en-US" altLang="zh-CN" sz="1800" b="0" i="0" u="none" dirty="0" smtClean="0">
              <a:effectLst/>
            </a:endParaRPr>
          </a:p>
          <a:p>
            <a:pPr marL="285750" lvl="0" indent="-285750">
              <a:buFont typeface="Arial" panose="020B0604020202020204" pitchFamily="34" charset="0"/>
              <a:buChar char="•"/>
            </a:pPr>
            <a:r>
              <a:rPr lang="zh-CN" altLang="en-US" sz="1800" b="0" i="0" u="none" dirty="0" smtClean="0">
                <a:effectLst/>
              </a:rPr>
              <a:t>不是基督的死，乃是基督的血。</a:t>
            </a:r>
            <a:endParaRPr lang="en-US" altLang="zh-CN" sz="1800" b="0" i="0" u="none" dirty="0" smtClean="0">
              <a:effectLst/>
            </a:endParaRPr>
          </a:p>
          <a:p>
            <a:pPr marL="285750" lvl="0" indent="-285750">
              <a:buFont typeface="Arial" panose="020B0604020202020204" pitchFamily="34" charset="0"/>
              <a:buChar char="•"/>
            </a:pPr>
            <a:r>
              <a:rPr lang="zh-CN" altLang="en-US" sz="1800" b="0" i="0" u="none" dirty="0" smtClean="0">
                <a:effectLst/>
              </a:rPr>
              <a:t>也可翻译为，借着人对耶稣的血的信。借着人的信，承认我们的罪，这挽回祭就有效。</a:t>
            </a:r>
            <a:endParaRPr lang="en-US" altLang="zh-CN" sz="1800" b="0" i="0" u="none" dirty="0" smtClean="0">
              <a:effectLst/>
            </a:endParaRPr>
          </a:p>
          <a:p>
            <a:pPr marL="285750" lvl="0" indent="-285750">
              <a:buFont typeface="Arial" panose="020B0604020202020204" pitchFamily="34" charset="0"/>
              <a:buChar char="•"/>
            </a:pPr>
            <a:r>
              <a:rPr lang="zh-TW" altLang="en-US" sz="1800" b="0" i="0" u="none" dirty="0" smtClean="0">
                <a:effectLst/>
              </a:rPr>
              <a:t>显明神的义</a:t>
            </a:r>
            <a:r>
              <a:rPr lang="zh-CN" altLang="en-US" sz="1800" b="0" i="0" u="none" dirty="0" smtClean="0">
                <a:effectLst/>
              </a:rPr>
              <a:t>。神不处理人的罪，是他的不义。流基督的血，是神的义，也开启了人被称义的们，显明神的义，就是能够给我们的义。</a:t>
            </a:r>
            <a:endParaRPr lang="en-US" altLang="zh-CN" sz="1800" b="0" i="0" u="none" dirty="0" smtClean="0">
              <a:effectLst/>
            </a:endParaRPr>
          </a:p>
          <a:p>
            <a:pPr marL="285750" lvl="0" indent="-285750">
              <a:buFont typeface="Arial" panose="020B0604020202020204" pitchFamily="34" charset="0"/>
              <a:buChar char="•"/>
            </a:pPr>
            <a:r>
              <a:rPr lang="zh-CN" altLang="en-US" sz="1800" b="1" i="0" u="none" dirty="0" smtClean="0">
                <a:effectLst/>
              </a:rPr>
              <a:t>宽容，逾越了</a:t>
            </a:r>
            <a:r>
              <a:rPr lang="zh-CN" altLang="en-US" sz="1800" b="0" i="0" u="none" dirty="0" smtClean="0">
                <a:effectLst/>
              </a:rPr>
              <a:t>我们从前所犯的罪。逾越节。为什么以色列人要用用羔羊的血涂在门楣上。</a:t>
            </a:r>
            <a:endParaRPr lang="zh-CN" altLang="en-US" sz="1800" b="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7</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Font typeface="Arial" panose="020B0604020202020204" pitchFamily="34" charset="0"/>
              <a:buChar char="•"/>
            </a:pPr>
            <a:endParaRPr lang="zh-CN" altLang="en-US" sz="1800" b="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8</a:t>
            </a:fld>
            <a:endParaRPr lang="en-US"/>
          </a:p>
        </p:txBody>
      </p:sp>
    </p:spTree>
    <p:extLst>
      <p:ext uri="{BB962C8B-B14F-4D97-AF65-F5344CB8AC3E}">
        <p14:creationId xmlns:p14="http://schemas.microsoft.com/office/powerpoint/2010/main" val="2493405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0" indent="-285750">
              <a:buFont typeface="Arial" panose="020B0604020202020204" pitchFamily="34" charset="0"/>
              <a:buChar char="•"/>
            </a:pPr>
            <a:endParaRPr lang="zh-CN" altLang="en-US" sz="1800" b="0" dirty="0" smtClean="0"/>
          </a:p>
        </p:txBody>
      </p:sp>
      <p:sp>
        <p:nvSpPr>
          <p:cNvPr id="4" name="Slide Number Placeholder 3"/>
          <p:cNvSpPr>
            <a:spLocks noGrp="1"/>
          </p:cNvSpPr>
          <p:nvPr>
            <p:ph type="sldNum" sz="quarter" idx="10"/>
          </p:nvPr>
        </p:nvSpPr>
        <p:spPr/>
        <p:txBody>
          <a:bodyPr/>
          <a:lstStyle/>
          <a:p>
            <a:fld id="{DFFB6782-E22B-44B8-BE55-B98FFE7079DD}" type="slidenum">
              <a:rPr lang="en-US" smtClean="0"/>
              <a:t>9</a:t>
            </a:fld>
            <a:endParaRPr lang="en-US"/>
          </a:p>
        </p:txBody>
      </p:sp>
    </p:spTree>
    <p:extLst>
      <p:ext uri="{BB962C8B-B14F-4D97-AF65-F5344CB8AC3E}">
        <p14:creationId xmlns:p14="http://schemas.microsoft.com/office/powerpoint/2010/main" val="2493405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021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79380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88519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75EF15-3EF8-4F9E-8F11-377A17F2942F}"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093458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75EF15-3EF8-4F9E-8F11-377A17F2942F}" type="datetimeFigureOut">
              <a:rPr lang="en-US" smtClean="0"/>
              <a:t>6/18/2018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2925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75EF15-3EF8-4F9E-8F11-377A17F2942F}" type="datetimeFigureOut">
              <a:rPr lang="en-US" smtClean="0"/>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376041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75EF15-3EF8-4F9E-8F11-377A17F2942F}" type="datetimeFigureOut">
              <a:rPr lang="en-US" smtClean="0"/>
              <a:t>6/18/2018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59226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75EF15-3EF8-4F9E-8F11-377A17F2942F}" type="datetimeFigureOut">
              <a:rPr lang="en-US" smtClean="0"/>
              <a:t>6/18/2018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1413317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5EF15-3EF8-4F9E-8F11-377A17F2942F}" type="datetimeFigureOut">
              <a:rPr lang="en-US" smtClean="0"/>
              <a:t>6/18/2018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3786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2638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75EF15-3EF8-4F9E-8F11-377A17F2942F}" type="datetimeFigureOut">
              <a:rPr lang="en-US" smtClean="0"/>
              <a:t>6/18/2018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8ED36-A6FE-4E88-82AE-5122906DCF6E}" type="slidenum">
              <a:rPr lang="en-US" smtClean="0"/>
              <a:t>‹#›</a:t>
            </a:fld>
            <a:endParaRPr lang="en-US"/>
          </a:p>
        </p:txBody>
      </p:sp>
    </p:spTree>
    <p:extLst>
      <p:ext uri="{BB962C8B-B14F-4D97-AF65-F5344CB8AC3E}">
        <p14:creationId xmlns:p14="http://schemas.microsoft.com/office/powerpoint/2010/main" val="78113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sharpenSoften amount="-20000"/>
                    </a14:imgEffect>
                    <a14:imgEffect>
                      <a14:colorTemperature colorTemp="4875"/>
                    </a14:imgEffect>
                    <a14:imgEffect>
                      <a14:brightnessContrast bright="-59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5EF15-3EF8-4F9E-8F11-377A17F2942F}" type="datetimeFigureOut">
              <a:rPr lang="en-US" smtClean="0"/>
              <a:t>6/18/2018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8ED36-A6FE-4E88-82AE-5122906DCF6E}" type="slidenum">
              <a:rPr lang="en-US" smtClean="0"/>
              <a:t>‹#›</a:t>
            </a:fld>
            <a:endParaRPr lang="en-US"/>
          </a:p>
        </p:txBody>
      </p:sp>
    </p:spTree>
    <p:extLst>
      <p:ext uri="{BB962C8B-B14F-4D97-AF65-F5344CB8AC3E}">
        <p14:creationId xmlns:p14="http://schemas.microsoft.com/office/powerpoint/2010/main" val="4246164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normAutofit/>
          </a:bodyPr>
          <a:lstStyle/>
          <a:p>
            <a:r>
              <a:rPr lang="zh-CN" altLang="en-US" b="1" dirty="0">
                <a:solidFill>
                  <a:schemeClr val="bg1"/>
                </a:solidFill>
              </a:rPr>
              <a:t>三谷基督徒会堂成人主日学</a:t>
            </a:r>
            <a:endParaRPr lang="en-US" b="1" dirty="0">
              <a:solidFill>
                <a:schemeClr val="bg1"/>
              </a:solidFill>
            </a:endParaRPr>
          </a:p>
        </p:txBody>
      </p:sp>
      <p:sp>
        <p:nvSpPr>
          <p:cNvPr id="3" name="Subtitle 2"/>
          <p:cNvSpPr>
            <a:spLocks noGrp="1"/>
          </p:cNvSpPr>
          <p:nvPr>
            <p:ph type="subTitle" idx="1"/>
          </p:nvPr>
        </p:nvSpPr>
        <p:spPr>
          <a:xfrm>
            <a:off x="1371600" y="3124200"/>
            <a:ext cx="6400800" cy="2514600"/>
          </a:xfrm>
        </p:spPr>
        <p:txBody>
          <a:bodyPr/>
          <a:lstStyle/>
          <a:p>
            <a:r>
              <a:rPr lang="zh-CN" altLang="en-US" sz="5400" b="1" dirty="0" smtClean="0">
                <a:solidFill>
                  <a:schemeClr val="bg1"/>
                </a:solidFill>
              </a:rPr>
              <a:t>罗马书</a:t>
            </a:r>
            <a:r>
              <a:rPr lang="en-US" altLang="zh-CN" sz="5400" b="1" dirty="0" smtClean="0">
                <a:solidFill>
                  <a:schemeClr val="bg1"/>
                </a:solidFill>
              </a:rPr>
              <a:t>3:21-3:31</a:t>
            </a:r>
            <a:endParaRPr lang="en-US" sz="5400" b="1" dirty="0" smtClean="0">
              <a:solidFill>
                <a:schemeClr val="bg1"/>
              </a:solidFill>
            </a:endParaRPr>
          </a:p>
          <a:p>
            <a:r>
              <a:rPr lang="zh-CN" altLang="en-US" b="1" dirty="0" smtClean="0">
                <a:solidFill>
                  <a:schemeClr val="bg1"/>
                </a:solidFill>
              </a:rPr>
              <a:t>第三课</a:t>
            </a:r>
            <a:endParaRPr lang="en-US" b="1" dirty="0">
              <a:solidFill>
                <a:schemeClr val="bg1"/>
              </a:solidFill>
            </a:endParaRPr>
          </a:p>
          <a:p>
            <a:r>
              <a:rPr lang="en-US" dirty="0" smtClean="0">
                <a:solidFill>
                  <a:schemeClr val="bg1"/>
                </a:solidFill>
              </a:rPr>
              <a:t>06/</a:t>
            </a:r>
            <a:r>
              <a:rPr lang="en-US" altLang="zh-CN" dirty="0" smtClean="0">
                <a:solidFill>
                  <a:schemeClr val="bg1"/>
                </a:solidFill>
              </a:rPr>
              <a:t>17</a:t>
            </a:r>
            <a:r>
              <a:rPr lang="en-US" dirty="0" smtClean="0">
                <a:solidFill>
                  <a:schemeClr val="bg1"/>
                </a:solidFill>
              </a:rPr>
              <a:t>/201</a:t>
            </a:r>
            <a:r>
              <a:rPr lang="en-US" altLang="zh-CN" dirty="0" smtClean="0">
                <a:solidFill>
                  <a:schemeClr val="bg1"/>
                </a:solidFill>
              </a:rPr>
              <a:t>8</a:t>
            </a:r>
            <a:endParaRPr lang="en-US" dirty="0">
              <a:solidFill>
                <a:schemeClr val="bg1"/>
              </a:solidFill>
            </a:endParaRPr>
          </a:p>
        </p:txBody>
      </p:sp>
      <p:sp>
        <p:nvSpPr>
          <p:cNvPr id="4" name="AutoShape 2" descr="http://www.desktopnexus.com/dl/inline/893590/1920x1080/ngdon64tcf1b6lvle5iigbvku05495d5e2f2617"/>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16053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称义的基础</a:t>
            </a:r>
          </a:p>
        </p:txBody>
      </p:sp>
      <p:sp>
        <p:nvSpPr>
          <p:cNvPr id="3" name="Content Placeholder 2"/>
          <p:cNvSpPr>
            <a:spLocks noGrp="1"/>
          </p:cNvSpPr>
          <p:nvPr>
            <p:ph idx="1"/>
          </p:nvPr>
        </p:nvSpPr>
        <p:spPr/>
        <p:txBody>
          <a:bodyPr>
            <a:normAutofit/>
          </a:bodyPr>
          <a:lstStyle/>
          <a:p>
            <a:r>
              <a:rPr lang="en-US" altLang="zh-CN" sz="4400" b="1" dirty="0" smtClean="0">
                <a:solidFill>
                  <a:schemeClr val="bg1"/>
                </a:solidFill>
              </a:rPr>
              <a:t>3:25 </a:t>
            </a:r>
            <a:r>
              <a:rPr lang="zh-CN" altLang="en-US" sz="4400" b="1" dirty="0" smtClean="0">
                <a:solidFill>
                  <a:schemeClr val="bg1"/>
                </a:solidFill>
              </a:rPr>
              <a:t>神</a:t>
            </a:r>
            <a:r>
              <a:rPr lang="zh-CN" altLang="en-US" sz="4400" b="1" dirty="0">
                <a:solidFill>
                  <a:schemeClr val="bg1"/>
                </a:solidFill>
              </a:rPr>
              <a:t>设立耶稣作</a:t>
            </a:r>
            <a:r>
              <a:rPr lang="zh-CN" altLang="en-US" sz="4400" b="1" u="sng" dirty="0">
                <a:solidFill>
                  <a:srgbClr val="FF0000"/>
                </a:solidFill>
              </a:rPr>
              <a:t>挽回祭</a:t>
            </a:r>
            <a:r>
              <a:rPr lang="zh-CN" altLang="en-US" sz="4400" b="1" dirty="0">
                <a:solidFill>
                  <a:schemeClr val="bg1"/>
                </a:solidFill>
              </a:rPr>
              <a:t>，是凭着</a:t>
            </a:r>
            <a:r>
              <a:rPr lang="zh-CN" altLang="en-US" sz="4400" b="1" u="sng" dirty="0">
                <a:solidFill>
                  <a:srgbClr val="FF0000"/>
                </a:solidFill>
              </a:rPr>
              <a:t>耶稣的血</a:t>
            </a:r>
            <a:r>
              <a:rPr lang="zh-CN" altLang="en-US" sz="4400" b="1" dirty="0">
                <a:solidFill>
                  <a:schemeClr val="bg1"/>
                </a:solidFill>
              </a:rPr>
              <a:t>，藉着人的信，要显</a:t>
            </a:r>
            <a:r>
              <a:rPr lang="zh-CN" altLang="en-US" sz="4400" b="1" dirty="0" smtClean="0">
                <a:solidFill>
                  <a:schemeClr val="bg1"/>
                </a:solidFill>
              </a:rPr>
              <a:t>明神</a:t>
            </a:r>
            <a:r>
              <a:rPr lang="zh-CN" altLang="en-US" sz="4400" b="1" dirty="0">
                <a:solidFill>
                  <a:schemeClr val="bg1"/>
                </a:solidFill>
              </a:rPr>
              <a:t>的义。因为他用忍耐的心，宽容人先时所犯的罪。  </a:t>
            </a:r>
          </a:p>
        </p:txBody>
      </p:sp>
    </p:spTree>
    <p:extLst>
      <p:ext uri="{BB962C8B-B14F-4D97-AF65-F5344CB8AC3E}">
        <p14:creationId xmlns:p14="http://schemas.microsoft.com/office/powerpoint/2010/main" val="1097686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称义</a:t>
            </a:r>
            <a:r>
              <a:rPr lang="zh-CN" altLang="en-US" sz="4800" b="1" dirty="0" smtClean="0">
                <a:solidFill>
                  <a:schemeClr val="bg1"/>
                </a:solidFill>
              </a:rPr>
              <a:t>的途径</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smtClean="0">
                <a:solidFill>
                  <a:schemeClr val="bg1"/>
                </a:solidFill>
              </a:rPr>
              <a:t>3:25 </a:t>
            </a:r>
            <a:r>
              <a:rPr lang="zh-CN" altLang="en-US" sz="4400" b="1" dirty="0" smtClean="0">
                <a:solidFill>
                  <a:schemeClr val="bg1"/>
                </a:solidFill>
              </a:rPr>
              <a:t>神</a:t>
            </a:r>
            <a:r>
              <a:rPr lang="zh-CN" altLang="en-US" sz="4400" b="1" dirty="0">
                <a:solidFill>
                  <a:schemeClr val="bg1"/>
                </a:solidFill>
              </a:rPr>
              <a:t>设立耶稣作挽回祭，是凭着耶稣的血，藉着</a:t>
            </a:r>
            <a:r>
              <a:rPr lang="zh-CN" altLang="en-US" sz="4400" b="1" u="sng" dirty="0">
                <a:solidFill>
                  <a:srgbClr val="FF0000"/>
                </a:solidFill>
              </a:rPr>
              <a:t>人的信</a:t>
            </a:r>
            <a:r>
              <a:rPr lang="zh-CN" altLang="en-US" sz="4400" b="1" dirty="0">
                <a:solidFill>
                  <a:schemeClr val="bg1"/>
                </a:solidFill>
              </a:rPr>
              <a:t>，要显</a:t>
            </a:r>
            <a:r>
              <a:rPr lang="zh-CN" altLang="en-US" sz="4400" b="1" dirty="0" smtClean="0">
                <a:solidFill>
                  <a:schemeClr val="bg1"/>
                </a:solidFill>
              </a:rPr>
              <a:t>明神</a:t>
            </a:r>
            <a:r>
              <a:rPr lang="zh-CN" altLang="en-US" sz="4400" b="1" dirty="0">
                <a:solidFill>
                  <a:schemeClr val="bg1"/>
                </a:solidFill>
              </a:rPr>
              <a:t>的义。因为他用忍耐的心，宽容人先时所犯的罪。  </a:t>
            </a:r>
          </a:p>
        </p:txBody>
      </p:sp>
    </p:spTree>
    <p:extLst>
      <p:ext uri="{BB962C8B-B14F-4D97-AF65-F5344CB8AC3E}">
        <p14:creationId xmlns:p14="http://schemas.microsoft.com/office/powerpoint/2010/main" val="1370627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因信称义</a:t>
            </a:r>
          </a:p>
        </p:txBody>
      </p:sp>
      <p:sp>
        <p:nvSpPr>
          <p:cNvPr id="3" name="Content Placeholder 2"/>
          <p:cNvSpPr>
            <a:spLocks noGrp="1"/>
          </p:cNvSpPr>
          <p:nvPr>
            <p:ph idx="1"/>
          </p:nvPr>
        </p:nvSpPr>
        <p:spPr/>
        <p:txBody>
          <a:bodyPr>
            <a:normAutofit/>
          </a:bodyPr>
          <a:lstStyle/>
          <a:p>
            <a:r>
              <a:rPr lang="en-US" altLang="zh-CN" sz="4400" b="1" dirty="0">
                <a:solidFill>
                  <a:schemeClr val="bg1"/>
                </a:solidFill>
              </a:rPr>
              <a:t>3:26 </a:t>
            </a:r>
            <a:r>
              <a:rPr lang="zh-CN" altLang="en-US" sz="4400" b="1" dirty="0" smtClean="0">
                <a:solidFill>
                  <a:schemeClr val="bg1"/>
                </a:solidFill>
              </a:rPr>
              <a:t>好</a:t>
            </a:r>
            <a:r>
              <a:rPr lang="zh-CN" altLang="en-US" sz="4400" b="1" dirty="0">
                <a:solidFill>
                  <a:schemeClr val="bg1"/>
                </a:solidFill>
              </a:rPr>
              <a:t>在今时显明他的义，使人知道他自己为义，也称信耶稣的人为义。 </a:t>
            </a:r>
          </a:p>
        </p:txBody>
      </p:sp>
    </p:spTree>
    <p:extLst>
      <p:ext uri="{BB962C8B-B14F-4D97-AF65-F5344CB8AC3E}">
        <p14:creationId xmlns:p14="http://schemas.microsoft.com/office/powerpoint/2010/main" val="16187709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唯信称义</a:t>
            </a:r>
          </a:p>
        </p:txBody>
      </p:sp>
      <p:sp>
        <p:nvSpPr>
          <p:cNvPr id="3" name="Content Placeholder 2"/>
          <p:cNvSpPr>
            <a:spLocks noGrp="1"/>
          </p:cNvSpPr>
          <p:nvPr>
            <p:ph idx="1"/>
          </p:nvPr>
        </p:nvSpPr>
        <p:spPr/>
        <p:txBody>
          <a:bodyPr>
            <a:normAutofit fontScale="92500"/>
          </a:bodyPr>
          <a:lstStyle/>
          <a:p>
            <a:pPr>
              <a:lnSpc>
                <a:spcPct val="110000"/>
              </a:lnSpc>
            </a:pPr>
            <a:r>
              <a:rPr lang="en-US" altLang="zh-CN" sz="4400" b="1" dirty="0">
                <a:solidFill>
                  <a:schemeClr val="bg1"/>
                </a:solidFill>
              </a:rPr>
              <a:t>3:27 </a:t>
            </a:r>
            <a:r>
              <a:rPr lang="zh-CN" altLang="en-US" sz="4400" b="1" dirty="0" smtClean="0">
                <a:solidFill>
                  <a:schemeClr val="bg1"/>
                </a:solidFill>
              </a:rPr>
              <a:t>既</a:t>
            </a:r>
            <a:r>
              <a:rPr lang="zh-CN" altLang="en-US" sz="4400" b="1" dirty="0">
                <a:solidFill>
                  <a:schemeClr val="bg1"/>
                </a:solidFill>
              </a:rPr>
              <a:t>是这样，那里能夸口呢？没有可夸的了。用何法没有的呢，是用立功之法麽？不是，乃用信主之法。 </a:t>
            </a:r>
            <a:r>
              <a:rPr lang="en-US" altLang="zh-CN" sz="4400" b="1" dirty="0">
                <a:solidFill>
                  <a:schemeClr val="bg1"/>
                </a:solidFill>
              </a:rPr>
              <a:t>3:28 </a:t>
            </a:r>
            <a:r>
              <a:rPr lang="zh-CN" altLang="en-US" sz="4400" b="1" dirty="0" smtClean="0">
                <a:solidFill>
                  <a:schemeClr val="bg1"/>
                </a:solidFill>
              </a:rPr>
              <a:t>所</a:t>
            </a:r>
            <a:r>
              <a:rPr lang="zh-CN" altLang="en-US" sz="4400" b="1" dirty="0">
                <a:solidFill>
                  <a:schemeClr val="bg1"/>
                </a:solidFill>
              </a:rPr>
              <a:t>以（有古卷作因为）</a:t>
            </a:r>
            <a:r>
              <a:rPr lang="zh-CN" altLang="en-US" sz="4400" b="1" u="sng" dirty="0">
                <a:solidFill>
                  <a:schemeClr val="bg1"/>
                </a:solidFill>
              </a:rPr>
              <a:t>我们看定了，人称义是因着信，不在乎遵行律法</a:t>
            </a:r>
            <a:r>
              <a:rPr lang="zh-CN" altLang="en-US" sz="4400" b="1" dirty="0">
                <a:solidFill>
                  <a:schemeClr val="bg1"/>
                </a:solidFill>
              </a:rPr>
              <a:t>。 </a:t>
            </a:r>
          </a:p>
        </p:txBody>
      </p:sp>
    </p:spTree>
    <p:extLst>
      <p:ext uri="{BB962C8B-B14F-4D97-AF65-F5344CB8AC3E}">
        <p14:creationId xmlns:p14="http://schemas.microsoft.com/office/powerpoint/2010/main" val="3121465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一位神，一样的救法</a:t>
            </a:r>
            <a:endParaRPr lang="zh-CN" altLang="en-US" sz="4800" b="1" dirty="0">
              <a:solidFill>
                <a:schemeClr val="bg1"/>
              </a:solidFill>
            </a:endParaRPr>
          </a:p>
        </p:txBody>
      </p:sp>
      <p:sp>
        <p:nvSpPr>
          <p:cNvPr id="3" name="Content Placeholder 2"/>
          <p:cNvSpPr>
            <a:spLocks noGrp="1"/>
          </p:cNvSpPr>
          <p:nvPr>
            <p:ph idx="1"/>
          </p:nvPr>
        </p:nvSpPr>
        <p:spPr/>
        <p:txBody>
          <a:bodyPr>
            <a:normAutofit fontScale="92500"/>
          </a:bodyPr>
          <a:lstStyle/>
          <a:p>
            <a:r>
              <a:rPr lang="en-US" altLang="zh-CN" sz="4400" b="1" dirty="0">
                <a:solidFill>
                  <a:schemeClr val="bg1"/>
                </a:solidFill>
              </a:rPr>
              <a:t>3:29 </a:t>
            </a:r>
            <a:r>
              <a:rPr lang="zh-CN" altLang="en-US" sz="4400" b="1" dirty="0" smtClean="0">
                <a:solidFill>
                  <a:schemeClr val="bg1"/>
                </a:solidFill>
              </a:rPr>
              <a:t>难道神</a:t>
            </a:r>
            <a:r>
              <a:rPr lang="zh-CN" altLang="en-US" sz="4400" b="1" dirty="0">
                <a:solidFill>
                  <a:schemeClr val="bg1"/>
                </a:solidFill>
              </a:rPr>
              <a:t>只作犹太人</a:t>
            </a:r>
            <a:r>
              <a:rPr lang="zh-CN" altLang="en-US" sz="4400" b="1" dirty="0" smtClean="0">
                <a:solidFill>
                  <a:schemeClr val="bg1"/>
                </a:solidFill>
              </a:rPr>
              <a:t>的神</a:t>
            </a:r>
            <a:r>
              <a:rPr lang="zh-CN" altLang="en-US" sz="4400" b="1" dirty="0">
                <a:solidFill>
                  <a:schemeClr val="bg1"/>
                </a:solidFill>
              </a:rPr>
              <a:t>麽？也不是作外邦人</a:t>
            </a:r>
            <a:r>
              <a:rPr lang="zh-CN" altLang="en-US" sz="4400" b="1" dirty="0" smtClean="0">
                <a:solidFill>
                  <a:schemeClr val="bg1"/>
                </a:solidFill>
              </a:rPr>
              <a:t>的神</a:t>
            </a:r>
            <a:r>
              <a:rPr lang="zh-CN" altLang="en-US" sz="4400" b="1" dirty="0">
                <a:solidFill>
                  <a:schemeClr val="bg1"/>
                </a:solidFill>
              </a:rPr>
              <a:t>麽？是的，也作外邦人</a:t>
            </a:r>
            <a:r>
              <a:rPr lang="zh-CN" altLang="en-US" sz="4400" b="1" dirty="0" smtClean="0">
                <a:solidFill>
                  <a:schemeClr val="bg1"/>
                </a:solidFill>
              </a:rPr>
              <a:t>的神</a:t>
            </a:r>
            <a:r>
              <a:rPr lang="zh-CN" altLang="en-US" sz="4400" b="1" dirty="0">
                <a:solidFill>
                  <a:schemeClr val="bg1"/>
                </a:solidFill>
              </a:rPr>
              <a:t>。 </a:t>
            </a:r>
            <a:r>
              <a:rPr lang="en-US" altLang="zh-CN" sz="4400" b="1" dirty="0">
                <a:solidFill>
                  <a:schemeClr val="bg1"/>
                </a:solidFill>
              </a:rPr>
              <a:t>3:30 </a:t>
            </a:r>
            <a:r>
              <a:rPr lang="zh-CN" altLang="en-US" sz="4400" b="1" dirty="0" smtClean="0">
                <a:solidFill>
                  <a:schemeClr val="bg1"/>
                </a:solidFill>
              </a:rPr>
              <a:t>神</a:t>
            </a:r>
            <a:r>
              <a:rPr lang="zh-CN" altLang="en-US" sz="4400" b="1" dirty="0">
                <a:solidFill>
                  <a:schemeClr val="bg1"/>
                </a:solidFill>
              </a:rPr>
              <a:t>既是一位他就要因信称那受割礼的为义，也要因信称那未受割礼的为义</a:t>
            </a:r>
            <a:r>
              <a:rPr lang="zh-CN" altLang="en-US" sz="4400" b="1" dirty="0" smtClean="0">
                <a:solidFill>
                  <a:schemeClr val="bg1"/>
                </a:solidFill>
              </a:rPr>
              <a:t>。</a:t>
            </a:r>
            <a:r>
              <a:rPr lang="en-US" altLang="zh-CN" sz="4400" b="1" dirty="0">
                <a:solidFill>
                  <a:schemeClr val="bg1"/>
                </a:solidFill>
              </a:rPr>
              <a:t>3:31 </a:t>
            </a:r>
            <a:r>
              <a:rPr lang="zh-CN" altLang="en-US" sz="4400" b="1" dirty="0" smtClean="0">
                <a:solidFill>
                  <a:schemeClr val="bg1"/>
                </a:solidFill>
              </a:rPr>
              <a:t>这</a:t>
            </a:r>
            <a:r>
              <a:rPr lang="zh-CN" altLang="en-US" sz="4400" b="1" dirty="0">
                <a:solidFill>
                  <a:schemeClr val="bg1"/>
                </a:solidFill>
              </a:rPr>
              <a:t>样，我们因信废了律法麽？断乎不是，更是坚固律法。  </a:t>
            </a:r>
          </a:p>
        </p:txBody>
      </p:sp>
    </p:spTree>
    <p:extLst>
      <p:ext uri="{BB962C8B-B14F-4D97-AF65-F5344CB8AC3E}">
        <p14:creationId xmlns:p14="http://schemas.microsoft.com/office/powerpoint/2010/main" val="3530883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罪行</a:t>
            </a:r>
            <a:endParaRPr lang="zh-CN" altLang="en-US" sz="4800" b="1" dirty="0">
              <a:solidFill>
                <a:schemeClr val="bg1"/>
              </a:solidFill>
            </a:endParaRPr>
          </a:p>
        </p:txBody>
      </p:sp>
      <p:sp>
        <p:nvSpPr>
          <p:cNvPr id="3" name="Content Placeholder 2"/>
          <p:cNvSpPr>
            <a:spLocks noGrp="1"/>
          </p:cNvSpPr>
          <p:nvPr>
            <p:ph idx="1"/>
          </p:nvPr>
        </p:nvSpPr>
        <p:spPr>
          <a:xfrm>
            <a:off x="457200" y="1219200"/>
            <a:ext cx="8229600" cy="5486400"/>
          </a:xfrm>
        </p:spPr>
        <p:txBody>
          <a:bodyPr>
            <a:normAutofit fontScale="77500" lnSpcReduction="20000"/>
          </a:bodyPr>
          <a:lstStyle/>
          <a:p>
            <a:pPr>
              <a:lnSpc>
                <a:spcPct val="120000"/>
              </a:lnSpc>
            </a:pPr>
            <a:r>
              <a:rPr lang="en-US" altLang="zh-CN" sz="4400" b="1" dirty="0" smtClean="0">
                <a:solidFill>
                  <a:schemeClr val="bg1"/>
                </a:solidFill>
              </a:rPr>
              <a:t>3:10 </a:t>
            </a:r>
            <a:r>
              <a:rPr lang="zh-CN" altLang="en-US" sz="4400" b="1" dirty="0">
                <a:solidFill>
                  <a:schemeClr val="bg1"/>
                </a:solidFill>
              </a:rPr>
              <a:t>就如经上所记，没有义人，连一个也没有。</a:t>
            </a:r>
            <a:r>
              <a:rPr lang="en-US" altLang="zh-CN" sz="4400" b="1" dirty="0">
                <a:solidFill>
                  <a:schemeClr val="bg1"/>
                </a:solidFill>
              </a:rPr>
              <a:t>3:11 </a:t>
            </a:r>
            <a:r>
              <a:rPr lang="zh-CN" altLang="en-US" sz="4400" b="1" dirty="0">
                <a:solidFill>
                  <a:schemeClr val="bg1"/>
                </a:solidFill>
              </a:rPr>
              <a:t>没有明白的，没有寻求神的。</a:t>
            </a:r>
            <a:r>
              <a:rPr lang="en-US" altLang="zh-CN" sz="4400" b="1" dirty="0">
                <a:solidFill>
                  <a:schemeClr val="bg1"/>
                </a:solidFill>
              </a:rPr>
              <a:t>3:12 </a:t>
            </a:r>
            <a:r>
              <a:rPr lang="zh-CN" altLang="en-US" sz="4400" b="1" dirty="0">
                <a:solidFill>
                  <a:schemeClr val="bg1"/>
                </a:solidFill>
              </a:rPr>
              <a:t>都是偏离正路，一同变为无用。没有行善的，连一个也没有。</a:t>
            </a:r>
            <a:r>
              <a:rPr lang="en-US" altLang="zh-CN" sz="4400" b="1" dirty="0">
                <a:solidFill>
                  <a:schemeClr val="bg1"/>
                </a:solidFill>
              </a:rPr>
              <a:t>3:13 </a:t>
            </a:r>
            <a:r>
              <a:rPr lang="zh-CN" altLang="en-US" sz="4400" b="1" dirty="0">
                <a:solidFill>
                  <a:schemeClr val="bg1"/>
                </a:solidFill>
              </a:rPr>
              <a:t>他们的喉咙是敞开的坟墓。他们用舌头弄诡诈。嘴唇里有虺蛇的毒气。</a:t>
            </a:r>
            <a:r>
              <a:rPr lang="en-US" altLang="zh-CN" sz="4400" b="1" dirty="0">
                <a:solidFill>
                  <a:schemeClr val="bg1"/>
                </a:solidFill>
              </a:rPr>
              <a:t>3:14 </a:t>
            </a:r>
            <a:r>
              <a:rPr lang="zh-CN" altLang="en-US" sz="4400" b="1" dirty="0">
                <a:solidFill>
                  <a:schemeClr val="bg1"/>
                </a:solidFill>
              </a:rPr>
              <a:t>满口是咒骂苦毒。</a:t>
            </a:r>
            <a:r>
              <a:rPr lang="en-US" altLang="zh-CN" sz="4400" b="1" dirty="0">
                <a:solidFill>
                  <a:schemeClr val="bg1"/>
                </a:solidFill>
              </a:rPr>
              <a:t>3:15 </a:t>
            </a:r>
            <a:r>
              <a:rPr lang="zh-CN" altLang="en-US" sz="4400" b="1" dirty="0">
                <a:solidFill>
                  <a:schemeClr val="bg1"/>
                </a:solidFill>
              </a:rPr>
              <a:t>杀人流血他们的脚飞跑。</a:t>
            </a:r>
            <a:r>
              <a:rPr lang="en-US" altLang="zh-CN" sz="4400" b="1" dirty="0">
                <a:solidFill>
                  <a:schemeClr val="bg1"/>
                </a:solidFill>
              </a:rPr>
              <a:t>3:16 </a:t>
            </a:r>
            <a:r>
              <a:rPr lang="zh-CN" altLang="en-US" sz="4400" b="1" dirty="0">
                <a:solidFill>
                  <a:schemeClr val="bg1"/>
                </a:solidFill>
              </a:rPr>
              <a:t>所经过的路，便行残害暴虐的事。</a:t>
            </a:r>
            <a:r>
              <a:rPr lang="en-US" altLang="zh-CN" sz="4400" b="1" dirty="0">
                <a:solidFill>
                  <a:schemeClr val="bg1"/>
                </a:solidFill>
              </a:rPr>
              <a:t>3:17 </a:t>
            </a:r>
            <a:r>
              <a:rPr lang="zh-CN" altLang="en-US" sz="4400" b="1" dirty="0">
                <a:solidFill>
                  <a:schemeClr val="bg1"/>
                </a:solidFill>
              </a:rPr>
              <a:t>平安的路，他们未曾知道。</a:t>
            </a:r>
            <a:r>
              <a:rPr lang="en-US" altLang="zh-CN" sz="4400" b="1" dirty="0">
                <a:solidFill>
                  <a:schemeClr val="bg1"/>
                </a:solidFill>
              </a:rPr>
              <a:t>3:18 </a:t>
            </a:r>
            <a:r>
              <a:rPr lang="zh-CN" altLang="en-US" sz="4400" b="1" dirty="0">
                <a:solidFill>
                  <a:schemeClr val="bg1"/>
                </a:solidFill>
              </a:rPr>
              <a:t>他们眼中不怕神。</a:t>
            </a:r>
          </a:p>
        </p:txBody>
      </p:sp>
    </p:spTree>
    <p:extLst>
      <p:ext uri="{BB962C8B-B14F-4D97-AF65-F5344CB8AC3E}">
        <p14:creationId xmlns:p14="http://schemas.microsoft.com/office/powerpoint/2010/main" val="862693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罪性</a:t>
            </a:r>
          </a:p>
        </p:txBody>
      </p:sp>
      <p:sp>
        <p:nvSpPr>
          <p:cNvPr id="3" name="Content Placeholder 2"/>
          <p:cNvSpPr>
            <a:spLocks noGrp="1"/>
          </p:cNvSpPr>
          <p:nvPr>
            <p:ph idx="1"/>
          </p:nvPr>
        </p:nvSpPr>
        <p:spPr/>
        <p:txBody>
          <a:bodyPr>
            <a:normAutofit/>
          </a:bodyPr>
          <a:lstStyle/>
          <a:p>
            <a:r>
              <a:rPr lang="en-US" altLang="zh-CN" sz="4400" b="1" dirty="0">
                <a:solidFill>
                  <a:schemeClr val="bg1"/>
                </a:solidFill>
              </a:rPr>
              <a:t>3:9 …</a:t>
            </a:r>
            <a:r>
              <a:rPr lang="zh-CN" altLang="en-US" sz="4400" b="1" dirty="0">
                <a:solidFill>
                  <a:schemeClr val="bg1"/>
                </a:solidFill>
              </a:rPr>
              <a:t>我们已经证明，犹太人和希利尼人都在罪恶之下。</a:t>
            </a:r>
          </a:p>
          <a:p>
            <a:r>
              <a:rPr lang="en-US" altLang="zh-CN" sz="4400" b="1" dirty="0">
                <a:solidFill>
                  <a:schemeClr val="bg1"/>
                </a:solidFill>
              </a:rPr>
              <a:t>3:20 …</a:t>
            </a:r>
            <a:r>
              <a:rPr lang="zh-CN" altLang="en-US" sz="4400" b="1" dirty="0">
                <a:solidFill>
                  <a:schemeClr val="bg1"/>
                </a:solidFill>
              </a:rPr>
              <a:t>律法本是叫人知罪。</a:t>
            </a:r>
          </a:p>
        </p:txBody>
      </p:sp>
    </p:spTree>
    <p:extLst>
      <p:ext uri="{BB962C8B-B14F-4D97-AF65-F5344CB8AC3E}">
        <p14:creationId xmlns:p14="http://schemas.microsoft.com/office/powerpoint/2010/main" val="24219715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宝贵的“但</a:t>
            </a:r>
            <a:r>
              <a:rPr lang="zh-CN" altLang="en-US" sz="4800" b="1" dirty="0">
                <a:solidFill>
                  <a:schemeClr val="bg1"/>
                </a:solidFill>
              </a:rPr>
              <a:t>如</a:t>
            </a:r>
            <a:r>
              <a:rPr lang="zh-CN" altLang="en-US" sz="4800" b="1" dirty="0" smtClean="0">
                <a:solidFill>
                  <a:schemeClr val="bg1"/>
                </a:solidFill>
              </a:rPr>
              <a:t>今”</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3:21 </a:t>
            </a:r>
            <a:r>
              <a:rPr lang="zh-CN" altLang="en-US" sz="4400" b="1" dirty="0" smtClean="0">
                <a:solidFill>
                  <a:schemeClr val="bg1"/>
                </a:solidFill>
              </a:rPr>
              <a:t>但</a:t>
            </a:r>
            <a:r>
              <a:rPr lang="zh-CN" altLang="en-US" sz="4400" b="1" dirty="0">
                <a:solidFill>
                  <a:schemeClr val="bg1"/>
                </a:solidFill>
              </a:rPr>
              <a:t>如</a:t>
            </a:r>
            <a:r>
              <a:rPr lang="zh-CN" altLang="en-US" sz="4400" b="1" dirty="0" smtClean="0">
                <a:solidFill>
                  <a:schemeClr val="bg1"/>
                </a:solidFill>
              </a:rPr>
              <a:t>今神</a:t>
            </a:r>
            <a:r>
              <a:rPr lang="zh-CN" altLang="en-US" sz="4400" b="1" dirty="0">
                <a:solidFill>
                  <a:schemeClr val="bg1"/>
                </a:solidFill>
              </a:rPr>
              <a:t>的义在律法以外已经显明出来，有律法和先知为证。 </a:t>
            </a:r>
            <a:r>
              <a:rPr lang="en-US" altLang="zh-CN" sz="4400" b="1" dirty="0">
                <a:solidFill>
                  <a:schemeClr val="bg1"/>
                </a:solidFill>
              </a:rPr>
              <a:t>3:22 </a:t>
            </a:r>
            <a:r>
              <a:rPr lang="zh-CN" altLang="en-US" sz="4400" b="1" dirty="0" smtClean="0">
                <a:solidFill>
                  <a:schemeClr val="bg1"/>
                </a:solidFill>
              </a:rPr>
              <a:t>就是神</a:t>
            </a:r>
            <a:r>
              <a:rPr lang="zh-CN" altLang="en-US" sz="4400" b="1" dirty="0">
                <a:solidFill>
                  <a:schemeClr val="bg1"/>
                </a:solidFill>
              </a:rPr>
              <a:t>的义，因信耶稣基督，加给一切相信的人，并没有分别。 </a:t>
            </a:r>
            <a:r>
              <a:rPr lang="zh-CN" altLang="en-US" sz="4400" b="1" dirty="0" smtClean="0">
                <a:solidFill>
                  <a:schemeClr val="bg1"/>
                </a:solidFill>
              </a:rPr>
              <a:t> </a:t>
            </a:r>
            <a:endParaRPr lang="zh-CN" altLang="en-US" sz="4400" b="1" dirty="0">
              <a:solidFill>
                <a:schemeClr val="bg1"/>
              </a:solidFill>
            </a:endParaRPr>
          </a:p>
        </p:txBody>
      </p:sp>
    </p:spTree>
    <p:extLst>
      <p:ext uri="{BB962C8B-B14F-4D97-AF65-F5344CB8AC3E}">
        <p14:creationId xmlns:p14="http://schemas.microsoft.com/office/powerpoint/2010/main" val="9410108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犯罪的后果</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a:solidFill>
                  <a:schemeClr val="bg1"/>
                </a:solidFill>
              </a:rPr>
              <a:t>3:23 </a:t>
            </a:r>
            <a:r>
              <a:rPr lang="zh-CN" altLang="en-US" sz="4400" b="1" dirty="0" smtClean="0">
                <a:solidFill>
                  <a:schemeClr val="bg1"/>
                </a:solidFill>
              </a:rPr>
              <a:t>因</a:t>
            </a:r>
            <a:r>
              <a:rPr lang="zh-CN" altLang="en-US" sz="4400" b="1" dirty="0">
                <a:solidFill>
                  <a:schemeClr val="bg1"/>
                </a:solidFill>
              </a:rPr>
              <a:t>为世人都犯了罪，亏缺</a:t>
            </a:r>
            <a:r>
              <a:rPr lang="zh-CN" altLang="en-US" sz="4400" b="1" dirty="0" smtClean="0">
                <a:solidFill>
                  <a:schemeClr val="bg1"/>
                </a:solidFill>
              </a:rPr>
              <a:t>了神</a:t>
            </a:r>
            <a:r>
              <a:rPr lang="zh-CN" altLang="en-US" sz="4400" b="1" dirty="0">
                <a:solidFill>
                  <a:schemeClr val="bg1"/>
                </a:solidFill>
              </a:rPr>
              <a:t>的荣耀</a:t>
            </a:r>
            <a:r>
              <a:rPr lang="zh-CN" altLang="en-US" sz="4400" b="1" dirty="0" smtClean="0">
                <a:solidFill>
                  <a:schemeClr val="bg1"/>
                </a:solidFill>
              </a:rPr>
              <a:t>。</a:t>
            </a:r>
            <a:endParaRPr lang="zh-CN" altLang="en-US" sz="4400" b="1" dirty="0">
              <a:solidFill>
                <a:schemeClr val="bg1"/>
              </a:solidFill>
            </a:endParaRPr>
          </a:p>
        </p:txBody>
      </p:sp>
    </p:spTree>
    <p:extLst>
      <p:ext uri="{BB962C8B-B14F-4D97-AF65-F5344CB8AC3E}">
        <p14:creationId xmlns:p14="http://schemas.microsoft.com/office/powerpoint/2010/main" val="1831868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smtClean="0">
                <a:solidFill>
                  <a:schemeClr val="bg1"/>
                </a:solidFill>
              </a:rPr>
              <a:t>恩典与救赎</a:t>
            </a:r>
            <a:endParaRPr lang="zh-CN" altLang="en-US" sz="4800" b="1" dirty="0">
              <a:solidFill>
                <a:schemeClr val="bg1"/>
              </a:solidFill>
            </a:endParaRPr>
          </a:p>
        </p:txBody>
      </p:sp>
      <p:sp>
        <p:nvSpPr>
          <p:cNvPr id="3" name="Content Placeholder 2"/>
          <p:cNvSpPr>
            <a:spLocks noGrp="1"/>
          </p:cNvSpPr>
          <p:nvPr>
            <p:ph idx="1"/>
          </p:nvPr>
        </p:nvSpPr>
        <p:spPr/>
        <p:txBody>
          <a:bodyPr>
            <a:normAutofit/>
          </a:bodyPr>
          <a:lstStyle/>
          <a:p>
            <a:r>
              <a:rPr lang="en-US" altLang="zh-CN" sz="4400" b="1" dirty="0" smtClean="0">
                <a:solidFill>
                  <a:schemeClr val="bg1"/>
                </a:solidFill>
              </a:rPr>
              <a:t>3:24 </a:t>
            </a:r>
            <a:r>
              <a:rPr lang="zh-CN" altLang="en-US" sz="4400" b="1" dirty="0" smtClean="0">
                <a:solidFill>
                  <a:schemeClr val="bg1"/>
                </a:solidFill>
              </a:rPr>
              <a:t>如</a:t>
            </a:r>
            <a:r>
              <a:rPr lang="zh-CN" altLang="en-US" sz="4400" b="1" dirty="0">
                <a:solidFill>
                  <a:schemeClr val="bg1"/>
                </a:solidFill>
              </a:rPr>
              <a:t>今却</a:t>
            </a:r>
            <a:r>
              <a:rPr lang="zh-CN" altLang="en-US" sz="4400" b="1" dirty="0" smtClean="0">
                <a:solidFill>
                  <a:schemeClr val="bg1"/>
                </a:solidFill>
              </a:rPr>
              <a:t>蒙</a:t>
            </a:r>
            <a:r>
              <a:rPr lang="zh-CN" altLang="en-US" sz="4400" b="1" u="sng" dirty="0" smtClean="0">
                <a:solidFill>
                  <a:srgbClr val="FF0000"/>
                </a:solidFill>
              </a:rPr>
              <a:t>神</a:t>
            </a:r>
            <a:r>
              <a:rPr lang="zh-CN" altLang="en-US" sz="4400" b="1" u="sng" dirty="0">
                <a:solidFill>
                  <a:srgbClr val="FF0000"/>
                </a:solidFill>
              </a:rPr>
              <a:t>的恩典</a:t>
            </a:r>
            <a:r>
              <a:rPr lang="zh-CN" altLang="en-US" sz="4400" b="1" dirty="0">
                <a:solidFill>
                  <a:schemeClr val="bg1"/>
                </a:solidFill>
              </a:rPr>
              <a:t>，因</a:t>
            </a:r>
            <a:r>
              <a:rPr lang="zh-CN" altLang="en-US" sz="4400" b="1" u="sng" dirty="0">
                <a:solidFill>
                  <a:srgbClr val="FF0000"/>
                </a:solidFill>
              </a:rPr>
              <a:t>基督耶稣的救赎</a:t>
            </a:r>
            <a:r>
              <a:rPr lang="zh-CN" altLang="en-US" sz="4400" b="1" dirty="0">
                <a:solidFill>
                  <a:schemeClr val="bg1"/>
                </a:solidFill>
              </a:rPr>
              <a:t>，就白白的称义</a:t>
            </a:r>
            <a:r>
              <a:rPr lang="zh-CN" altLang="en-US" sz="4400" b="1" dirty="0" smtClean="0">
                <a:solidFill>
                  <a:schemeClr val="bg1"/>
                </a:solidFill>
              </a:rPr>
              <a:t>。</a:t>
            </a:r>
            <a:endParaRPr lang="zh-CN" altLang="en-US" sz="4400" b="1" dirty="0">
              <a:solidFill>
                <a:schemeClr val="bg1"/>
              </a:solidFill>
            </a:endParaRPr>
          </a:p>
        </p:txBody>
      </p:sp>
    </p:spTree>
    <p:extLst>
      <p:ext uri="{BB962C8B-B14F-4D97-AF65-F5344CB8AC3E}">
        <p14:creationId xmlns:p14="http://schemas.microsoft.com/office/powerpoint/2010/main" val="1916369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称义的基础</a:t>
            </a:r>
          </a:p>
        </p:txBody>
      </p:sp>
      <p:sp>
        <p:nvSpPr>
          <p:cNvPr id="3" name="Content Placeholder 2"/>
          <p:cNvSpPr>
            <a:spLocks noGrp="1"/>
          </p:cNvSpPr>
          <p:nvPr>
            <p:ph idx="1"/>
          </p:nvPr>
        </p:nvSpPr>
        <p:spPr/>
        <p:txBody>
          <a:bodyPr>
            <a:normAutofit/>
          </a:bodyPr>
          <a:lstStyle/>
          <a:p>
            <a:r>
              <a:rPr lang="en-US" altLang="zh-CN" sz="4400" b="1" dirty="0" smtClean="0">
                <a:solidFill>
                  <a:schemeClr val="bg1"/>
                </a:solidFill>
              </a:rPr>
              <a:t>3:25 </a:t>
            </a:r>
            <a:r>
              <a:rPr lang="zh-CN" altLang="en-US" sz="4400" b="1" dirty="0" smtClean="0">
                <a:solidFill>
                  <a:schemeClr val="bg1"/>
                </a:solidFill>
              </a:rPr>
              <a:t>神</a:t>
            </a:r>
            <a:r>
              <a:rPr lang="zh-CN" altLang="en-US" sz="4400" b="1" dirty="0">
                <a:solidFill>
                  <a:schemeClr val="bg1"/>
                </a:solidFill>
              </a:rPr>
              <a:t>设立耶稣作</a:t>
            </a:r>
            <a:r>
              <a:rPr lang="zh-CN" altLang="en-US" sz="4400" b="1" u="sng" dirty="0">
                <a:solidFill>
                  <a:srgbClr val="FF0000"/>
                </a:solidFill>
              </a:rPr>
              <a:t>挽回祭</a:t>
            </a:r>
            <a:r>
              <a:rPr lang="zh-CN" altLang="en-US" sz="4400" b="1" dirty="0">
                <a:solidFill>
                  <a:schemeClr val="bg1"/>
                </a:solidFill>
              </a:rPr>
              <a:t>，是凭着耶稣的血，藉着人的信，要显</a:t>
            </a:r>
            <a:r>
              <a:rPr lang="zh-CN" altLang="en-US" sz="4400" b="1" dirty="0" smtClean="0">
                <a:solidFill>
                  <a:schemeClr val="bg1"/>
                </a:solidFill>
              </a:rPr>
              <a:t>明神</a:t>
            </a:r>
            <a:r>
              <a:rPr lang="zh-CN" altLang="en-US" sz="4400" b="1" dirty="0">
                <a:solidFill>
                  <a:schemeClr val="bg1"/>
                </a:solidFill>
              </a:rPr>
              <a:t>的义。因为他用忍耐的心，宽容人先时所犯的罪。  </a:t>
            </a:r>
          </a:p>
        </p:txBody>
      </p:sp>
    </p:spTree>
    <p:extLst>
      <p:ext uri="{BB962C8B-B14F-4D97-AF65-F5344CB8AC3E}">
        <p14:creationId xmlns:p14="http://schemas.microsoft.com/office/powerpoint/2010/main" val="2008069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施恩座</a:t>
            </a:r>
          </a:p>
        </p:txBody>
      </p:sp>
      <p:sp>
        <p:nvSpPr>
          <p:cNvPr id="3" name="Content Placeholder 2"/>
          <p:cNvSpPr>
            <a:spLocks noGrp="1"/>
          </p:cNvSpPr>
          <p:nvPr>
            <p:ph idx="1"/>
          </p:nvPr>
        </p:nvSpPr>
        <p:spPr/>
        <p:txBody>
          <a:bodyPr>
            <a:normAutofit fontScale="77500" lnSpcReduction="20000"/>
          </a:bodyPr>
          <a:lstStyle/>
          <a:p>
            <a:pPr>
              <a:lnSpc>
                <a:spcPct val="120000"/>
              </a:lnSpc>
            </a:pPr>
            <a:r>
              <a:rPr lang="zh-CN" altLang="en-US" sz="4400" b="1" dirty="0" smtClean="0">
                <a:solidFill>
                  <a:schemeClr val="bg1"/>
                </a:solidFill>
              </a:rPr>
              <a:t>出埃及记</a:t>
            </a:r>
            <a:r>
              <a:rPr lang="en-US" altLang="zh-CN" sz="4400" b="1" dirty="0" smtClean="0">
                <a:solidFill>
                  <a:schemeClr val="bg1"/>
                </a:solidFill>
              </a:rPr>
              <a:t>25:17 </a:t>
            </a:r>
            <a:r>
              <a:rPr lang="zh-CN" altLang="en-US" sz="4400" b="1" dirty="0">
                <a:solidFill>
                  <a:schemeClr val="bg1"/>
                </a:solidFill>
              </a:rPr>
              <a:t>要用精金作施恩座（施恩或作蔽罪下同），长二肘半，宽一肘半</a:t>
            </a:r>
            <a:r>
              <a:rPr lang="zh-CN" altLang="en-US" sz="4400" b="1" dirty="0" smtClean="0">
                <a:solidFill>
                  <a:schemeClr val="bg1"/>
                </a:solidFill>
              </a:rPr>
              <a:t>。</a:t>
            </a:r>
            <a:r>
              <a:rPr lang="en-US" altLang="zh-CN" sz="4400" b="1" dirty="0" smtClean="0">
                <a:solidFill>
                  <a:schemeClr val="bg1"/>
                </a:solidFill>
              </a:rPr>
              <a:t>…25:21 </a:t>
            </a:r>
            <a:r>
              <a:rPr lang="zh-CN" altLang="en-US" sz="4400" b="1" dirty="0">
                <a:solidFill>
                  <a:schemeClr val="bg1"/>
                </a:solidFill>
              </a:rPr>
              <a:t>要将施恩座安在柜的上边，又将我所要赐给你的法版放在柜里</a:t>
            </a:r>
            <a:r>
              <a:rPr lang="zh-CN" altLang="en-US" sz="4400" b="1" dirty="0" smtClean="0">
                <a:solidFill>
                  <a:schemeClr val="bg1"/>
                </a:solidFill>
              </a:rPr>
              <a:t>。</a:t>
            </a:r>
            <a:r>
              <a:rPr lang="en-US" altLang="zh-CN" sz="4400" b="1" dirty="0" smtClean="0">
                <a:solidFill>
                  <a:schemeClr val="bg1"/>
                </a:solidFill>
              </a:rPr>
              <a:t>25:22 </a:t>
            </a:r>
            <a:r>
              <a:rPr lang="zh-CN" altLang="en-US" sz="4400" b="1" u="sng" dirty="0">
                <a:solidFill>
                  <a:srgbClr val="FF0000"/>
                </a:solidFill>
              </a:rPr>
              <a:t>我要在那里与你相会</a:t>
            </a:r>
            <a:r>
              <a:rPr lang="zh-CN" altLang="en-US" sz="4400" b="1" dirty="0">
                <a:solidFill>
                  <a:schemeClr val="bg1"/>
                </a:solidFill>
              </a:rPr>
              <a:t>，又要从法柜施恩座上二基路伯中间，和你说我所要吩咐你传给以色列人的一切事。</a:t>
            </a:r>
          </a:p>
        </p:txBody>
      </p:sp>
    </p:spTree>
    <p:extLst>
      <p:ext uri="{BB962C8B-B14F-4D97-AF65-F5344CB8AC3E}">
        <p14:creationId xmlns:p14="http://schemas.microsoft.com/office/powerpoint/2010/main" val="328878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4800" b="1" dirty="0">
                <a:solidFill>
                  <a:schemeClr val="bg1"/>
                </a:solidFill>
              </a:rPr>
              <a:t>挽回祭</a:t>
            </a:r>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pPr>
              <a:lnSpc>
                <a:spcPct val="120000"/>
              </a:lnSpc>
            </a:pPr>
            <a:r>
              <a:rPr lang="zh-CN" altLang="en-US" sz="4400" b="1" dirty="0">
                <a:solidFill>
                  <a:schemeClr val="bg1"/>
                </a:solidFill>
              </a:rPr>
              <a:t>利</a:t>
            </a:r>
            <a:r>
              <a:rPr lang="zh-CN" altLang="en-US" sz="4400" b="1" dirty="0" smtClean="0">
                <a:solidFill>
                  <a:schemeClr val="bg1"/>
                </a:solidFill>
              </a:rPr>
              <a:t>未记</a:t>
            </a:r>
            <a:r>
              <a:rPr lang="en-US" altLang="zh-CN" sz="4400" b="1" dirty="0" smtClean="0">
                <a:solidFill>
                  <a:schemeClr val="bg1"/>
                </a:solidFill>
              </a:rPr>
              <a:t> 16:13-15</a:t>
            </a:r>
            <a:r>
              <a:rPr lang="zh-CN" altLang="en-US" sz="4400" b="1" dirty="0" smtClean="0">
                <a:solidFill>
                  <a:schemeClr val="bg1"/>
                </a:solidFill>
              </a:rPr>
              <a:t>在</a:t>
            </a:r>
            <a:r>
              <a:rPr lang="zh-CN" altLang="en-US" sz="4400" b="1" dirty="0">
                <a:solidFill>
                  <a:schemeClr val="bg1"/>
                </a:solidFill>
              </a:rPr>
              <a:t>耶和华面前，把香放在火上，使香的烟云遮掩法柜上的施恩座，免得他死亡</a:t>
            </a:r>
            <a:r>
              <a:rPr lang="zh-CN" altLang="en-US" sz="4400" b="1" dirty="0" smtClean="0">
                <a:solidFill>
                  <a:schemeClr val="bg1"/>
                </a:solidFill>
              </a:rPr>
              <a:t>。也</a:t>
            </a:r>
            <a:r>
              <a:rPr lang="zh-CN" altLang="en-US" sz="4400" b="1" dirty="0">
                <a:solidFill>
                  <a:schemeClr val="bg1"/>
                </a:solidFill>
              </a:rPr>
              <a:t>要取些</a:t>
            </a:r>
            <a:r>
              <a:rPr lang="zh-CN" altLang="en-US" sz="4400" b="1" u="sng" dirty="0">
                <a:solidFill>
                  <a:srgbClr val="FF0000"/>
                </a:solidFill>
              </a:rPr>
              <a:t>公牛的血</a:t>
            </a:r>
            <a:r>
              <a:rPr lang="zh-CN" altLang="en-US" sz="4400" b="1" dirty="0">
                <a:solidFill>
                  <a:schemeClr val="bg1"/>
                </a:solidFill>
              </a:rPr>
              <a:t>，用指头弹在施恩座的东面，又在施恩座的前面弹血七次</a:t>
            </a:r>
            <a:r>
              <a:rPr lang="zh-CN" altLang="en-US" sz="4400" b="1" dirty="0" smtClean="0">
                <a:solidFill>
                  <a:schemeClr val="bg1"/>
                </a:solidFill>
              </a:rPr>
              <a:t>。随</a:t>
            </a:r>
            <a:r>
              <a:rPr lang="zh-CN" altLang="en-US" sz="4400" b="1" dirty="0">
                <a:solidFill>
                  <a:schemeClr val="bg1"/>
                </a:solidFill>
              </a:rPr>
              <a:t>后他要宰那为百姓作赎罪祭的公山羊，把</a:t>
            </a:r>
            <a:r>
              <a:rPr lang="zh-CN" altLang="en-US" sz="4400" b="1" u="sng" dirty="0">
                <a:solidFill>
                  <a:srgbClr val="FF0000"/>
                </a:solidFill>
              </a:rPr>
              <a:t>羊的血</a:t>
            </a:r>
            <a:r>
              <a:rPr lang="zh-CN" altLang="en-US" sz="4400" b="1" dirty="0">
                <a:solidFill>
                  <a:schemeClr val="bg1"/>
                </a:solidFill>
              </a:rPr>
              <a:t>带入幔子内，弹在施恩座的上面和前面，好像弹公牛的血一</a:t>
            </a:r>
            <a:r>
              <a:rPr lang="zh-CN" altLang="en-US" sz="4400" b="1" dirty="0" smtClean="0">
                <a:solidFill>
                  <a:schemeClr val="bg1"/>
                </a:solidFill>
              </a:rPr>
              <a:t>样 </a:t>
            </a:r>
            <a:r>
              <a:rPr lang="zh-CN" altLang="en-US" sz="4400" b="1" dirty="0">
                <a:solidFill>
                  <a:schemeClr val="bg1"/>
                </a:solidFill>
              </a:rPr>
              <a:t>。</a:t>
            </a:r>
            <a:r>
              <a:rPr lang="zh-CN" altLang="en-US" sz="4400" b="1" dirty="0" smtClean="0">
                <a:solidFill>
                  <a:schemeClr val="bg1"/>
                </a:solidFill>
              </a:rPr>
              <a:t> </a:t>
            </a:r>
            <a:r>
              <a:rPr lang="en-US" altLang="zh-CN" sz="4400" b="1" dirty="0" smtClean="0">
                <a:solidFill>
                  <a:schemeClr val="bg1"/>
                </a:solidFill>
              </a:rPr>
              <a:t>16:16 </a:t>
            </a:r>
            <a:r>
              <a:rPr lang="zh-CN" altLang="en-US" sz="4400" b="1" dirty="0">
                <a:solidFill>
                  <a:schemeClr val="bg1"/>
                </a:solidFill>
              </a:rPr>
              <a:t>他因以色列人诸般的污秽，过犯，就是他们一切的罪愆，当这样在圣所行</a:t>
            </a:r>
            <a:r>
              <a:rPr lang="zh-CN" altLang="en-US" sz="4400" b="1" u="sng" dirty="0">
                <a:solidFill>
                  <a:srgbClr val="FF0000"/>
                </a:solidFill>
              </a:rPr>
              <a:t>赎罪之礼</a:t>
            </a:r>
            <a:r>
              <a:rPr lang="zh-CN" altLang="en-US" sz="4400" b="1" dirty="0">
                <a:solidFill>
                  <a:schemeClr val="bg1"/>
                </a:solidFill>
              </a:rPr>
              <a:t>，并因会幕在他们污秽之中，也要照样而行。</a:t>
            </a:r>
          </a:p>
        </p:txBody>
      </p:sp>
    </p:spTree>
    <p:extLst>
      <p:ext uri="{BB962C8B-B14F-4D97-AF65-F5344CB8AC3E}">
        <p14:creationId xmlns:p14="http://schemas.microsoft.com/office/powerpoint/2010/main" val="2076620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58472</TotalTime>
  <Words>4440</Words>
  <Application>Microsoft Office PowerPoint</Application>
  <PresentationFormat>On-screen Show (4:3)</PresentationFormat>
  <Paragraphs>126</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三谷基督徒会堂成人主日学</vt:lpstr>
      <vt:lpstr>罪行</vt:lpstr>
      <vt:lpstr>罪性</vt:lpstr>
      <vt:lpstr>宝贵的“但如今”</vt:lpstr>
      <vt:lpstr>犯罪的后果</vt:lpstr>
      <vt:lpstr>恩典与救赎</vt:lpstr>
      <vt:lpstr>称义的基础</vt:lpstr>
      <vt:lpstr>施恩座</vt:lpstr>
      <vt:lpstr>挽回祭</vt:lpstr>
      <vt:lpstr>称义的基础</vt:lpstr>
      <vt:lpstr>称义的途径</vt:lpstr>
      <vt:lpstr>因信称义</vt:lpstr>
      <vt:lpstr>唯信称义</vt:lpstr>
      <vt:lpstr>一位神，一样的救法</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Meaning of Christmas</dc:title>
  <dc:creator>Guocai</dc:creator>
  <cp:lastModifiedBy>test</cp:lastModifiedBy>
  <cp:revision>316</cp:revision>
  <dcterms:created xsi:type="dcterms:W3CDTF">2014-12-20T19:43:08Z</dcterms:created>
  <dcterms:modified xsi:type="dcterms:W3CDTF">2018-06-18T12:59:59Z</dcterms:modified>
</cp:coreProperties>
</file>