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26" r:id="rId3"/>
    <p:sldId id="325" r:id="rId4"/>
    <p:sldId id="324" r:id="rId5"/>
    <p:sldId id="314" r:id="rId6"/>
    <p:sldId id="315" r:id="rId7"/>
    <p:sldId id="321" r:id="rId8"/>
    <p:sldId id="322" r:id="rId9"/>
    <p:sldId id="319" r:id="rId10"/>
    <p:sldId id="323" r:id="rId11"/>
    <p:sldId id="316" r:id="rId12"/>
    <p:sldId id="317" r:id="rId13"/>
    <p:sldId id="318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3085" autoAdjust="0"/>
  </p:normalViewPr>
  <p:slideViewPr>
    <p:cSldViewPr>
      <p:cViewPr varScale="1">
        <p:scale>
          <a:sx n="35" d="100"/>
          <a:sy n="35" d="100"/>
        </p:scale>
        <p:origin x="-217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2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在</a:t>
            </a:r>
            <a:r>
              <a:rPr lang="en-US" altLang="zh-CN" sz="1800" dirty="0"/>
              <a:t>1</a:t>
            </a:r>
            <a:r>
              <a:rPr lang="zh-CN" altLang="en-US" sz="1800" dirty="0"/>
              <a:t>：</a:t>
            </a:r>
            <a:r>
              <a:rPr lang="en-US" altLang="zh-CN" sz="1800" dirty="0"/>
              <a:t>1-17</a:t>
            </a:r>
            <a:r>
              <a:rPr lang="zh-CN" altLang="en-US" sz="1800" dirty="0"/>
              <a:t>提出主题：我不以福音为耻，这福音本是神的大能，要就一切相信的，先是犹太人，后是希利尼人。因为神的义正在这福音上显明出来，这义是本于信以致于信，正如经上所记，义人必因信得生。</a:t>
            </a:r>
            <a:endParaRPr lang="en-US" altLang="zh-CN" sz="1800" dirty="0"/>
          </a:p>
          <a:p>
            <a:r>
              <a:rPr lang="zh-CN" altLang="en-US" sz="1800" dirty="0"/>
              <a:t>从</a:t>
            </a:r>
            <a:r>
              <a:rPr lang="en-US" altLang="zh-CN" sz="1800" dirty="0"/>
              <a:t>1</a:t>
            </a:r>
            <a:r>
              <a:rPr lang="zh-CN" altLang="en-US" sz="1800" dirty="0"/>
              <a:t>章</a:t>
            </a:r>
            <a:r>
              <a:rPr lang="en-US" altLang="zh-CN" sz="1800" dirty="0"/>
              <a:t>18</a:t>
            </a:r>
            <a:r>
              <a:rPr lang="zh-CN" altLang="en-US" sz="1800" dirty="0"/>
              <a:t>节到</a:t>
            </a:r>
            <a:r>
              <a:rPr lang="en-US" altLang="zh-CN" sz="1800" dirty="0"/>
              <a:t>3</a:t>
            </a:r>
            <a:r>
              <a:rPr lang="zh-CN" altLang="en-US" sz="1800" dirty="0"/>
              <a:t>章</a:t>
            </a:r>
            <a:r>
              <a:rPr lang="en-US" altLang="zh-CN" sz="1800" dirty="0"/>
              <a:t>20</a:t>
            </a:r>
            <a:r>
              <a:rPr lang="zh-CN" altLang="en-US" sz="1800" dirty="0"/>
              <a:t>节，神的忿怒从天上显明在一切不虔不义的人身上。人没有义，需要福音。</a:t>
            </a:r>
            <a:endParaRPr lang="en-US" altLang="zh-CN" sz="1800" dirty="0"/>
          </a:p>
          <a:p>
            <a:r>
              <a:rPr lang="zh-CN" altLang="en-US" sz="1800" dirty="0"/>
              <a:t>从</a:t>
            </a:r>
            <a:r>
              <a:rPr lang="en-US" altLang="zh-CN" sz="1800" dirty="0"/>
              <a:t>3</a:t>
            </a:r>
            <a:r>
              <a:rPr lang="zh-CN" altLang="en-US" sz="1800" dirty="0"/>
              <a:t>章</a:t>
            </a:r>
            <a:r>
              <a:rPr lang="en-US" altLang="zh-CN" sz="1800" dirty="0"/>
              <a:t>21</a:t>
            </a:r>
            <a:r>
              <a:rPr lang="zh-CN" altLang="en-US" sz="1800" dirty="0"/>
              <a:t>节开始到</a:t>
            </a:r>
            <a:r>
              <a:rPr lang="en-US" altLang="zh-CN" sz="1800" dirty="0"/>
              <a:t>31</a:t>
            </a:r>
            <a:r>
              <a:rPr lang="zh-CN" altLang="en-US" sz="1800" dirty="0"/>
              <a:t>节。</a:t>
            </a:r>
            <a:r>
              <a:rPr lang="en-US" altLang="zh-CN" sz="1800" dirty="0"/>
              <a:t>3</a:t>
            </a:r>
            <a:r>
              <a:rPr lang="zh-CN" altLang="en-US" sz="1800" dirty="0"/>
              <a:t>：</a:t>
            </a:r>
            <a:r>
              <a:rPr lang="en-US" altLang="zh-CN" sz="1800" dirty="0"/>
              <a:t>21-22</a:t>
            </a:r>
            <a:r>
              <a:rPr lang="zh-CN" altLang="en-US" sz="1800" dirty="0"/>
              <a:t>但如今神的义已经在律法以外显明，有律法和先知为证。就是神的义，因信耶稣基督，加给一切相信的人，并没有分别。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3:26 </a:t>
            </a:r>
            <a:r>
              <a:rPr lang="zh-CN" altLang="en-US" sz="1800" dirty="0"/>
              <a:t>好在今时显明他的义，使人知道他自己为义，也称信耶稣的人为义。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因信称义。称义是神救恩的开始。信是一直持续的。什么是能使人称义的信？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后嗣，继承人的意思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恩典是应许的保证。叫应许定然归给一切后裔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两种后裔：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属乎律法的，出于律法的，从血缘生的，犹太人。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效法亚伯拉罕之信的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亚伯拉罕信神，这就算为他的义。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称义之信的要素：</a:t>
            </a:r>
            <a:r>
              <a:rPr lang="en-US" altLang="zh-CN" sz="1800" dirty="0"/>
              <a:t>1. </a:t>
            </a:r>
            <a:r>
              <a:rPr lang="zh-CN" altLang="en-US" sz="1800" dirty="0"/>
              <a:t>神的所是（叫死人复活使无变为有的神），源头。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Luk</a:t>
            </a:r>
            <a:r>
              <a:rPr lang="en-US" altLang="zh-CN" sz="1800" dirty="0"/>
              <a:t> 7:6 </a:t>
            </a:r>
            <a:r>
              <a:rPr lang="zh-CN" altLang="en-US" sz="1800" dirty="0"/>
              <a:t>主阿，不要劳动。因你到我舍下，我不敢当。</a:t>
            </a:r>
            <a:r>
              <a:rPr lang="en-US" altLang="zh-CN" sz="1800" dirty="0"/>
              <a:t>7:7 </a:t>
            </a:r>
            <a:r>
              <a:rPr lang="zh-CN" altLang="en-US" sz="1800" dirty="0"/>
              <a:t>我也自以为不配去见你，只要你说一句话，我的仆人就必好了。</a:t>
            </a:r>
            <a:r>
              <a:rPr lang="en-US" altLang="zh-CN" sz="1800" dirty="0"/>
              <a:t>7:8 </a:t>
            </a:r>
            <a:r>
              <a:rPr lang="zh-CN" altLang="en-US" sz="1800" dirty="0"/>
              <a:t>因为我在人的权下，也有兵在我以下，对这个说去，他就去。对那个说来，他就来。对我的仆人说，你作这事，他就去作。</a:t>
            </a:r>
            <a:r>
              <a:rPr lang="en-US" altLang="zh-CN" sz="1800" dirty="0"/>
              <a:t>7:9 </a:t>
            </a:r>
            <a:r>
              <a:rPr lang="zh-CN" altLang="en-US" sz="1800" dirty="0"/>
              <a:t>耶稣听见这话，就希奇他，转身对跟随的众人说，我告诉你们，这么大的信心，就是在以色列中我也没有遇见过。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en-US" altLang="zh-CN" sz="1800" dirty="0"/>
              <a:t>Mat 15:22 </a:t>
            </a:r>
            <a:r>
              <a:rPr lang="zh-CN" altLang="en-US" sz="1800" dirty="0"/>
              <a:t>有一个迦南妇人，从那地方出来，喊着说，主啊，大卫的子孙，可怜我。我女儿被鬼附得甚苦。</a:t>
            </a:r>
            <a:r>
              <a:rPr lang="en-US" altLang="zh-CN" sz="1800" dirty="0"/>
              <a:t>15:23 </a:t>
            </a:r>
            <a:r>
              <a:rPr lang="zh-CN" altLang="en-US" sz="1800" dirty="0"/>
              <a:t>耶稣却一言不答。门徒进前来，求他说，这妇人在我们后头喊叫。请打发她走吧。</a:t>
            </a:r>
            <a:r>
              <a:rPr lang="en-US" altLang="zh-CN" sz="1800" dirty="0"/>
              <a:t>15:24 </a:t>
            </a:r>
            <a:r>
              <a:rPr lang="zh-CN" altLang="en-US" sz="1800" dirty="0"/>
              <a:t>耶稣说，我奉差遣，不过是到以色列家迷失的羊那里去</a:t>
            </a:r>
            <a:r>
              <a:rPr lang="en-US" altLang="zh-CN" sz="1800" dirty="0"/>
              <a:t>15:25 </a:t>
            </a:r>
            <a:r>
              <a:rPr lang="zh-CN" altLang="en-US" sz="1800" dirty="0"/>
              <a:t>那妇人来拜他，说，主啊，帮助我。</a:t>
            </a:r>
            <a:r>
              <a:rPr lang="en-US" altLang="zh-CN" sz="1800" dirty="0"/>
              <a:t>15:26 </a:t>
            </a:r>
            <a:r>
              <a:rPr lang="zh-CN" altLang="en-US" sz="1800" dirty="0"/>
              <a:t>他回答说，不好拿儿女的饼，丢给狗吃。</a:t>
            </a:r>
            <a:r>
              <a:rPr lang="en-US" altLang="zh-CN" sz="1800" dirty="0"/>
              <a:t>15:27 </a:t>
            </a:r>
            <a:r>
              <a:rPr lang="zh-CN" altLang="en-US" sz="1800" dirty="0"/>
              <a:t>妇人说，主啊，不错。但是狗也吃它主人桌子上掉下来的碎渣儿。</a:t>
            </a:r>
            <a:r>
              <a:rPr lang="en-US" altLang="zh-CN" sz="1800" dirty="0"/>
              <a:t>15:28 </a:t>
            </a:r>
            <a:r>
              <a:rPr lang="zh-CN" altLang="en-US" sz="1800" dirty="0"/>
              <a:t>耶稣说，妇人，你的信心是大的。照你所要的，给你成全了吧。从那时候，她女儿就好了。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11:6 </a:t>
            </a:r>
            <a:r>
              <a:rPr lang="zh-CN" altLang="en-US" sz="1800" dirty="0"/>
              <a:t>人非有信就不能得神的喜悦。因为到神面前来的人，必须信有神，且信他赏赐那寻求他的人。</a:t>
            </a: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352261" indent="-352261">
              <a:buFont typeface="Arial" panose="020B0604020202020204" pitchFamily="34" charset="0"/>
              <a:buChar char="•"/>
            </a:pPr>
            <a:r>
              <a:rPr lang="zh-CN" altLang="en-US" sz="1800" dirty="0"/>
              <a:t>称义之信的要素：</a:t>
            </a:r>
            <a:r>
              <a:rPr lang="en-US" altLang="zh-CN" sz="1800" dirty="0"/>
              <a:t>2. </a:t>
            </a:r>
            <a:r>
              <a:rPr lang="zh-CN" altLang="en-US" sz="1800" dirty="0"/>
              <a:t>信神的话（如经上所记，我已经立你作多国的父），实底。称义之信的表现。</a:t>
            </a:r>
            <a:endParaRPr lang="en-US" altLang="zh-CN" sz="1800" dirty="0"/>
          </a:p>
          <a:p>
            <a:pPr marL="821943" lvl="1" indent="-35226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11:1 </a:t>
            </a:r>
            <a:r>
              <a:rPr lang="zh-CN" altLang="en-US" sz="1800" dirty="0"/>
              <a:t>信就是所望之事的实底，是未见之事的确据。</a:t>
            </a:r>
          </a:p>
          <a:p>
            <a:pPr marL="352261" indent="-352261">
              <a:buFont typeface="Arial" panose="020B0604020202020204" pitchFamily="34" charset="0"/>
              <a:buChar char="•"/>
            </a:pPr>
            <a:endParaRPr lang="zh-CN" altLang="en-US" sz="1800" dirty="0"/>
          </a:p>
          <a:p>
            <a:r>
              <a:rPr lang="zh-CN" altLang="en-US" sz="1800" dirty="0"/>
              <a:t>经文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死人复活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身体如同已死。</a:t>
            </a:r>
            <a:r>
              <a:rPr lang="en-US" altLang="zh-CN" sz="1800" dirty="0" err="1"/>
              <a:t>Heb</a:t>
            </a:r>
            <a:r>
              <a:rPr lang="en-US" altLang="zh-CN" sz="1800" dirty="0"/>
              <a:t> 11:12 </a:t>
            </a:r>
            <a:r>
              <a:rPr lang="zh-CN" altLang="en-US" sz="1800" dirty="0"/>
              <a:t>所以从一个仿佛已死的人就生出子孙，如同天上的星那样众多，海边的沙那样无数。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11:19 </a:t>
            </a:r>
            <a:r>
              <a:rPr lang="zh-CN" altLang="en-US" sz="1800" dirty="0"/>
              <a:t>他以为神还能叫人从死里复活。他也仿佛从死中得回他的儿子来。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引申：罪人（死在罪恶过犯之中）；耶稣的复活。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使无变为有（可以指创造，使不存在的变为存在；另一层意思与复活相似，使没有生命的变为有生命）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路</a:t>
            </a:r>
            <a:r>
              <a:rPr lang="en-US" altLang="zh-CN" sz="1800" dirty="0"/>
              <a:t>3:8 </a:t>
            </a:r>
            <a:r>
              <a:rPr lang="zh-CN" altLang="en-US" sz="1800" dirty="0"/>
              <a:t>你们要结出果子来，与悔改的心向称，不要自己心里说，有亚伯拉罕为我们的祖宗。我告诉你们，神能从这些石头中，给亚伯拉罕兴起子孙来。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多国的父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血缘上的；属灵上的。</a:t>
            </a:r>
            <a:endParaRPr lang="en-US" altLang="zh-CN" sz="1800" dirty="0"/>
          </a:p>
          <a:p>
            <a:pPr marL="469682" lvl="1"/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</a:pPr>
            <a:r>
              <a:rPr lang="zh-CN" altLang="en-US" sz="1800" dirty="0"/>
              <a:t>称义之信的结果：人的指望，标志。信与望总是在一起的。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无可指望，</a:t>
            </a:r>
            <a:r>
              <a:rPr lang="en-US" altLang="zh-CN" sz="1800" dirty="0"/>
              <a:t>Against Hope</a:t>
            </a:r>
            <a:r>
              <a:rPr lang="zh-CN" altLang="en-US" sz="1800" dirty="0"/>
              <a:t>，世上的指望，有可能事，居于所见的证据，若是可能性不大，我们会有方案</a:t>
            </a:r>
            <a:r>
              <a:rPr lang="en-US" altLang="zh-CN" sz="1800" dirty="0"/>
              <a:t>B</a:t>
            </a:r>
            <a:r>
              <a:rPr lang="zh-CN" altLang="en-US" sz="1800" dirty="0"/>
              <a:t>；或者就是所谓的死马当活马医；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仍有指望，信而来的望，信的一个重要特征，是有望的信。不是说真正的信不会有失望甚至是绝望，但不会绝望到底。着真的信</a:t>
            </a:r>
            <a:r>
              <a:rPr lang="en-US" altLang="zh-CN" sz="1800" dirty="0"/>
              <a:t>Always Rises Up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有望的信，从世界看是证据不足的，甚至是虚无缥缈的。但是基于对神的信，祂的能力，祂的信实。相信神会这样成就，因为神说话了，你的后裔将要如此。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什么不是信：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不认识耶稣基督的不是信。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基于统计学的不是信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赌博不是信，帕斯卡賭注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TW" sz="1800" dirty="0"/>
              <a:t>1. </a:t>
            </a:r>
            <a:r>
              <a:rPr lang="zh-TW" altLang="en-US" sz="1800" dirty="0"/>
              <a:t>有上帝，人信上帝</a:t>
            </a:r>
            <a:r>
              <a:rPr lang="zh-CN" altLang="en-US" sz="1800" dirty="0"/>
              <a:t>（有好处）</a:t>
            </a:r>
            <a:r>
              <a:rPr lang="zh-TW" altLang="en-US" sz="1800" dirty="0"/>
              <a:t>；</a:t>
            </a:r>
            <a:r>
              <a:rPr lang="en-US" altLang="zh-TW" sz="1800" dirty="0"/>
              <a:t>2. </a:t>
            </a:r>
            <a:r>
              <a:rPr lang="zh-TW" altLang="en-US" sz="1800" dirty="0"/>
              <a:t>有上帝，人不信有上帝</a:t>
            </a:r>
            <a:r>
              <a:rPr lang="zh-CN" altLang="en-US" sz="1800" dirty="0"/>
              <a:t>（损失极大）</a:t>
            </a:r>
            <a:r>
              <a:rPr lang="zh-TW" altLang="en-US" sz="1800" dirty="0"/>
              <a:t>；</a:t>
            </a:r>
            <a:r>
              <a:rPr lang="en-US" altLang="zh-TW" sz="1800" dirty="0"/>
              <a:t>3. </a:t>
            </a:r>
            <a:r>
              <a:rPr lang="zh-TW" altLang="en-US" sz="1800" dirty="0"/>
              <a:t>沒有上帝，人誤信有上帝</a:t>
            </a:r>
            <a:r>
              <a:rPr lang="zh-CN" altLang="en-US" sz="1800" dirty="0"/>
              <a:t>（没坏处）</a:t>
            </a:r>
            <a:r>
              <a:rPr lang="zh-TW" altLang="en-US" sz="1800" dirty="0"/>
              <a:t>；</a:t>
            </a:r>
            <a:r>
              <a:rPr lang="en-US" altLang="zh-TW" sz="1800" dirty="0"/>
              <a:t>4. </a:t>
            </a:r>
            <a:r>
              <a:rPr lang="zh-TW" altLang="en-US" sz="1800" dirty="0"/>
              <a:t>沒有上帝，人不信有上帝</a:t>
            </a:r>
            <a:r>
              <a:rPr lang="zh-CN" altLang="en-US" sz="1800" dirty="0"/>
              <a:t>（什么也没发生）</a:t>
            </a:r>
            <a:r>
              <a:rPr lang="zh-TW" altLang="en-US" sz="1800" dirty="0"/>
              <a:t>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荣耀人的不是信。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信心有大小。信心可以成长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称义之信的详解。</a:t>
            </a:r>
            <a:endParaRPr lang="en-US" altLang="zh-CN" sz="1800" dirty="0"/>
          </a:p>
          <a:p>
            <a:pPr marL="469682" lvl="1"/>
            <a:r>
              <a:rPr lang="en-US" altLang="zh-CN" sz="1800" dirty="0"/>
              <a:t>1. </a:t>
            </a:r>
            <a:r>
              <a:rPr lang="zh-CN" altLang="en-US" sz="1800" dirty="0"/>
              <a:t>面对现实（自己的身体如同已死，撒拉的生育已经断绝）。</a:t>
            </a:r>
            <a:r>
              <a:rPr lang="en-US" altLang="zh-CN" sz="1800" dirty="0"/>
              <a:t>19</a:t>
            </a:r>
            <a:r>
              <a:rPr lang="zh-CN" altLang="en-US" sz="1800" dirty="0"/>
              <a:t>节可以翻译为：他</a:t>
            </a:r>
            <a:r>
              <a:rPr lang="zh-CN" altLang="en-US" sz="1800" b="1" dirty="0"/>
              <a:t>不看</a:t>
            </a:r>
            <a:r>
              <a:rPr lang="zh-CN" altLang="en-US" sz="1800" dirty="0"/>
              <a:t>他的身体已经死了，撒拉的生育已经断绝，信心不软弱。</a:t>
            </a:r>
            <a:endParaRPr lang="en-US" altLang="zh-CN" sz="1800" dirty="0"/>
          </a:p>
          <a:p>
            <a:pPr marL="469682" lvl="1"/>
            <a:r>
              <a:rPr lang="en-US" altLang="zh-CN" sz="1800" dirty="0"/>
              <a:t>2.</a:t>
            </a:r>
            <a:r>
              <a:rPr lang="zh-CN" altLang="en-US" sz="1800" dirty="0"/>
              <a:t> 仰望神的应许。</a:t>
            </a:r>
            <a:r>
              <a:rPr lang="zh-CN" altLang="en-US" sz="1800" b="1" dirty="0">
                <a:solidFill>
                  <a:schemeClr val="bg1"/>
                </a:solidFill>
              </a:rPr>
              <a:t>看</a:t>
            </a:r>
            <a:r>
              <a:rPr lang="zh-CN" altLang="en-US" sz="1800" dirty="0">
                <a:solidFill>
                  <a:schemeClr val="bg1"/>
                </a:solidFill>
              </a:rPr>
              <a:t>神的应许（神的信实，他不会变主意）</a:t>
            </a:r>
            <a:r>
              <a:rPr lang="zh-CN" altLang="en-US" sz="1800" b="1" dirty="0">
                <a:solidFill>
                  <a:schemeClr val="bg1"/>
                </a:solidFill>
              </a:rPr>
              <a:t>。</a:t>
            </a:r>
            <a:r>
              <a:rPr lang="zh-CN" altLang="en-US" sz="1800" dirty="0">
                <a:solidFill>
                  <a:schemeClr val="bg1"/>
                </a:solidFill>
              </a:rPr>
              <a:t>神的应许没有因不信被思前想后，反而是他因信心得到能力，归荣耀于神。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469682" lvl="1"/>
            <a:r>
              <a:rPr lang="en-US" altLang="zh-CN" sz="1800" b="1" dirty="0">
                <a:solidFill>
                  <a:schemeClr val="bg1"/>
                </a:solidFill>
              </a:rPr>
              <a:t>3. </a:t>
            </a:r>
            <a:r>
              <a:rPr lang="zh-TW" altLang="en-US" sz="1800" b="1" dirty="0">
                <a:solidFill>
                  <a:schemeClr val="bg1"/>
                </a:solidFill>
              </a:rPr>
              <a:t>满心相信</a:t>
            </a:r>
            <a:r>
              <a:rPr lang="zh-CN" altLang="en-US" sz="1800" b="1" dirty="0">
                <a:solidFill>
                  <a:schemeClr val="bg1"/>
                </a:solidFill>
              </a:rPr>
              <a:t>，</a:t>
            </a:r>
            <a:r>
              <a:rPr lang="zh-CN" altLang="en-US" sz="1800" dirty="0">
                <a:solidFill>
                  <a:schemeClr val="bg1"/>
                </a:solidFill>
              </a:rPr>
              <a:t>确信，神的能力。信的另一个因素，神能不能做（神的能力）祂所应许的。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469682" lvl="1"/>
            <a:r>
              <a:rPr lang="en-US" altLang="zh-CN" sz="1800" dirty="0">
                <a:solidFill>
                  <a:schemeClr val="bg1"/>
                </a:solidFill>
              </a:rPr>
              <a:t>4. </a:t>
            </a:r>
            <a:r>
              <a:rPr lang="zh-CN" altLang="en-US" sz="1800" dirty="0">
                <a:solidFill>
                  <a:schemeClr val="bg1"/>
                </a:solidFill>
              </a:rPr>
              <a:t>荣耀神。荣耀人，就不是信。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这就算他为义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这里有让我们相信的另一句活，神使我们的主耶稣基督从死人（复数）里复活。你信吗？信，你就得算为义。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称义之信的要素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1. </a:t>
            </a:r>
            <a:r>
              <a:rPr lang="zh-CN" altLang="en-US" sz="1800" dirty="0"/>
              <a:t>神的所是：信神是这样一位神，祂使我们的主耶稣从死里复活。源头。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2. </a:t>
            </a:r>
            <a:r>
              <a:rPr lang="zh-CN" altLang="en-US" sz="1800" dirty="0"/>
              <a:t>神的话：耶稣被交给人，是为我们的过犯，复活是为叫我们称义。实底。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耶稣复活的重要性。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耶稣为主为基督，神的儿子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耶稣的死。耶稣被交给人（神圣被动）因为我们的过犯，罪的刑罚。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神接受了赎价，神的忿怒完全得满足。成了。大祭司出来，神接受了赎价。</a:t>
            </a:r>
            <a:r>
              <a:rPr lang="en-US" altLang="zh-CN" sz="1800" dirty="0"/>
              <a:t>1Co 15:17 </a:t>
            </a:r>
            <a:r>
              <a:rPr lang="zh-CN" altLang="en-US" sz="1800" dirty="0"/>
              <a:t>基督若没有复活，你们的信便是徒然。你们仍在罪里。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相信耶稣基督是唯一的拯救。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3. </a:t>
            </a:r>
            <a:r>
              <a:rPr lang="zh-CN" altLang="en-US" sz="1800" dirty="0"/>
              <a:t>人的指望，称义。标志。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</a:pPr>
            <a:r>
              <a:rPr lang="en-US" altLang="zh-CN" sz="1800" dirty="0"/>
              <a:t>2Co 13:5 </a:t>
            </a:r>
            <a:r>
              <a:rPr lang="en-US" sz="1800" dirty="0" err="1"/>
              <a:t>你们总要自己省察有信心没有。也要自己试验。岂不知你们若不是可弃绝的，就有耶稣基督在你们心里吗</a:t>
            </a:r>
            <a:r>
              <a:rPr lang="en-US" sz="1800" dirty="0"/>
              <a:t>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信心是恩典。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bg1"/>
                </a:solidFill>
              </a:rPr>
              <a:t>3:21 </a:t>
            </a:r>
            <a:r>
              <a:rPr lang="zh-CN" altLang="en-US" sz="1800" dirty="0">
                <a:solidFill>
                  <a:schemeClr val="bg1"/>
                </a:solidFill>
              </a:rPr>
              <a:t>但如今神的义在律法以外已经显明出来，有律法和先知为证。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第四章前半段（</a:t>
            </a:r>
            <a:r>
              <a:rPr lang="en-US" altLang="zh-CN" sz="1800" dirty="0">
                <a:solidFill>
                  <a:schemeClr val="bg1"/>
                </a:solidFill>
              </a:rPr>
              <a:t>4</a:t>
            </a:r>
            <a:r>
              <a:rPr lang="zh-CN" altLang="en-US" sz="1800" dirty="0">
                <a:solidFill>
                  <a:schemeClr val="bg1"/>
                </a:solidFill>
              </a:rPr>
              <a:t>：</a:t>
            </a:r>
            <a:r>
              <a:rPr lang="en-US" altLang="zh-CN" sz="1800" dirty="0">
                <a:solidFill>
                  <a:schemeClr val="bg1"/>
                </a:solidFill>
              </a:rPr>
              <a:t>1-16</a:t>
            </a:r>
            <a:r>
              <a:rPr lang="zh-CN" altLang="en-US" sz="1800" dirty="0">
                <a:solidFill>
                  <a:schemeClr val="bg1"/>
                </a:solidFill>
              </a:rPr>
              <a:t>）就是律法和先知为证，后半段（</a:t>
            </a:r>
            <a:r>
              <a:rPr lang="en-US" altLang="zh-CN" sz="1800" dirty="0">
                <a:solidFill>
                  <a:schemeClr val="bg1"/>
                </a:solidFill>
              </a:rPr>
              <a:t>4</a:t>
            </a:r>
            <a:r>
              <a:rPr lang="zh-CN" altLang="en-US" sz="1800" dirty="0">
                <a:solidFill>
                  <a:schemeClr val="bg1"/>
                </a:solidFill>
              </a:rPr>
              <a:t>：</a:t>
            </a:r>
            <a:r>
              <a:rPr lang="en-US" altLang="zh-CN" sz="1800" dirty="0">
                <a:solidFill>
                  <a:schemeClr val="bg1"/>
                </a:solidFill>
              </a:rPr>
              <a:t>17-25</a:t>
            </a:r>
            <a:r>
              <a:rPr lang="zh-CN" altLang="en-US" sz="1800" dirty="0">
                <a:solidFill>
                  <a:schemeClr val="bg1"/>
                </a:solidFill>
              </a:rPr>
              <a:t>）是解释称义之信。就是神的义，因信耶稣基督，加给一切相信的人，并没有分别。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bg1"/>
                </a:solidFill>
              </a:rPr>
              <a:t>亚伯拉罕的例子</a:t>
            </a:r>
            <a:r>
              <a:rPr lang="zh-CN" altLang="en-US" sz="1800" dirty="0"/>
              <a:t>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亚伯拉罕的义。在神面前，没有可夸的。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亚伯拉罕信神，这就算为他的义，这句话的背景。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bg1"/>
                </a:solidFill>
              </a:rPr>
              <a:t>Gen 15:1 </a:t>
            </a:r>
            <a:r>
              <a:rPr lang="zh-CN" altLang="en-US" sz="1800" dirty="0">
                <a:solidFill>
                  <a:schemeClr val="bg1"/>
                </a:solidFill>
              </a:rPr>
              <a:t>这事以后，耶和华在异象中有话对亚伯兰说，亚伯兰，你不要惧怕，我是你的盾牌，必大大地赏赐你。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bg1"/>
                </a:solidFill>
              </a:rPr>
              <a:t>Gen 15:2 </a:t>
            </a:r>
            <a:r>
              <a:rPr lang="zh-CN" altLang="en-US" sz="1800" dirty="0">
                <a:solidFill>
                  <a:schemeClr val="bg1"/>
                </a:solidFill>
              </a:rPr>
              <a:t>亚伯兰说，主耶和华阿，我既无子，你还赐我什么呢？并且要承受我家业的是大马色人以利以谢。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bg1"/>
                </a:solidFill>
              </a:rPr>
              <a:t>Gen 15:3 </a:t>
            </a:r>
            <a:r>
              <a:rPr lang="zh-CN" altLang="en-US" sz="1800" dirty="0">
                <a:solidFill>
                  <a:schemeClr val="bg1"/>
                </a:solidFill>
              </a:rPr>
              <a:t>亚伯兰又说，你没有给我儿子。那生在我家中的人就是我的后嗣。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bg1"/>
                </a:solidFill>
              </a:rPr>
              <a:t>Gen 15:4 </a:t>
            </a:r>
            <a:r>
              <a:rPr lang="zh-CN" altLang="en-US" sz="1800" dirty="0">
                <a:solidFill>
                  <a:schemeClr val="bg1"/>
                </a:solidFill>
              </a:rPr>
              <a:t>耶和华又有话对他说，这人必不成为你的后嗣。你本身所生的才成为你的后嗣。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亚伯拉罕信神，不是简简单单说信神的存在，甚至也不是说信神所说的这句话。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包括说信神的存在（所是），包括说信神的话，信神是信实的，神是有能力的。神所启示的所有属性。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算为义，不是成为义。</a:t>
            </a:r>
            <a:r>
              <a:rPr lang="en-US" altLang="zh-CN" sz="1800" dirty="0">
                <a:solidFill>
                  <a:schemeClr val="bg1"/>
                </a:solidFill>
              </a:rPr>
              <a:t>2Pe 3:13</a:t>
            </a:r>
            <a:r>
              <a:rPr lang="zh-CN" altLang="en-US" sz="1800" dirty="0">
                <a:solidFill>
                  <a:schemeClr val="bg1"/>
                </a:solidFill>
              </a:rPr>
              <a:t>新天新地，有义居在其中。与行而为义的区别在哪里呢？算。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什么不是算？靠作工的，靠行为的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耶稣基督成就了律法的义。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>
                <a:solidFill>
                  <a:schemeClr val="bg1"/>
                </a:solidFill>
              </a:rPr>
              <a:t>Phl</a:t>
            </a:r>
            <a:r>
              <a:rPr lang="en-US" altLang="zh-CN" sz="1800" dirty="0">
                <a:solidFill>
                  <a:schemeClr val="bg1"/>
                </a:solidFill>
              </a:rPr>
              <a:t> 2:6 </a:t>
            </a:r>
            <a:r>
              <a:rPr lang="zh-CN" altLang="en-US" sz="1800" dirty="0">
                <a:solidFill>
                  <a:schemeClr val="bg1"/>
                </a:solidFill>
              </a:rPr>
              <a:t>他本有神的形像，不以自己与神同等为强夺的。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>
                <a:solidFill>
                  <a:schemeClr val="bg1"/>
                </a:solidFill>
              </a:rPr>
              <a:t>Phl</a:t>
            </a:r>
            <a:r>
              <a:rPr lang="en-US" altLang="zh-CN" sz="1800" dirty="0">
                <a:solidFill>
                  <a:schemeClr val="bg1"/>
                </a:solidFill>
              </a:rPr>
              <a:t> 2:7 </a:t>
            </a:r>
            <a:r>
              <a:rPr lang="zh-CN" altLang="en-US" sz="1800" dirty="0">
                <a:solidFill>
                  <a:schemeClr val="bg1"/>
                </a:solidFill>
              </a:rPr>
              <a:t>反倒虚己，取了奴仆的形像，成为人的样式。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>
                <a:solidFill>
                  <a:schemeClr val="bg1"/>
                </a:solidFill>
              </a:rPr>
              <a:t>Phl</a:t>
            </a:r>
            <a:r>
              <a:rPr lang="en-US" altLang="zh-CN" sz="1800" dirty="0">
                <a:solidFill>
                  <a:schemeClr val="bg1"/>
                </a:solidFill>
              </a:rPr>
              <a:t> 2:8 </a:t>
            </a:r>
            <a:r>
              <a:rPr lang="zh-CN" altLang="en-US" sz="1800" dirty="0">
                <a:solidFill>
                  <a:schemeClr val="bg1"/>
                </a:solidFill>
              </a:rPr>
              <a:t>既有人的样子，就自己卑微，存心顺服，以至于死，且死在十字架上。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>
                <a:solidFill>
                  <a:schemeClr val="bg1"/>
                </a:solidFill>
              </a:rPr>
              <a:t>Phl</a:t>
            </a:r>
            <a:r>
              <a:rPr lang="en-US" altLang="zh-CN" sz="1800" dirty="0">
                <a:solidFill>
                  <a:schemeClr val="bg1"/>
                </a:solidFill>
              </a:rPr>
              <a:t> 2:9 </a:t>
            </a:r>
            <a:r>
              <a:rPr lang="zh-CN" altLang="en-US" sz="1800" dirty="0">
                <a:solidFill>
                  <a:schemeClr val="bg1"/>
                </a:solidFill>
              </a:rPr>
              <a:t>所以神将他升为至高，又赐给他那超乎万名之上的名，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我的信什么时候被神接受，被称义呢？只信神是这样一位神，称罪人为义的神。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大卫的话印证因信称义的原则。引文来自</a:t>
            </a:r>
            <a:r>
              <a:rPr lang="en-US" altLang="zh-CN" sz="1800" dirty="0"/>
              <a:t>《</a:t>
            </a:r>
            <a:r>
              <a:rPr lang="zh-CN" altLang="en-US" sz="1800" dirty="0"/>
              <a:t>诗篇</a:t>
            </a:r>
            <a:r>
              <a:rPr lang="en-US" altLang="zh-CN" sz="1800" dirty="0"/>
              <a:t>》32</a:t>
            </a:r>
            <a:r>
              <a:rPr lang="zh-CN" altLang="en-US" sz="1800" dirty="0"/>
              <a:t>：</a:t>
            </a:r>
            <a:r>
              <a:rPr lang="en-US" altLang="zh-CN" sz="1800" dirty="0"/>
              <a:t>1-2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4</a:t>
            </a:r>
            <a:r>
              <a:rPr lang="zh-CN" altLang="en-US" sz="1800" dirty="0"/>
              <a:t>：</a:t>
            </a:r>
            <a:r>
              <a:rPr lang="en-US" altLang="zh-CN" sz="1800" dirty="0"/>
              <a:t>7</a:t>
            </a:r>
            <a:r>
              <a:rPr lang="zh-CN" altLang="en-US" sz="1800" dirty="0"/>
              <a:t>过与罪是复数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4</a:t>
            </a:r>
            <a:r>
              <a:rPr lang="zh-CN" altLang="en-US" sz="1800" dirty="0"/>
              <a:t>：</a:t>
            </a:r>
            <a:r>
              <a:rPr lang="en-US" altLang="zh-CN" sz="1800" dirty="0"/>
              <a:t>8</a:t>
            </a:r>
            <a:r>
              <a:rPr lang="zh-CN" altLang="en-US" sz="1800" dirty="0"/>
              <a:t>的罪是单数。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上面为什么是算而不是成为义？不做工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怎么算的，什么时候算的？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割礼是印证（记号）。创世记</a:t>
            </a:r>
            <a:r>
              <a:rPr lang="en-US" altLang="zh-CN" sz="1800" dirty="0"/>
              <a:t>17</a:t>
            </a:r>
            <a:r>
              <a:rPr lang="zh-CN" altLang="en-US" sz="1800" dirty="0"/>
              <a:t>章才有神要他行割礼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bg1"/>
                </a:solidFill>
              </a:rPr>
              <a:t>叫他作一切未受割礼而信之人的父，使他们也算为义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保罗要证明亚伯拉罕的称义不是特例。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神应许亚伯拉罕和他的后裔要承受世界。亚伯拉罕之约是单方面的约。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律法之路还是信心之路，两者不能得兼。如果律法，信归于虚空。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属乎律法是得不到这个应许的，因为律法惹动忿怒。应许也就废弃了，无法兑现。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里没有律法，那里就没有过犯。没有律法，就是律法不起作用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 smtClean="0">
                <a:solidFill>
                  <a:schemeClr val="bg1"/>
                </a:solidFill>
              </a:rPr>
              <a:t>罗马书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4:1-4:25</a:t>
            </a:r>
            <a:endParaRPr lang="en-US" sz="5400" b="1" dirty="0" smtClean="0">
              <a:solidFill>
                <a:schemeClr val="bg1"/>
              </a:solidFill>
            </a:endParaRP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第四课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06/</a:t>
            </a:r>
            <a:r>
              <a:rPr lang="en-US" altLang="zh-CN" dirty="0" smtClean="0">
                <a:solidFill>
                  <a:schemeClr val="bg1"/>
                </a:solidFill>
              </a:rPr>
              <a:t>24</a:t>
            </a:r>
            <a:r>
              <a:rPr lang="en-US" dirty="0" smtClean="0">
                <a:solidFill>
                  <a:schemeClr val="bg1"/>
                </a:solidFill>
              </a:rPr>
              <a:t>/201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信心，恩典，应许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4:16 </a:t>
            </a:r>
            <a:r>
              <a:rPr lang="zh-CN" altLang="en-US" sz="4400" b="1" dirty="0">
                <a:solidFill>
                  <a:schemeClr val="bg1"/>
                </a:solidFill>
              </a:rPr>
              <a:t>所以人得为后嗣是本乎信。因此就属乎恩。叫应许定然归给一切后裔。不但归给那属乎律法的，也归给那效法亚伯拉罕之信的。  </a:t>
            </a:r>
          </a:p>
        </p:txBody>
      </p:sp>
    </p:spTree>
    <p:extLst>
      <p:ext uri="{BB962C8B-B14F-4D97-AF65-F5344CB8AC3E}">
        <p14:creationId xmlns:p14="http://schemas.microsoft.com/office/powerpoint/2010/main" val="312321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称义之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4:17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亚</a:t>
            </a:r>
            <a:r>
              <a:rPr lang="zh-CN" altLang="en-US" sz="4400" b="1" dirty="0">
                <a:solidFill>
                  <a:schemeClr val="bg1"/>
                </a:solidFill>
              </a:rPr>
              <a:t>伯拉罕所信的，是那叫死人复活使无变为有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的神</a:t>
            </a:r>
            <a:r>
              <a:rPr lang="zh-CN" altLang="en-US" sz="4400" b="1" dirty="0">
                <a:solidFill>
                  <a:schemeClr val="bg1"/>
                </a:solidFill>
              </a:rPr>
              <a:t>，他在主面前作我们世人的父。如经上所记，我已经立你作多国的父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4:18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他</a:t>
            </a:r>
            <a:r>
              <a:rPr lang="zh-CN" altLang="en-US" sz="4400" b="1" dirty="0">
                <a:solidFill>
                  <a:schemeClr val="bg1"/>
                </a:solidFill>
              </a:rPr>
              <a:t>在无可指望的时候，因信仍有指望，就得以作多国的父，正如先前所说，你的后裔将要如此。  </a:t>
            </a:r>
          </a:p>
        </p:txBody>
      </p:sp>
    </p:spTree>
    <p:extLst>
      <p:ext uri="{BB962C8B-B14F-4D97-AF65-F5344CB8AC3E}">
        <p14:creationId xmlns:p14="http://schemas.microsoft.com/office/powerpoint/2010/main" val="18552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称义之信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他</a:t>
            </a:r>
            <a:r>
              <a:rPr lang="zh-CN" altLang="en-US" sz="4400" b="1" dirty="0">
                <a:solidFill>
                  <a:schemeClr val="bg1"/>
                </a:solidFill>
              </a:rPr>
              <a:t>将近百岁的时候，虽然想到自己的身体如同已死，撒拉的生育已经断绝，他的信心还是不软弱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4:20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并</a:t>
            </a:r>
            <a:r>
              <a:rPr lang="zh-CN" altLang="en-US" sz="4400" b="1" dirty="0">
                <a:solidFill>
                  <a:schemeClr val="bg1"/>
                </a:solidFill>
              </a:rPr>
              <a:t>且仰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望神</a:t>
            </a:r>
            <a:r>
              <a:rPr lang="zh-CN" altLang="en-US" sz="4400" b="1" dirty="0">
                <a:solidFill>
                  <a:schemeClr val="bg1"/>
                </a:solidFill>
              </a:rPr>
              <a:t>的应许，总没有因不信，心里起疑惑。反倒因信，心里得坚固，将荣耀归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给神。</a:t>
            </a:r>
            <a:r>
              <a:rPr lang="en-US" altLang="zh-CN" sz="4400" b="1" dirty="0">
                <a:solidFill>
                  <a:schemeClr val="bg1"/>
                </a:solidFill>
              </a:rPr>
              <a:t>4:21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且</a:t>
            </a:r>
            <a:r>
              <a:rPr lang="zh-CN" altLang="en-US" sz="4400" b="1" dirty="0">
                <a:solidFill>
                  <a:schemeClr val="bg1"/>
                </a:solidFill>
              </a:rPr>
              <a:t>满心相信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，神</a:t>
            </a:r>
            <a:r>
              <a:rPr lang="zh-CN" altLang="en-US" sz="4400" b="1" dirty="0">
                <a:solidFill>
                  <a:schemeClr val="bg1"/>
                </a:solidFill>
              </a:rPr>
              <a:t>所应许的必能作成。  </a:t>
            </a:r>
            <a:r>
              <a:rPr lang="en-US" altLang="zh-CN" sz="4400" b="1" dirty="0">
                <a:solidFill>
                  <a:schemeClr val="bg1"/>
                </a:solidFill>
              </a:rPr>
              <a:t>4:22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所</a:t>
            </a:r>
            <a:r>
              <a:rPr lang="zh-CN" altLang="en-US" sz="4400" b="1" dirty="0">
                <a:solidFill>
                  <a:schemeClr val="bg1"/>
                </a:solidFill>
              </a:rPr>
              <a:t>以这就算为他的义。    </a:t>
            </a:r>
          </a:p>
        </p:txBody>
      </p:sp>
    </p:spTree>
    <p:extLst>
      <p:ext uri="{BB962C8B-B14F-4D97-AF65-F5344CB8AC3E}">
        <p14:creationId xmlns:p14="http://schemas.microsoft.com/office/powerpoint/2010/main" val="151963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我们的称义之信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4:23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算</a:t>
            </a:r>
            <a:r>
              <a:rPr lang="zh-CN" altLang="en-US" sz="4400" b="1" dirty="0">
                <a:solidFill>
                  <a:schemeClr val="bg1"/>
                </a:solidFill>
              </a:rPr>
              <a:t>为他义的这句话，不是单为他写的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</a:t>
            </a:r>
            <a:r>
              <a:rPr lang="en-US" altLang="zh-CN" sz="4400" b="1" dirty="0">
                <a:solidFill>
                  <a:schemeClr val="bg1"/>
                </a:solidFill>
              </a:rPr>
              <a:t>4:24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也</a:t>
            </a:r>
            <a:r>
              <a:rPr lang="zh-CN" altLang="en-US" sz="4400" b="1" dirty="0">
                <a:solidFill>
                  <a:schemeClr val="bg1"/>
                </a:solidFill>
              </a:rPr>
              <a:t>是为我们将来得算为义之人写的。就是我们这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信神</a:t>
            </a:r>
            <a:r>
              <a:rPr lang="zh-CN" altLang="en-US" sz="4400" b="1" dirty="0">
                <a:solidFill>
                  <a:schemeClr val="bg1"/>
                </a:solidFill>
              </a:rPr>
              <a:t>使我们的主耶稣从死里复活的人。  </a:t>
            </a:r>
            <a:r>
              <a:rPr lang="en-US" altLang="zh-CN" sz="4400" b="1" dirty="0">
                <a:solidFill>
                  <a:schemeClr val="bg1"/>
                </a:solidFill>
              </a:rPr>
              <a:t>4:25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耶</a:t>
            </a:r>
            <a:r>
              <a:rPr lang="zh-CN" altLang="en-US" sz="4400" b="1" dirty="0">
                <a:solidFill>
                  <a:schemeClr val="bg1"/>
                </a:solidFill>
              </a:rPr>
              <a:t>稣被交给人，是为我们的过犯，复活是为叫我们称义。（或作耶稣是为我们的过犯交付了是为我们称义复活了） </a:t>
            </a:r>
          </a:p>
        </p:txBody>
      </p:sp>
    </p:spTree>
    <p:extLst>
      <p:ext uri="{BB962C8B-B14F-4D97-AF65-F5344CB8AC3E}">
        <p14:creationId xmlns:p14="http://schemas.microsoft.com/office/powerpoint/2010/main" val="35919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亚伯拉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罕的例子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如</a:t>
            </a:r>
            <a:r>
              <a:rPr lang="zh-CN" altLang="en-US" sz="4400" b="1" dirty="0">
                <a:solidFill>
                  <a:schemeClr val="bg1"/>
                </a:solidFill>
              </a:rPr>
              <a:t>此说来，我们的祖宗亚伯拉罕，凭着肉体得了什么呢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>
                <a:solidFill>
                  <a:schemeClr val="bg1"/>
                </a:solidFill>
              </a:rPr>
              <a:t>4:2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倘</a:t>
            </a:r>
            <a:r>
              <a:rPr lang="zh-CN" altLang="en-US" sz="4400" b="1" dirty="0">
                <a:solidFill>
                  <a:schemeClr val="bg1"/>
                </a:solidFill>
              </a:rPr>
              <a:t>若亚伯拉罕是因行为称义，就有可夸的。只是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在神</a:t>
            </a:r>
            <a:r>
              <a:rPr lang="zh-CN" altLang="en-US" sz="4400" b="1" dirty="0">
                <a:solidFill>
                  <a:schemeClr val="bg1"/>
                </a:solidFill>
              </a:rPr>
              <a:t>面前并无可夸的。 </a:t>
            </a:r>
            <a:r>
              <a:rPr lang="en-US" altLang="zh-CN" sz="4400" b="1" dirty="0">
                <a:solidFill>
                  <a:schemeClr val="bg1"/>
                </a:solidFill>
              </a:rPr>
              <a:t>4:3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经</a:t>
            </a:r>
            <a:r>
              <a:rPr lang="zh-CN" altLang="en-US" sz="4400" b="1" dirty="0">
                <a:solidFill>
                  <a:schemeClr val="bg1"/>
                </a:solidFill>
              </a:rPr>
              <a:t>上说什么呢？说，</a:t>
            </a:r>
            <a:r>
              <a:rPr lang="zh-CN" altLang="en-US" sz="4400" b="1" u="sng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亚伯拉罕</a:t>
            </a:r>
            <a:r>
              <a:rPr lang="zh-CN" altLang="en-US" sz="4400" b="1" u="sng" spc="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信神</a:t>
            </a:r>
            <a:r>
              <a:rPr lang="zh-CN" altLang="en-US" sz="4400" b="1" u="sng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，这就算为他的义</a:t>
            </a:r>
            <a:r>
              <a:rPr lang="zh-CN" altLang="en-US" sz="4400" b="1" dirty="0">
                <a:solidFill>
                  <a:schemeClr val="bg1"/>
                </a:solidFill>
              </a:rPr>
              <a:t>。    </a:t>
            </a:r>
          </a:p>
        </p:txBody>
      </p:sp>
    </p:spTree>
    <p:extLst>
      <p:ext uri="{BB962C8B-B14F-4D97-AF65-F5344CB8AC3E}">
        <p14:creationId xmlns:p14="http://schemas.microsoft.com/office/powerpoint/2010/main" val="189703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创世记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15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5-6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15:5 </a:t>
            </a:r>
            <a:r>
              <a:rPr lang="zh-CN" altLang="en-US" sz="4400" b="1" dirty="0">
                <a:solidFill>
                  <a:schemeClr val="bg1"/>
                </a:solidFill>
              </a:rPr>
              <a:t>于是领他走到外边，说，你向天观看，数算众星，能数得过来麽？又对他说，你的后裔将要如此。 </a:t>
            </a:r>
            <a:r>
              <a:rPr lang="en-US" altLang="zh-CN" sz="4400" b="1" dirty="0">
                <a:solidFill>
                  <a:schemeClr val="bg1"/>
                </a:solidFill>
              </a:rPr>
              <a:t>15:6 </a:t>
            </a:r>
            <a:r>
              <a:rPr lang="zh-CN" altLang="en-US" sz="4400" b="1" dirty="0">
                <a:solidFill>
                  <a:schemeClr val="bg1"/>
                </a:solidFill>
              </a:rPr>
              <a:t>亚伯兰信耶和华，耶和华就以此为他的义。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91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亚伯拉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罕的例子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如</a:t>
            </a:r>
            <a:r>
              <a:rPr lang="zh-CN" altLang="en-US" sz="4400" b="1" dirty="0">
                <a:solidFill>
                  <a:schemeClr val="bg1"/>
                </a:solidFill>
              </a:rPr>
              <a:t>此说来，我们的祖宗亚伯拉罕，凭着肉体得了什么呢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>
                <a:solidFill>
                  <a:schemeClr val="bg1"/>
                </a:solidFill>
              </a:rPr>
              <a:t>4:2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倘</a:t>
            </a:r>
            <a:r>
              <a:rPr lang="zh-CN" altLang="en-US" sz="4400" b="1" dirty="0">
                <a:solidFill>
                  <a:schemeClr val="bg1"/>
                </a:solidFill>
              </a:rPr>
              <a:t>若亚伯拉罕是因行为称义，就有可夸的。只是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在神</a:t>
            </a:r>
            <a:r>
              <a:rPr lang="zh-CN" altLang="en-US" sz="4400" b="1" dirty="0">
                <a:solidFill>
                  <a:schemeClr val="bg1"/>
                </a:solidFill>
              </a:rPr>
              <a:t>面前并无可夸的。 </a:t>
            </a:r>
            <a:r>
              <a:rPr lang="en-US" altLang="zh-CN" sz="4400" b="1" dirty="0">
                <a:solidFill>
                  <a:schemeClr val="bg1"/>
                </a:solidFill>
              </a:rPr>
              <a:t>4:3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经</a:t>
            </a:r>
            <a:r>
              <a:rPr lang="zh-CN" altLang="en-US" sz="4400" b="1" dirty="0">
                <a:solidFill>
                  <a:schemeClr val="bg1"/>
                </a:solidFill>
              </a:rPr>
              <a:t>上说什么呢？说，</a:t>
            </a:r>
            <a:r>
              <a:rPr lang="zh-CN" altLang="en-US" sz="4400" b="1" u="sng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亚伯拉罕</a:t>
            </a:r>
            <a:r>
              <a:rPr lang="zh-CN" altLang="en-US" sz="4400" b="1" u="sng" spc="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信神</a:t>
            </a:r>
            <a:r>
              <a:rPr lang="zh-CN" altLang="en-US" sz="4400" b="1" u="sng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，这就算为他的义</a:t>
            </a:r>
            <a:r>
              <a:rPr lang="zh-CN" altLang="en-US" sz="4400" b="1" dirty="0">
                <a:solidFill>
                  <a:schemeClr val="bg1"/>
                </a:solidFill>
              </a:rPr>
              <a:t>。    </a:t>
            </a:r>
          </a:p>
        </p:txBody>
      </p:sp>
    </p:spTree>
    <p:extLst>
      <p:ext uri="{BB962C8B-B14F-4D97-AF65-F5344CB8AC3E}">
        <p14:creationId xmlns:p14="http://schemas.microsoft.com/office/powerpoint/2010/main" val="324046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算为义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4:4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作</a:t>
            </a:r>
            <a:r>
              <a:rPr lang="zh-CN" altLang="en-US" sz="4400" b="1" dirty="0">
                <a:solidFill>
                  <a:schemeClr val="bg1"/>
                </a:solidFill>
              </a:rPr>
              <a:t>工的得工价，不算恩典，乃是该得的， </a:t>
            </a:r>
            <a:r>
              <a:rPr lang="en-US" altLang="zh-CN" sz="4400" b="1" dirty="0">
                <a:solidFill>
                  <a:schemeClr val="bg1"/>
                </a:solidFill>
              </a:rPr>
              <a:t>4:5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惟</a:t>
            </a:r>
            <a:r>
              <a:rPr lang="zh-CN" altLang="en-US" sz="4400" b="1" dirty="0">
                <a:solidFill>
                  <a:schemeClr val="bg1"/>
                </a:solidFill>
              </a:rPr>
              <a:t>有不作工的，只信称罪人为义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的神</a:t>
            </a:r>
            <a:r>
              <a:rPr lang="zh-CN" altLang="en-US" sz="4400" b="1" dirty="0">
                <a:solidFill>
                  <a:schemeClr val="bg1"/>
                </a:solidFill>
              </a:rPr>
              <a:t>，他的信就</a:t>
            </a:r>
            <a:r>
              <a:rPr lang="zh-CN" altLang="en-US" sz="4400" b="1" u="sng" dirty="0">
                <a:solidFill>
                  <a:schemeClr val="bg1"/>
                </a:solidFill>
              </a:rPr>
              <a:t>算为义</a:t>
            </a:r>
            <a:r>
              <a:rPr lang="zh-CN" altLang="en-US" sz="4400" b="1" dirty="0">
                <a:solidFill>
                  <a:schemeClr val="bg1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169294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大卫的话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4:6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正</a:t>
            </a:r>
            <a:r>
              <a:rPr lang="zh-CN" altLang="en-US" sz="4400" b="1" dirty="0">
                <a:solidFill>
                  <a:schemeClr val="bg1"/>
                </a:solidFill>
              </a:rPr>
              <a:t>如大卫称那在行为以外，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蒙神</a:t>
            </a:r>
            <a:r>
              <a:rPr lang="zh-CN" altLang="en-US" sz="4400" b="1" dirty="0">
                <a:solidFill>
                  <a:schemeClr val="bg1"/>
                </a:solidFill>
              </a:rPr>
              <a:t>算为义的人是有福的。 </a:t>
            </a:r>
            <a:r>
              <a:rPr lang="en-US" altLang="zh-CN" sz="4400" b="1" dirty="0">
                <a:solidFill>
                  <a:schemeClr val="bg1"/>
                </a:solidFill>
              </a:rPr>
              <a:t>4:7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他</a:t>
            </a:r>
            <a:r>
              <a:rPr lang="zh-CN" altLang="en-US" sz="4400" b="1" dirty="0">
                <a:solidFill>
                  <a:schemeClr val="bg1"/>
                </a:solidFill>
              </a:rPr>
              <a:t>说，得赦免其过，遮盖其罪的，这人是有福的 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4:8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 </a:t>
            </a:r>
            <a:r>
              <a:rPr lang="zh-CN" altLang="en-US" sz="4400" b="1" dirty="0">
                <a:solidFill>
                  <a:schemeClr val="bg1"/>
                </a:solidFill>
              </a:rPr>
              <a:t>主不算为有罪的，这人是有福的。 </a:t>
            </a:r>
          </a:p>
        </p:txBody>
      </p:sp>
    </p:spTree>
    <p:extLst>
      <p:ext uri="{BB962C8B-B14F-4D97-AF65-F5344CB8AC3E}">
        <p14:creationId xmlns:p14="http://schemas.microsoft.com/office/powerpoint/2010/main" val="214580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与割礼无关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4:9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如</a:t>
            </a:r>
            <a:r>
              <a:rPr lang="zh-CN" altLang="en-US" sz="4400" b="1" dirty="0">
                <a:solidFill>
                  <a:schemeClr val="bg1"/>
                </a:solidFill>
              </a:rPr>
              <a:t>此看来，这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福是</a:t>
            </a:r>
            <a:r>
              <a:rPr lang="zh-CN" altLang="en-US" sz="4400" b="1" dirty="0">
                <a:solidFill>
                  <a:schemeClr val="bg1"/>
                </a:solidFill>
              </a:rPr>
              <a:t>单加给那受割礼的人麽？不也是加给那未受割礼的人麽？因我们所说，亚伯拉罕的信，就算为他的义。 </a:t>
            </a:r>
            <a:r>
              <a:rPr lang="en-US" altLang="zh-CN" sz="4400" b="1" dirty="0">
                <a:solidFill>
                  <a:schemeClr val="bg1"/>
                </a:solidFill>
              </a:rPr>
              <a:t>4:10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是</a:t>
            </a:r>
            <a:r>
              <a:rPr lang="zh-CN" altLang="en-US" sz="4400" b="1" dirty="0">
                <a:solidFill>
                  <a:schemeClr val="bg1"/>
                </a:solidFill>
              </a:rPr>
              <a:t>怎麽算的呢？是在他受割礼的时候呢？是在他未受割礼的时候呢？不是在受割礼的时候，乃是</a:t>
            </a:r>
            <a:r>
              <a:rPr lang="zh-CN" altLang="en-US" sz="4400" b="1" u="sng" dirty="0">
                <a:solidFill>
                  <a:schemeClr val="bg1"/>
                </a:solidFill>
              </a:rPr>
              <a:t>在未受割礼的时候</a:t>
            </a:r>
            <a:r>
              <a:rPr lang="zh-CN" altLang="en-US" sz="4400" b="1" dirty="0">
                <a:solidFill>
                  <a:schemeClr val="bg1"/>
                </a:solidFill>
              </a:rPr>
              <a:t>。 </a:t>
            </a:r>
            <a:r>
              <a:rPr lang="en-US" altLang="zh-CN" sz="4400" b="1" dirty="0">
                <a:solidFill>
                  <a:schemeClr val="bg1"/>
                </a:solidFill>
              </a:rPr>
              <a:t>4:11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并</a:t>
            </a:r>
            <a:r>
              <a:rPr lang="zh-CN" altLang="en-US" sz="4400" b="1" dirty="0">
                <a:solidFill>
                  <a:schemeClr val="bg1"/>
                </a:solidFill>
              </a:rPr>
              <a:t>且他受了割礼的记号，作他未受割礼的时候因信称义的印证，叫他作一切未受割礼而信之人的父，使他们也算为义。 </a:t>
            </a:r>
          </a:p>
        </p:txBody>
      </p:sp>
    </p:spTree>
    <p:extLst>
      <p:ext uri="{BB962C8B-B14F-4D97-AF65-F5344CB8AC3E}">
        <p14:creationId xmlns:p14="http://schemas.microsoft.com/office/powerpoint/2010/main" val="229727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亚伯拉罕的脚踪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4:12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又</a:t>
            </a:r>
            <a:r>
              <a:rPr lang="zh-CN" altLang="en-US" sz="4400" b="1" dirty="0">
                <a:solidFill>
                  <a:schemeClr val="bg1"/>
                </a:solidFill>
              </a:rPr>
              <a:t>作受割礼之人的父，就是那些不但受割礼，并且按我们的祖宗亚伯拉罕，未受割礼而信之踪迹去行的人。 </a:t>
            </a:r>
          </a:p>
        </p:txBody>
      </p:sp>
    </p:spTree>
    <p:extLst>
      <p:ext uri="{BB962C8B-B14F-4D97-AF65-F5344CB8AC3E}">
        <p14:creationId xmlns:p14="http://schemas.microsoft.com/office/powerpoint/2010/main" val="4771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与律法无关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4:13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因为神</a:t>
            </a:r>
            <a:r>
              <a:rPr lang="zh-CN" altLang="en-US" sz="4400" b="1" dirty="0">
                <a:solidFill>
                  <a:schemeClr val="bg1"/>
                </a:solidFill>
              </a:rPr>
              <a:t>应许亚伯拉罕和他后裔，必得承受世界，不是因律法，乃是因信而得的义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4:14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若</a:t>
            </a:r>
            <a:r>
              <a:rPr lang="zh-CN" altLang="en-US" sz="4400" b="1" dirty="0">
                <a:solidFill>
                  <a:schemeClr val="bg1"/>
                </a:solidFill>
              </a:rPr>
              <a:t>是属乎律法的人，才得为后嗣，信就归于虚空，应许也就废弃了。 </a:t>
            </a:r>
            <a:r>
              <a:rPr lang="en-US" altLang="zh-CN" sz="4400" b="1" dirty="0">
                <a:solidFill>
                  <a:schemeClr val="bg1"/>
                </a:solidFill>
              </a:rPr>
              <a:t>4:15 </a:t>
            </a:r>
            <a:r>
              <a:rPr lang="zh-CN" altLang="en-US" sz="4400" b="1" dirty="0">
                <a:solidFill>
                  <a:schemeClr val="bg1"/>
                </a:solidFill>
              </a:rPr>
              <a:t>因为律法是惹动忿怒的。那里没有律法，那里就没有过犯。 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59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65815</TotalTime>
  <Words>3849</Words>
  <Application>Microsoft Office PowerPoint</Application>
  <PresentationFormat>On-screen Show (4:3)</PresentationFormat>
  <Paragraphs>132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三谷基督徒会堂成人主日学</vt:lpstr>
      <vt:lpstr>亚伯拉罕的例子</vt:lpstr>
      <vt:lpstr>创世记15：5-6</vt:lpstr>
      <vt:lpstr>亚伯拉罕的例子</vt:lpstr>
      <vt:lpstr>算为义</vt:lpstr>
      <vt:lpstr>大卫的话</vt:lpstr>
      <vt:lpstr>与割礼无关</vt:lpstr>
      <vt:lpstr>亚伯拉罕的脚踪</vt:lpstr>
      <vt:lpstr>与律法无关</vt:lpstr>
      <vt:lpstr>信心，恩典，应许</vt:lpstr>
      <vt:lpstr>称义之信</vt:lpstr>
      <vt:lpstr>称义之信</vt:lpstr>
      <vt:lpstr>我们的称义之信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346</cp:revision>
  <cp:lastPrinted>2018-06-24T15:26:54Z</cp:lastPrinted>
  <dcterms:created xsi:type="dcterms:W3CDTF">2014-12-20T19:43:08Z</dcterms:created>
  <dcterms:modified xsi:type="dcterms:W3CDTF">2018-06-24T15:28:27Z</dcterms:modified>
</cp:coreProperties>
</file>