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06" r:id="rId3"/>
    <p:sldId id="321" r:id="rId4"/>
    <p:sldId id="318" r:id="rId5"/>
    <p:sldId id="307" r:id="rId6"/>
    <p:sldId id="308" r:id="rId7"/>
    <p:sldId id="310" r:id="rId8"/>
    <p:sldId id="311" r:id="rId9"/>
    <p:sldId id="319" r:id="rId10"/>
    <p:sldId id="320" r:id="rId11"/>
    <p:sldId id="312" r:id="rId12"/>
    <p:sldId id="313" r:id="rId13"/>
    <p:sldId id="314" r:id="rId14"/>
    <p:sldId id="315" r:id="rId15"/>
    <p:sldId id="316" r:id="rId16"/>
    <p:sldId id="317" r:id="rId17"/>
    <p:sldId id="30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2699" autoAdjust="0"/>
  </p:normalViewPr>
  <p:slideViewPr>
    <p:cSldViewPr>
      <p:cViewPr varScale="1">
        <p:scale>
          <a:sx n="35" d="100"/>
          <a:sy n="35" d="100"/>
        </p:scale>
        <p:origin x="-217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085793-4952-4EC9-AD43-A2D8E28C51C3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B6782-E22B-44B8-BE55-B98FFE707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446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 smtClean="0"/>
              <a:t>亚伯拉罕信神，这就算为他的义。</a:t>
            </a:r>
            <a:endParaRPr lang="en-US" altLang="zh-CN" sz="1800" dirty="0" smtClean="0"/>
          </a:p>
          <a:p>
            <a:r>
              <a:rPr lang="en-US" altLang="zh-CN" sz="1800" dirty="0" smtClean="0"/>
              <a:t>4:17 </a:t>
            </a:r>
            <a:r>
              <a:rPr lang="zh-CN" altLang="en-US" sz="1800" dirty="0" smtClean="0"/>
              <a:t>亚伯拉罕所信的，是那 叫死人复活 使无变为有 的神 </a:t>
            </a:r>
            <a:endParaRPr lang="en-US" altLang="zh-CN" sz="1800" dirty="0" smtClean="0"/>
          </a:p>
          <a:p>
            <a:r>
              <a:rPr lang="en-US" altLang="zh-CN" sz="1800" dirty="0" smtClean="0"/>
              <a:t>4:18 </a:t>
            </a:r>
            <a:r>
              <a:rPr lang="zh-CN" altLang="en-US" sz="1800" dirty="0" smtClean="0"/>
              <a:t>他在无可指望的时候，因信仍有指望，就得以作多国的父，正如先前所说，你的后裔将要如此。</a:t>
            </a:r>
            <a:endParaRPr lang="en-US" altLang="zh-CN" sz="1800" dirty="0" smtClean="0"/>
          </a:p>
          <a:p>
            <a:r>
              <a:rPr lang="en-US" altLang="zh-CN" sz="1800" dirty="0" smtClean="0"/>
              <a:t>4:19 </a:t>
            </a:r>
            <a:r>
              <a:rPr lang="zh-CN" altLang="en-US" sz="1800" dirty="0" smtClean="0"/>
              <a:t>他将近百岁的时候，虽然想到自己的身体如同已死，撒拉的生育已经断绝，他的信心还是不软弱。</a:t>
            </a:r>
          </a:p>
          <a:p>
            <a:r>
              <a:rPr lang="en-US" altLang="zh-CN" sz="1800" dirty="0" smtClean="0"/>
              <a:t>4:20 </a:t>
            </a:r>
            <a:r>
              <a:rPr lang="zh-CN" altLang="en-US" sz="1800" dirty="0" smtClean="0"/>
              <a:t>并且仰望神的应许，总没有因不信，心里起疑惑。反倒因信，心里得坚固，将荣耀归给神。</a:t>
            </a:r>
          </a:p>
          <a:p>
            <a:r>
              <a:rPr lang="en-US" altLang="zh-CN" sz="1800" dirty="0" smtClean="0"/>
              <a:t>4:21 </a:t>
            </a:r>
            <a:r>
              <a:rPr lang="zh-CN" altLang="en-US" sz="1800" dirty="0" smtClean="0"/>
              <a:t>且满心相信，神所应许的必能作成。</a:t>
            </a:r>
          </a:p>
          <a:p>
            <a:r>
              <a:rPr lang="en-US" altLang="zh-CN" sz="1800" dirty="0" smtClean="0"/>
              <a:t>4:22 </a:t>
            </a:r>
            <a:r>
              <a:rPr lang="zh-CN" altLang="en-US" sz="1800" dirty="0" smtClean="0"/>
              <a:t>所以这就算为他的义</a:t>
            </a:r>
            <a:r>
              <a:rPr lang="zh-CN" altLang="en-US" sz="1800" dirty="0" smtClean="0"/>
              <a:t>。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7311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5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13-16</a:t>
            </a:r>
            <a:r>
              <a:rPr lang="zh-CN" altLang="en-US" sz="1800" dirty="0" smtClean="0"/>
              <a:t>解释</a:t>
            </a:r>
            <a:r>
              <a:rPr lang="en-US" altLang="zh-CN" sz="1800" dirty="0" smtClean="0"/>
              <a:t>5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12.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但没有律法，罪也不算罪</a:t>
            </a:r>
            <a:endParaRPr lang="en-US" altLang="zh-CN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Rom 4:15 </a:t>
            </a:r>
            <a:r>
              <a:rPr lang="zh-CN" altLang="en-US" sz="1800" dirty="0" smtClean="0"/>
              <a:t>因为律法是惹动忿怒的。（或作叫人受刑的）</a:t>
            </a:r>
            <a:r>
              <a:rPr lang="zh-CN" altLang="en-US" sz="1800" u="sng" dirty="0" smtClean="0"/>
              <a:t>哪里没有律法，哪里就没有过犯</a:t>
            </a:r>
            <a:r>
              <a:rPr lang="zh-CN" altLang="en-US" sz="1800" dirty="0" smtClean="0"/>
              <a:t>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那些不与亚当犯一样罪过的，也一样死了，比如婴儿。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亚当乃是那以后要来之人的预像，亚当是基督的预表，是在神行事原则上的预表。基督被称为末后的亚当，第二个人，在神的眼里，世上只有连个人。</a:t>
            </a:r>
            <a:endParaRPr lang="en-US" altLang="zh-CN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zh-CN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过犯与恩赐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定罪，原来审判是因一（人的过犯，或一次的过犯）而定罪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称义，直译：恩赐是即使有许多的过犯也能进入义。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死作王，若因一人的过犯，死就因这一人作了王。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那些人作王，得到丰盛恩典和义的礼物的人们，通过耶稣基督义人在生命里作王。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b="0" dirty="0" smtClean="0">
                <a:solidFill>
                  <a:schemeClr val="bg1"/>
                </a:solidFill>
              </a:rPr>
              <a:t>总结</a:t>
            </a:r>
            <a:r>
              <a:rPr lang="en-US" altLang="zh-CN" sz="1800" b="0" dirty="0" smtClean="0">
                <a:solidFill>
                  <a:schemeClr val="bg1"/>
                </a:solidFill>
              </a:rPr>
              <a:t>5:12 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这就如罪是从一人入了世界，死又是从罪来的，于是死就临到众人，因为众人都犯了罪。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b="0" dirty="0" smtClean="0">
                <a:solidFill>
                  <a:schemeClr val="bg1"/>
                </a:solidFill>
              </a:rPr>
              <a:t>亚当的罪是很特别的，但他犯这个罪的时候，</a:t>
            </a:r>
            <a:r>
              <a:rPr lang="en-US" altLang="zh-CN" sz="1800" b="0" dirty="0" smtClean="0">
                <a:solidFill>
                  <a:schemeClr val="bg1"/>
                </a:solidFill>
              </a:rPr>
              <a:t>The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罪进入了世界。第一个罪是原罪。后面的</a:t>
            </a:r>
            <a:r>
              <a:rPr lang="zh-TW" altLang="en-US" sz="1800" b="0" dirty="0" smtClean="0">
                <a:solidFill>
                  <a:schemeClr val="bg1"/>
                </a:solidFill>
              </a:rPr>
              <a:t>犯了罪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，不是指原罪。原罪是有亚当所传递的罪性，就是人生来犯罪的倾向，就是在神之外自己定善恶，完全脱离神的善恶，并且完全缺乏寻求神的善，寻求神的义的能力。</a:t>
            </a:r>
            <a:endParaRPr lang="en-US" altLang="zh-CN" sz="1800" b="0" dirty="0" smtClean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b="0" dirty="0" smtClean="0">
                <a:solidFill>
                  <a:schemeClr val="bg1"/>
                </a:solidFill>
              </a:rPr>
              <a:t>这里的主要目的是通过比较亚当一人犯罪（约的违犯），与基督的一人的义行，启示因信称义的坚固。</a:t>
            </a:r>
            <a:endParaRPr lang="en-US" altLang="zh-CN" sz="1800" b="0" dirty="0" smtClean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b="0" dirty="0" smtClean="0">
                <a:solidFill>
                  <a:schemeClr val="bg1"/>
                </a:solidFill>
              </a:rPr>
              <a:t>林前</a:t>
            </a:r>
            <a:r>
              <a:rPr lang="en-US" altLang="zh-CN" sz="1800" b="0" dirty="0" smtClean="0">
                <a:solidFill>
                  <a:schemeClr val="bg1"/>
                </a:solidFill>
              </a:rPr>
              <a:t>15:21 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死既是因一人而来，死人复活也是因一人而来。 </a:t>
            </a:r>
            <a:r>
              <a:rPr lang="en-US" altLang="zh-CN" sz="1800" b="0" dirty="0" smtClean="0">
                <a:solidFill>
                  <a:schemeClr val="bg1"/>
                </a:solidFill>
              </a:rPr>
              <a:t>15:22 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在亚当里众人都死了。照样，在基督里众人也都要复活。</a:t>
            </a:r>
            <a:endParaRPr lang="en-US" altLang="zh-CN" sz="1800" b="0" dirty="0" smtClean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b="0" dirty="0" smtClean="0">
                <a:solidFill>
                  <a:schemeClr val="bg1"/>
                </a:solidFill>
              </a:rPr>
              <a:t>联合的原则。与我们认为的公平原则相反。联合的原则只应用在约里面，亚当之约。</a:t>
            </a:r>
            <a:endParaRPr lang="en-US" altLang="zh-CN" sz="1800" b="0" dirty="0" smtClean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800" b="0" dirty="0" err="1" smtClean="0">
                <a:solidFill>
                  <a:schemeClr val="bg1"/>
                </a:solidFill>
              </a:rPr>
              <a:t>Heb</a:t>
            </a:r>
            <a:r>
              <a:rPr lang="en-US" altLang="zh-CN" sz="1800" b="0" dirty="0" smtClean="0">
                <a:solidFill>
                  <a:schemeClr val="bg1"/>
                </a:solidFill>
              </a:rPr>
              <a:t> 7:9 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并且可说，那受十分之一的利未，也是借着亚伯拉罕纳了十分之一。</a:t>
            </a:r>
            <a:r>
              <a:rPr lang="en-US" altLang="zh-CN" sz="1800" b="0" dirty="0" smtClean="0">
                <a:solidFill>
                  <a:schemeClr val="bg1"/>
                </a:solidFill>
              </a:rPr>
              <a:t>7:10 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因为麦基洗德迎接亚伯拉罕的时候，利未已经在他先祖的身中。（身原文作腰）</a:t>
            </a:r>
            <a:endParaRPr lang="en-US" altLang="zh-CN" sz="1800" b="0" dirty="0" smtClean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b="0" dirty="0" smtClean="0">
                <a:solidFill>
                  <a:schemeClr val="bg1"/>
                </a:solidFill>
              </a:rPr>
              <a:t>照样，定罪与称义</a:t>
            </a:r>
            <a:endParaRPr lang="en-US" altLang="zh-CN" sz="1800" b="0" dirty="0" smtClean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b="0" dirty="0" smtClean="0">
                <a:solidFill>
                  <a:schemeClr val="bg1"/>
                </a:solidFill>
              </a:rPr>
              <a:t>照样，成为怎样的人，成为罪人，成为义人。</a:t>
            </a:r>
            <a:endParaRPr lang="zh-CN" altLang="en-US" sz="18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加</a:t>
            </a:r>
            <a:r>
              <a:rPr lang="en-US" altLang="zh-CN" sz="1800" dirty="0" smtClean="0"/>
              <a:t>3:19 </a:t>
            </a:r>
            <a:r>
              <a:rPr lang="zh-CN" altLang="en-US" sz="1800" dirty="0" smtClean="0"/>
              <a:t>这样说来，律法是为什么有的呢？原是为过犯添上的，等候那蒙应许的子孙来到。 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5:20 </a:t>
            </a:r>
            <a:r>
              <a:rPr lang="zh-CN" altLang="en-US" sz="1800" dirty="0" smtClean="0"/>
              <a:t>律法本是外添的，叫过犯增加。从负面宣告律法不能除去罪，不能给人生命。就像一个医生来告诉一个病人，你没有救了。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只是罪在那里增加，恩典就更增加了。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永生不仅仅是不死（永远活着），乃是有基督的质量的生命。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endParaRPr lang="zh-CN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这里有让我们相信的另一句活，神使我们的主耶稣基督从死人（复数）里复活。你信吗？信，你就得算为义。</a:t>
            </a:r>
            <a:endParaRPr lang="en-US" altLang="zh-CN" sz="1800" dirty="0" smtClean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称义之信的要素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1. </a:t>
            </a:r>
            <a:r>
              <a:rPr lang="zh-CN" altLang="en-US" sz="1800" dirty="0" smtClean="0"/>
              <a:t>神的所是：信神是这样一位神，祂使我们的主耶稣从死里复活。源头。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2. </a:t>
            </a:r>
            <a:r>
              <a:rPr lang="zh-CN" altLang="en-US" sz="1800" dirty="0" smtClean="0"/>
              <a:t>神的话：耶稣被交给人，是为我们的过犯，复活是为叫我们称义。实底。</a:t>
            </a:r>
            <a:endParaRPr lang="en-US" altLang="zh-CN" sz="1800" dirty="0" smtClean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耶稣复活的重要性。</a:t>
            </a:r>
            <a:endParaRPr lang="en-US" altLang="zh-CN" sz="1800" dirty="0" smtClean="0"/>
          </a:p>
          <a:p>
            <a:pPr marL="1232914" lvl="2" indent="-293551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耶稣为主为基督，神的儿子</a:t>
            </a:r>
            <a:endParaRPr lang="en-US" altLang="zh-CN" sz="1800" dirty="0" smtClean="0"/>
          </a:p>
          <a:p>
            <a:pPr marL="1232914" lvl="2" indent="-293551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耶稣的死。耶稣被交给人（神圣被动）因为我们的过犯，罪的刑罚。</a:t>
            </a:r>
            <a:endParaRPr lang="en-US" altLang="zh-CN" sz="1800" dirty="0" smtClean="0"/>
          </a:p>
          <a:p>
            <a:pPr marL="1232914" lvl="2" indent="-293551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神接受了赎价，神的忿怒完全得满足。成了。大祭司出来，神接受了赎价。</a:t>
            </a:r>
            <a:r>
              <a:rPr lang="en-US" altLang="zh-CN" sz="1800" dirty="0" smtClean="0"/>
              <a:t>1Co 15:17 </a:t>
            </a:r>
            <a:r>
              <a:rPr lang="zh-CN" altLang="en-US" sz="1800" dirty="0" smtClean="0"/>
              <a:t>基督若没有复活，你们的信便是徒然。你们仍在罪里。</a:t>
            </a:r>
            <a:endParaRPr lang="en-US" altLang="zh-CN" sz="1800" dirty="0" smtClean="0"/>
          </a:p>
          <a:p>
            <a:pPr marL="1232914" lvl="2" indent="-293551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相信耶稣基督是唯一的拯救。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3. </a:t>
            </a:r>
            <a:r>
              <a:rPr lang="zh-CN" altLang="en-US" sz="1800" dirty="0" smtClean="0"/>
              <a:t>人的指望，称义。标志。</a:t>
            </a:r>
            <a:endParaRPr lang="en-US" altLang="zh-CN" sz="1800" dirty="0" smtClean="0"/>
          </a:p>
          <a:p>
            <a:pPr marL="293551" indent="-293551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TW" altLang="en-US" sz="1800" dirty="0" smtClean="0"/>
              <a:t>因信称义</a:t>
            </a:r>
            <a:r>
              <a:rPr lang="en-US" altLang="zh-TW" sz="1800" dirty="0" smtClean="0"/>
              <a:t>(</a:t>
            </a:r>
            <a:r>
              <a:rPr lang="en-US" altLang="zh-CN" sz="1800" dirty="0" smtClean="0"/>
              <a:t>Justification by Faith)</a:t>
            </a:r>
            <a:r>
              <a:rPr lang="zh-TW" altLang="en-US" sz="1800" dirty="0" smtClean="0"/>
              <a:t>的排他性，导致唯一性。应该是唯信称义</a:t>
            </a:r>
            <a:r>
              <a:rPr lang="en-US" altLang="zh-TW" sz="1800" dirty="0" smtClean="0"/>
              <a:t>(</a:t>
            </a:r>
            <a:r>
              <a:rPr lang="en-US" altLang="zh-CN" sz="1800" dirty="0" smtClean="0"/>
              <a:t>Justification by Faith Alone).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TW" altLang="en-US" sz="1800" dirty="0" smtClean="0"/>
              <a:t>马丁路德的例子。信心是恩典。</a:t>
            </a:r>
            <a:endParaRPr lang="en-US" altLang="zh-CN" sz="1800" dirty="0" smtClean="0"/>
          </a:p>
          <a:p>
            <a:pPr marL="293551" indent="-293551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293551" indent="-293551" defTabSz="939363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2Co 13:5 </a:t>
            </a:r>
            <a:r>
              <a:rPr lang="en-US" sz="1800" dirty="0" err="1" smtClean="0"/>
              <a:t>你们总要自己省察有信心没有。也要自己试验。岂不知你们若不是可弃绝的，就有耶稣基督在你们心里吗</a:t>
            </a:r>
            <a:r>
              <a:rPr lang="en-US" sz="1800" dirty="0" smtClean="0"/>
              <a:t>？</a:t>
            </a:r>
            <a:endParaRPr lang="zh-CN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b="1" dirty="0" smtClean="0"/>
              <a:t>既（已经完成了）</a:t>
            </a:r>
            <a:r>
              <a:rPr lang="zh-CN" altLang="en-US" sz="1800" dirty="0" smtClean="0"/>
              <a:t>因信称义。转折，开始新的主题。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整个第五章的格调是快乐向上的，欢乐颂！两个不但如此（</a:t>
            </a:r>
            <a:r>
              <a:rPr lang="en-US" altLang="zh-CN" sz="1800" dirty="0" smtClean="0"/>
              <a:t>5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3</a:t>
            </a:r>
            <a:r>
              <a:rPr lang="zh-CN" altLang="en-US" sz="1800" dirty="0" smtClean="0"/>
              <a:t>和</a:t>
            </a:r>
            <a:r>
              <a:rPr lang="en-US" altLang="zh-CN" sz="1800" dirty="0" smtClean="0"/>
              <a:t>5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11</a:t>
            </a:r>
            <a:r>
              <a:rPr lang="zh-CN" altLang="en-US" sz="1800" dirty="0" smtClean="0"/>
              <a:t>），四个更要（</a:t>
            </a:r>
            <a:r>
              <a:rPr lang="en-US" altLang="zh-CN" sz="1800" dirty="0" smtClean="0"/>
              <a:t>5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9</a:t>
            </a:r>
            <a:r>
              <a:rPr lang="zh-CN" altLang="en-US" sz="1800" dirty="0" smtClean="0"/>
              <a:t>，</a:t>
            </a:r>
            <a:r>
              <a:rPr lang="en-US" altLang="zh-CN" sz="1800" dirty="0" smtClean="0"/>
              <a:t>5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10</a:t>
            </a:r>
            <a:r>
              <a:rPr lang="zh-CN" altLang="en-US" sz="1800" dirty="0" smtClean="0"/>
              <a:t>，</a:t>
            </a:r>
            <a:r>
              <a:rPr lang="en-US" altLang="zh-CN" sz="1800" dirty="0" smtClean="0"/>
              <a:t>5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17</a:t>
            </a:r>
            <a:r>
              <a:rPr lang="zh-CN" altLang="en-US" sz="1800" dirty="0" smtClean="0"/>
              <a:t>，</a:t>
            </a:r>
            <a:r>
              <a:rPr lang="en-US" altLang="zh-CN" sz="1800" dirty="0" smtClean="0"/>
              <a:t>5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20</a:t>
            </a:r>
            <a:r>
              <a:rPr lang="zh-CN" altLang="en-US" sz="1800" dirty="0" smtClean="0"/>
              <a:t>）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因信称义后的三个结果。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与神相和，接</a:t>
            </a:r>
            <a:r>
              <a:rPr lang="en-US" altLang="zh-CN" sz="1800" dirty="0" smtClean="0"/>
              <a:t>1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18</a:t>
            </a:r>
            <a:r>
              <a:rPr lang="zh-CN" altLang="en-US" sz="1800" dirty="0" smtClean="0"/>
              <a:t>神的忿怒。</a:t>
            </a:r>
            <a:endParaRPr lang="en-US" altLang="zh-CN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相和，和平，停战，神主动。</a:t>
            </a:r>
            <a:endParaRPr lang="en-US" altLang="zh-CN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但是这里是我们有了和平。我们里面的罪疚也得平息。</a:t>
            </a:r>
            <a:r>
              <a:rPr lang="en-US" altLang="zh-CN" sz="1800" dirty="0" smtClean="0"/>
              <a:t>Spiritual Peace</a:t>
            </a:r>
            <a:r>
              <a:rPr lang="zh-CN" altLang="en-US" sz="1800" dirty="0" smtClean="0"/>
              <a:t>与称义有直接的关联。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进入恩典。现在所站的恩典，被称义是一次性的恩典，但被称义以后，恩典的大门就一直我们打开了。</a:t>
            </a:r>
            <a:endParaRPr lang="en-US" altLang="zh-CN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直译：我们就有了而且一直有一个通道，一个门通向恩典。条件：借着基督。方法或途径：因信。</a:t>
            </a:r>
            <a:endParaRPr lang="en-US" altLang="zh-CN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800" dirty="0" err="1" smtClean="0"/>
              <a:t>Heb</a:t>
            </a:r>
            <a:r>
              <a:rPr lang="en-US" altLang="zh-CN" sz="1800" dirty="0" smtClean="0"/>
              <a:t> 10:19 </a:t>
            </a:r>
            <a:r>
              <a:rPr lang="zh-CN" altLang="en-US" sz="1800" dirty="0" smtClean="0"/>
              <a:t>弟兄们，我们既因耶稣的血，得以坦然进入至圣所，</a:t>
            </a:r>
            <a:r>
              <a:rPr lang="en-US" altLang="zh-CN" sz="1800" dirty="0" smtClean="0"/>
              <a:t>10:20 </a:t>
            </a:r>
            <a:r>
              <a:rPr lang="zh-CN" altLang="en-US" sz="1800" dirty="0" smtClean="0"/>
              <a:t>是借着他给我们开了一条又新又活的路从幔子经过，这幔子就是他的身体。</a:t>
            </a:r>
            <a:endParaRPr lang="en-US" altLang="zh-CN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这个恩典，其实就是神自己。神的恩典必须得见神的面才能得到，恩典就像是一个宝库，从前我们进不来。我们不藉着基督，只凭自己来到神的面前就得死，就像大祭司若是没有赎罪就进至圣所就得死。</a:t>
            </a:r>
            <a:endParaRPr lang="en-US" altLang="zh-TW" sz="1800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zh-TW" altLang="en-US" sz="1800" dirty="0" smtClean="0"/>
              <a:t>以弗所书</a:t>
            </a:r>
            <a:r>
              <a:rPr lang="en-US" altLang="zh-CN" sz="1800" dirty="0" smtClean="0"/>
              <a:t>2:18</a:t>
            </a:r>
            <a:r>
              <a:rPr lang="zh-CN" altLang="en-US" sz="1800" dirty="0" smtClean="0"/>
              <a:t>因为我们两下藉著他被一个圣灵所感得以进到父面前。 </a:t>
            </a:r>
            <a:endParaRPr lang="en-US" altLang="zh-CN" sz="1800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以弗所书</a:t>
            </a:r>
            <a:r>
              <a:rPr lang="en-US" altLang="zh-CN" sz="1800" dirty="0" smtClean="0"/>
              <a:t>3:12 </a:t>
            </a:r>
            <a:r>
              <a:rPr lang="zh-CN" altLang="en-US" sz="1800" dirty="0" smtClean="0"/>
              <a:t>我们因信耶稣，就在他里面放胆无惧，笃信不疑的来到神面前。</a:t>
            </a:r>
            <a:endParaRPr lang="en-US" altLang="zh-CN" sz="1800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800" dirty="0" err="1" smtClean="0"/>
              <a:t>Heb</a:t>
            </a:r>
            <a:r>
              <a:rPr lang="en-US" altLang="zh-CN" sz="1800" dirty="0" smtClean="0"/>
              <a:t> 4:16 </a:t>
            </a:r>
            <a:r>
              <a:rPr lang="zh-CN" altLang="en-US" sz="1800" dirty="0" smtClean="0"/>
              <a:t>所以我们只管坦然无惧地，来到施恩的宝座前，为要得怜恤，蒙恩惠作随时的帮助。 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盼望荣耀。直译，并且一直欢欢喜喜在神荣耀的盼望中。</a:t>
            </a:r>
            <a:r>
              <a:rPr lang="zh-TW" altLang="en-US" sz="1800" baseline="0" dirty="0" smtClean="0"/>
              <a:t>欢欢喜喜</a:t>
            </a:r>
            <a:r>
              <a:rPr lang="zh-CN" altLang="en-US" sz="1800" baseline="0" dirty="0" smtClean="0"/>
              <a:t>，高兴，夸口，祝贺自己因为蒙福，炫耀因为我一定会得到。</a:t>
            </a:r>
            <a:r>
              <a:rPr lang="en-US" altLang="zh-CN" sz="1800" dirty="0" smtClean="0"/>
              <a:t>Boasting on</a:t>
            </a:r>
            <a:r>
              <a:rPr lang="en-US" altLang="zh-CN" sz="1800" baseline="0" dirty="0" smtClean="0"/>
              <a:t> the</a:t>
            </a:r>
            <a:r>
              <a:rPr lang="en-US" altLang="zh-CN" sz="1800" dirty="0" smtClean="0"/>
              <a:t> hope</a:t>
            </a:r>
            <a:r>
              <a:rPr lang="en-US" altLang="zh-CN" sz="1800" baseline="0" dirty="0" smtClean="0"/>
              <a:t> of glory of God</a:t>
            </a:r>
            <a:r>
              <a:rPr lang="en-US" altLang="zh-CN" sz="1800" dirty="0" smtClean="0"/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藉着我们的主耶稣基督</a:t>
            </a:r>
            <a:endParaRPr lang="en-US" altLang="zh-CN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与神相和一直要借着主耶稣基督。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进入恩典，盼望荣耀，也是藉着他</a:t>
            </a:r>
            <a:r>
              <a:rPr lang="en-US" altLang="zh-CN" sz="1800" dirty="0" smtClean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不能把信当成工作。不要以为基督的工作只是在十字架上的死。我的经历。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0" lvl="0" indent="0">
              <a:buFont typeface="Arial" panose="020B0604020202020204" pitchFamily="34" charset="0"/>
              <a:buNone/>
            </a:pPr>
            <a:endParaRPr lang="zh-CN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b="1" dirty="0" smtClean="0"/>
              <a:t>既（已经完成了）</a:t>
            </a:r>
            <a:r>
              <a:rPr lang="zh-CN" altLang="en-US" sz="1800" dirty="0" smtClean="0"/>
              <a:t>因信称义。转折，开始新的主题。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5:5 </a:t>
            </a:r>
            <a:r>
              <a:rPr lang="zh-CN" altLang="en-US" sz="1800" dirty="0" smtClean="0"/>
              <a:t>盼望不至于羞耻，因为所赐给我们的圣灵将</a:t>
            </a:r>
            <a:r>
              <a:rPr lang="zh-CN" altLang="en-US" sz="1800" b="1" dirty="0" smtClean="0"/>
              <a:t>神的爱</a:t>
            </a:r>
            <a:r>
              <a:rPr lang="zh-CN" altLang="en-US" sz="1800" dirty="0" smtClean="0"/>
              <a:t>浇灌在我们心里。 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5:11 </a:t>
            </a:r>
            <a:r>
              <a:rPr lang="zh-CN" altLang="en-US" sz="1800" dirty="0" smtClean="0"/>
              <a:t>不但如此，我们既藉着我主耶稣基督，得与神和好，也就藉着他，以神为乐。 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5:12 </a:t>
            </a:r>
            <a:r>
              <a:rPr lang="zh-CN" altLang="en-US" sz="1800" dirty="0" smtClean="0"/>
              <a:t>这就如罪是从一人入了世界，死又是从罪来的，于是死就临到众人，因为众人都犯了罪。 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8:1 </a:t>
            </a:r>
            <a:r>
              <a:rPr lang="zh-CN" altLang="en-US" sz="1800" dirty="0" smtClean="0"/>
              <a:t>如今那些在基督耶稣里的，就不定罪了。 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8:38</a:t>
            </a:r>
            <a:r>
              <a:rPr lang="zh-CN" altLang="en-US" sz="1800" dirty="0" smtClean="0"/>
              <a:t>因为我深信无论是生，是天使，是掌权的，是有能的，是现在的事，是将来的事，</a:t>
            </a:r>
            <a:r>
              <a:rPr lang="en-US" altLang="zh-CN" sz="1800" dirty="0" smtClean="0"/>
              <a:t>8:39 </a:t>
            </a:r>
            <a:r>
              <a:rPr lang="zh-CN" altLang="en-US" sz="1800" dirty="0" smtClean="0"/>
              <a:t>是高处的，是低处的，是别的受造之物，都不能叫我们与</a:t>
            </a:r>
            <a:r>
              <a:rPr lang="zh-CN" altLang="en-US" sz="1800" b="1" dirty="0" smtClean="0"/>
              <a:t>神的爱</a:t>
            </a:r>
            <a:r>
              <a:rPr lang="zh-CN" altLang="en-US" sz="1800" dirty="0" smtClean="0"/>
              <a:t>隔绝。这爱是</a:t>
            </a:r>
            <a:r>
              <a:rPr lang="zh-CN" altLang="en-US" sz="1800" b="1" dirty="0" smtClean="0"/>
              <a:t>在我们的主基督里</a:t>
            </a:r>
            <a:r>
              <a:rPr lang="zh-CN" altLang="en-US" sz="1800" dirty="0" smtClean="0"/>
              <a:t>的。  </a:t>
            </a:r>
            <a:endParaRPr lang="en-US" altLang="zh-CN" sz="1800" dirty="0" smtClean="0"/>
          </a:p>
          <a:p>
            <a:pPr marL="0" lvl="0" indent="0">
              <a:buFont typeface="Arial" panose="020B0604020202020204" pitchFamily="34" charset="0"/>
              <a:buNone/>
            </a:pPr>
            <a:endParaRPr lang="zh-CN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TW" altLang="en-US" sz="1800" dirty="0" smtClean="0"/>
              <a:t>不但如此</a:t>
            </a:r>
            <a:r>
              <a:rPr lang="zh-CN" altLang="en-US" sz="1800" dirty="0" smtClean="0"/>
              <a:t>，</a:t>
            </a:r>
            <a:r>
              <a:rPr lang="en-US" altLang="zh-CN" sz="1800" dirty="0" smtClean="0"/>
              <a:t>Spiritually</a:t>
            </a:r>
            <a:r>
              <a:rPr lang="zh-CN" altLang="en-US" sz="1800" dirty="0" smtClean="0"/>
              <a:t>（上一节），</a:t>
            </a:r>
            <a:r>
              <a:rPr lang="en-US" altLang="zh-CN" sz="1800" dirty="0" smtClean="0"/>
              <a:t>Worldly</a:t>
            </a:r>
            <a:r>
              <a:rPr lang="zh-CN" altLang="en-US" sz="1800" dirty="0" smtClean="0"/>
              <a:t>（现在）。一远（盼望）一近（患难），一个</a:t>
            </a:r>
            <a:r>
              <a:rPr lang="en-US" altLang="zh-CN" sz="1800" dirty="0" smtClean="0"/>
              <a:t>On</a:t>
            </a:r>
            <a:r>
              <a:rPr lang="zh-CN" altLang="en-US" sz="1800" dirty="0" smtClean="0"/>
              <a:t>，一个</a:t>
            </a:r>
            <a:r>
              <a:rPr lang="en-US" altLang="zh-CN" sz="1800" dirty="0" smtClean="0"/>
              <a:t>In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在患难中欢欢喜喜（夸口），是因为知道。只有被称义的人才能有这样的看见。读圣经能让我们有更多的“因为知道”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患难的两重性：神的忿怒，和神的恩慈</a:t>
            </a:r>
            <a:endParaRPr lang="en-US" altLang="zh-CN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罗</a:t>
            </a:r>
            <a:r>
              <a:rPr lang="en-US" altLang="zh-CN" sz="1800" dirty="0" smtClean="0"/>
              <a:t>2:9 </a:t>
            </a:r>
            <a:r>
              <a:rPr lang="zh-CN" altLang="en-US" sz="1800" dirty="0" smtClean="0"/>
              <a:t>将患难，困苦，加给一切作恶的人，先是犹太人，后是希利尼人。 </a:t>
            </a:r>
            <a:endParaRPr lang="en-US" altLang="zh-CN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诗篇</a:t>
            </a:r>
            <a:r>
              <a:rPr lang="en-US" altLang="zh-CN" sz="1800" dirty="0" smtClean="0"/>
              <a:t>4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1</a:t>
            </a:r>
            <a:r>
              <a:rPr lang="zh-CN" altLang="en-US" sz="1800" dirty="0" smtClean="0"/>
              <a:t>我在困苦中，你曾使我宽广。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对患难的态度</a:t>
            </a:r>
            <a:endParaRPr lang="en-US" altLang="zh-CN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徒</a:t>
            </a:r>
            <a:r>
              <a:rPr lang="en-US" altLang="zh-CN" sz="1800" dirty="0" smtClean="0"/>
              <a:t>14:22 </a:t>
            </a:r>
            <a:r>
              <a:rPr lang="zh-CN" altLang="en-US" sz="1800" dirty="0" smtClean="0"/>
              <a:t>我们进入神的国，必须经历许多艰难。</a:t>
            </a:r>
            <a:endParaRPr lang="en-US" altLang="zh-CN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患难会产生苦毒，苦</a:t>
            </a:r>
            <a:r>
              <a:rPr lang="zh-CN" altLang="en-US" sz="1800" dirty="0" smtClean="0"/>
              <a:t>毒甚至会让我们对神忿怒，约伯记</a:t>
            </a:r>
            <a:r>
              <a:rPr lang="en-US" altLang="zh-CN" sz="1800" dirty="0" smtClean="0"/>
              <a:t>2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9</a:t>
            </a:r>
            <a:r>
              <a:rPr lang="zh-CN" altLang="en-US" sz="1800" dirty="0" smtClean="0"/>
              <a:t>你弃掉神，死了吧。</a:t>
            </a:r>
            <a:endParaRPr lang="en-US" altLang="zh-CN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逃避，加</a:t>
            </a:r>
            <a:r>
              <a:rPr lang="en-US" altLang="zh-CN" sz="1800" dirty="0" smtClean="0"/>
              <a:t>6:12</a:t>
            </a:r>
            <a:r>
              <a:rPr lang="zh-CN" altLang="en-US" sz="1800" dirty="0" smtClean="0"/>
              <a:t>凡希图外貌体面的人，都勉强你们受割礼。无非是怕自己为基督的十字架受逼迫。</a:t>
            </a:r>
            <a:endParaRPr lang="en-US" altLang="zh-CN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逃避患难的人是拒绝耶稣的人。耶稣是救主。</a:t>
            </a:r>
            <a:endParaRPr lang="en-US" altLang="zh-CN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加</a:t>
            </a:r>
            <a:r>
              <a:rPr lang="en-US" altLang="zh-CN" sz="1800" dirty="0" smtClean="0"/>
              <a:t>6:14 </a:t>
            </a:r>
            <a:r>
              <a:rPr lang="zh-CN" altLang="en-US" sz="1800" dirty="0" smtClean="0"/>
              <a:t>但我断不以别的夸口，只夸我们主耶稣基督的十字架。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b="1" dirty="0" smtClean="0">
                <a:solidFill>
                  <a:schemeClr val="bg1"/>
                </a:solidFill>
              </a:rPr>
              <a:t>忍耐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，</a:t>
            </a:r>
            <a:r>
              <a:rPr lang="en-US" altLang="zh-CN" sz="1800" b="0" dirty="0" smtClean="0">
                <a:solidFill>
                  <a:schemeClr val="bg1"/>
                </a:solidFill>
              </a:rPr>
              <a:t>Endurance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，</a:t>
            </a:r>
            <a:r>
              <a:rPr lang="en-US" altLang="zh-CN" sz="1800" b="0" dirty="0" smtClean="0">
                <a:solidFill>
                  <a:schemeClr val="bg1"/>
                </a:solidFill>
              </a:rPr>
              <a:t>Perseverance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。耐心，无忿怒。压力产生钻石。</a:t>
            </a:r>
            <a:endParaRPr lang="en-US" altLang="zh-CN" sz="1800" b="0" dirty="0" smtClean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TW" altLang="en-US" sz="1800" b="0" dirty="0" smtClean="0">
                <a:solidFill>
                  <a:schemeClr val="bg1"/>
                </a:solidFill>
              </a:rPr>
              <a:t>老练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，证明是真的，真实。</a:t>
            </a:r>
            <a:r>
              <a:rPr lang="en-US" altLang="zh-CN" sz="1800" b="0" dirty="0" smtClean="0">
                <a:solidFill>
                  <a:schemeClr val="bg1"/>
                </a:solidFill>
              </a:rPr>
              <a:t>NIV Character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品格</a:t>
            </a:r>
            <a:endParaRPr lang="en-US" altLang="zh-CN" sz="1800" b="0" dirty="0" smtClean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b="0" dirty="0" smtClean="0">
                <a:solidFill>
                  <a:schemeClr val="bg1"/>
                </a:solidFill>
              </a:rPr>
              <a:t>诗</a:t>
            </a:r>
            <a:r>
              <a:rPr lang="en-US" altLang="zh-CN" sz="1800" b="0" dirty="0" smtClean="0">
                <a:solidFill>
                  <a:schemeClr val="bg1"/>
                </a:solidFill>
              </a:rPr>
              <a:t>17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：</a:t>
            </a:r>
            <a:r>
              <a:rPr lang="en-US" altLang="zh-CN" sz="1800" b="0" dirty="0" smtClean="0">
                <a:solidFill>
                  <a:schemeClr val="bg1"/>
                </a:solidFill>
              </a:rPr>
              <a:t>3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你熬炼我，却找不着什么。</a:t>
            </a:r>
            <a:endParaRPr lang="en-US" altLang="zh-CN" sz="1800" b="0" dirty="0" smtClean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b="0" dirty="0" smtClean="0">
                <a:solidFill>
                  <a:schemeClr val="bg1"/>
                </a:solidFill>
              </a:rPr>
              <a:t>让我们看清我们自己。人心比万物都诡诈（耶利米）。</a:t>
            </a:r>
            <a:endParaRPr lang="en-US" altLang="zh-CN" sz="1800" b="0" dirty="0" smtClean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b="0" dirty="0" smtClean="0">
                <a:solidFill>
                  <a:schemeClr val="bg1"/>
                </a:solidFill>
              </a:rPr>
              <a:t>让我们认清我们爱神的祝福胜过神自己吗？彼得的例子。</a:t>
            </a:r>
            <a:endParaRPr lang="en-US" altLang="zh-CN" sz="1800" b="0" dirty="0" smtClean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b="0" dirty="0" smtClean="0">
                <a:solidFill>
                  <a:schemeClr val="bg1"/>
                </a:solidFill>
              </a:rPr>
              <a:t>历史上神用逼迫清洁教会</a:t>
            </a:r>
            <a:endParaRPr lang="en-US" altLang="zh-CN" sz="1800" b="0" dirty="0" smtClean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b="0" dirty="0" smtClean="0">
                <a:solidFill>
                  <a:schemeClr val="bg1"/>
                </a:solidFill>
              </a:rPr>
              <a:t>马丁路德甚至说，</a:t>
            </a:r>
            <a:r>
              <a:rPr lang="en-US" altLang="zh-CN" sz="1800" b="0" dirty="0" smtClean="0">
                <a:solidFill>
                  <a:schemeClr val="bg1"/>
                </a:solidFill>
              </a:rPr>
              <a:t>if God did not test us by tribulation, no</a:t>
            </a:r>
            <a:r>
              <a:rPr lang="en-US" altLang="zh-CN" sz="1800" b="0" baseline="0" dirty="0" smtClean="0">
                <a:solidFill>
                  <a:schemeClr val="bg1"/>
                </a:solidFill>
              </a:rPr>
              <a:t> </a:t>
            </a:r>
            <a:r>
              <a:rPr lang="en-US" altLang="zh-CN" sz="1800" b="0" dirty="0" smtClean="0">
                <a:solidFill>
                  <a:schemeClr val="bg1"/>
                </a:solidFill>
              </a:rPr>
              <a:t>man could possibly be saved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。如果神不用患难试验</a:t>
            </a:r>
            <a:r>
              <a:rPr lang="en-US" altLang="zh-CN" sz="1800" b="0" dirty="0" smtClean="0">
                <a:solidFill>
                  <a:schemeClr val="bg1"/>
                </a:solidFill>
              </a:rPr>
              <a:t>/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试炼我们，没有人能够得救。</a:t>
            </a:r>
            <a:endParaRPr lang="en-US" altLang="zh-CN" sz="1800" b="0" dirty="0" smtClean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b="0" dirty="0" smtClean="0">
                <a:solidFill>
                  <a:schemeClr val="bg1"/>
                </a:solidFill>
              </a:rPr>
              <a:t>我们新受洗的人喜欢见证神的保守，很少有人见证神的管教。</a:t>
            </a:r>
            <a:endParaRPr lang="en-US" altLang="zh-CN" sz="1800" b="0" dirty="0" smtClean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b="0" dirty="0" smtClean="0">
                <a:solidFill>
                  <a:schemeClr val="bg1"/>
                </a:solidFill>
              </a:rPr>
              <a:t>这是称义之后的第一个好处，就是会有患难。</a:t>
            </a:r>
            <a:endParaRPr lang="en-US" altLang="zh-CN" sz="1800" b="0" dirty="0" smtClean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b="0" dirty="0" smtClean="0">
                <a:solidFill>
                  <a:schemeClr val="bg1"/>
                </a:solidFill>
              </a:rPr>
              <a:t>真实生盼望。若没有经过前面的患难与试炼，盼望有可能让我们羞愧。</a:t>
            </a:r>
            <a:endParaRPr lang="en-US" altLang="zh-CN" sz="1800" b="0" dirty="0" smtClean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800" b="0" dirty="0" smtClean="0">
                <a:solidFill>
                  <a:schemeClr val="bg1"/>
                </a:solidFill>
              </a:rPr>
              <a:t>Mat 22:11 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王进来观看宾客，见那里有一个没有穿礼服的。</a:t>
            </a:r>
            <a:r>
              <a:rPr lang="en-US" altLang="zh-CN" sz="1800" b="0" dirty="0" smtClean="0">
                <a:solidFill>
                  <a:schemeClr val="bg1"/>
                </a:solidFill>
              </a:rPr>
              <a:t>22:12 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就对他说，朋友，你到这里来，怎么不穿礼服呢？那人无言可答。</a:t>
            </a:r>
            <a:r>
              <a:rPr lang="en-US" altLang="zh-CN" sz="1800" b="0" dirty="0" smtClean="0">
                <a:solidFill>
                  <a:schemeClr val="bg1"/>
                </a:solidFill>
              </a:rPr>
              <a:t>22:13 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于是王对使唤的人说，捆起他的手脚来，把他丢在外边的黑暗里。在那里必要哀哭切齿了。</a:t>
            </a:r>
            <a:endParaRPr lang="en-US" altLang="zh-CN" sz="1800" b="0" dirty="0" smtClean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800" b="0" dirty="0" smtClean="0">
                <a:solidFill>
                  <a:schemeClr val="bg1"/>
                </a:solidFill>
              </a:rPr>
              <a:t>Rom 10:11 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经上说，凡信他的人，必不至于羞愧。</a:t>
            </a:r>
            <a:endParaRPr lang="en-US" altLang="zh-CN" sz="1800" b="0" dirty="0" smtClean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b="0" dirty="0" smtClean="0">
                <a:solidFill>
                  <a:schemeClr val="bg1"/>
                </a:solidFill>
              </a:rPr>
              <a:t>主耶稣撒种的比喻。向世界低头，以至于放弃神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。</a:t>
            </a:r>
            <a:r>
              <a:rPr lang="en-US" altLang="zh-CN" sz="1800" b="0" dirty="0" err="1" smtClean="0">
                <a:solidFill>
                  <a:schemeClr val="bg1"/>
                </a:solidFill>
              </a:rPr>
              <a:t>Luk</a:t>
            </a:r>
            <a:r>
              <a:rPr lang="en-US" altLang="zh-CN" sz="1800" b="0" dirty="0" smtClean="0">
                <a:solidFill>
                  <a:schemeClr val="bg1"/>
                </a:solidFill>
              </a:rPr>
              <a:t> 8:15 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那落在好土里的，就是人听了道，持守在诚实善良的心里，并且忍耐着结实。</a:t>
            </a:r>
            <a:r>
              <a:rPr lang="en-US" altLang="zh-CN" sz="1800" b="0" dirty="0" smtClean="0">
                <a:solidFill>
                  <a:schemeClr val="bg1"/>
                </a:solidFill>
              </a:rPr>
              <a:t> 8:13 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那些在磐石上的，就是人听道，欢喜领受，但心中没有根，不过暂时相信，及至遇见试炼就退后了。</a:t>
            </a:r>
            <a:endParaRPr lang="en-US" altLang="zh-CN" sz="1800" b="0" dirty="0" smtClean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b="0" dirty="0" smtClean="0">
                <a:solidFill>
                  <a:schemeClr val="bg1"/>
                </a:solidFill>
              </a:rPr>
              <a:t>盼望不生羞耻（羞愧，失望），应该跟一个句号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。</a:t>
            </a:r>
            <a:endParaRPr lang="en-US" altLang="zh-CN" sz="1800" b="0" dirty="0" smtClean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b="0" dirty="0" smtClean="0">
                <a:solidFill>
                  <a:schemeClr val="bg1"/>
                </a:solidFill>
              </a:rPr>
              <a:t>直译：因为神的爱被浇灌在我们心里通过所赐给我们的圣灵。</a:t>
            </a:r>
            <a:endParaRPr lang="en-US" altLang="zh-CN" sz="1800" b="0" dirty="0" smtClean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b="0" dirty="0" smtClean="0">
                <a:solidFill>
                  <a:schemeClr val="bg1"/>
                </a:solidFill>
              </a:rPr>
              <a:t>所赐给我们的圣灵。圣灵是有位格的神。</a:t>
            </a:r>
            <a:endParaRPr lang="en-US" altLang="zh-CN" sz="1800" b="0" dirty="0" smtClean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b="0" dirty="0" smtClean="0">
                <a:solidFill>
                  <a:schemeClr val="bg1"/>
                </a:solidFill>
              </a:rPr>
              <a:t>神的爱。都不能叫我们与神的爱隔绝。这爱是在我们的主基督里的。</a:t>
            </a:r>
            <a:endParaRPr lang="en-US" altLang="zh-CN" sz="1800" b="0" dirty="0" smtClean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b="0" dirty="0" smtClean="0">
                <a:solidFill>
                  <a:schemeClr val="bg1"/>
                </a:solidFill>
              </a:rPr>
              <a:t>浇灌，开始浇灌，不停地浇灌。不是浇灌进入，而是浇灌在里面。就像一位圣徒所说的，神的爱不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是像甘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露一样滴到我们的心里，而是像泉水一样从心里涌流出来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，浸透整个灵魂，让你清楚地知道神的同在和祂的喜爱，这种内在的确据不是幻觉，而是圣灵工作的结果，让我们确信我们是神所爱的对象。</a:t>
            </a:r>
            <a:endParaRPr lang="en-US" altLang="zh-CN" sz="1800" b="0" dirty="0" smtClean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800" b="0" dirty="0" smtClean="0">
                <a:solidFill>
                  <a:schemeClr val="bg1"/>
                </a:solidFill>
              </a:rPr>
              <a:t>解</a:t>
            </a:r>
            <a:r>
              <a:rPr lang="zh-CN" altLang="en-US" sz="1800" b="0" dirty="0" smtClean="0">
                <a:solidFill>
                  <a:schemeClr val="bg1"/>
                </a:solidFill>
              </a:rPr>
              <a:t>释为什么在患难中也是欢欢喜喜的，也表明这不是我们自己的工作。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zh-CN" sz="1800" b="0" dirty="0" smtClean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zh-CN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解释上面</a:t>
            </a:r>
            <a:r>
              <a:rPr lang="en-US" altLang="zh-CN" sz="1800" dirty="0" smtClean="0"/>
              <a:t>3-5</a:t>
            </a:r>
            <a:r>
              <a:rPr lang="zh-CN" altLang="en-US" sz="1800" dirty="0" smtClean="0"/>
              <a:t>节神的爱。因为</a:t>
            </a:r>
            <a:r>
              <a:rPr lang="en-US" altLang="zh-CN" sz="1800" dirty="0" smtClean="0"/>
              <a:t>The Dying</a:t>
            </a:r>
            <a:r>
              <a:rPr lang="en-US" altLang="zh-CN" sz="1800" baseline="0" dirty="0" smtClean="0"/>
              <a:t> Love.</a:t>
            </a:r>
            <a:r>
              <a:rPr lang="zh-CN" altLang="en-US" sz="1800" baseline="0" dirty="0" smtClean="0"/>
              <a:t> 盼望不至于羞愧</a:t>
            </a:r>
            <a:r>
              <a:rPr lang="en-US" altLang="zh-CN" sz="1800" baseline="0" dirty="0" smtClean="0"/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软弱</a:t>
            </a:r>
            <a:r>
              <a:rPr lang="en-US" altLang="zh-CN" sz="1800" dirty="0" smtClean="0"/>
              <a:t>=</a:t>
            </a:r>
            <a:r>
              <a:rPr lang="zh-CN" altLang="en-US" sz="1800" dirty="0" smtClean="0"/>
              <a:t>在我们还作罪人的时候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爱的大：</a:t>
            </a:r>
            <a:endParaRPr lang="en-US" altLang="zh-CN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800" dirty="0" err="1" smtClean="0"/>
              <a:t>Jhn</a:t>
            </a:r>
            <a:r>
              <a:rPr lang="en-US" altLang="zh-CN" sz="1800" dirty="0" smtClean="0"/>
              <a:t> 15:13 </a:t>
            </a:r>
            <a:r>
              <a:rPr lang="zh-CN" altLang="en-US" sz="1800" dirty="0" smtClean="0"/>
              <a:t>人为朋友舍命，人的爱心没有比这个大的。</a:t>
            </a:r>
            <a:endParaRPr lang="en-US" altLang="zh-CN" sz="1800" dirty="0" smtClean="0"/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Rom 8:32 </a:t>
            </a:r>
            <a:r>
              <a:rPr lang="en-US" sz="18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神既不爱惜自己的儿子为我们众人舍了，岂不也把万物和他一同白白地赐给我们吗</a:t>
            </a:r>
            <a:r>
              <a:rPr 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？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义人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公义的人，遵守律法的人，让人肃然起敬的人；仁人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好人，善人，充满了爱的人；为一个尊敬的人死，为爱你的人死。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 sz="1800" dirty="0" smtClean="0"/>
              <a:t>神的爱从为罪人死显明。神的义从称信耶稣的人为义而显明。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爱的确据，不取决于我们的状态。如果神的爱是取决于我们的状态，那么这爱就不是有确据的。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为我们死，</a:t>
            </a:r>
            <a:r>
              <a:rPr lang="en-US" altLang="zh-CN" sz="1800" dirty="0" smtClean="0"/>
              <a:t>Died over us.</a:t>
            </a:r>
            <a:r>
              <a:rPr lang="en-US" altLang="zh-CN" sz="1800" baseline="0" dirty="0" smtClean="0"/>
              <a:t> </a:t>
            </a:r>
            <a:r>
              <a:rPr lang="zh-CN" altLang="en-US" sz="1800" dirty="0" smtClean="0"/>
              <a:t>基督的死，不仅仅是殉道式的替死，这种替死是有限的，死了果效也就完了。耶稣的死是挽回祭式的死。不仅仅是肉体生命的死亡。要在所定的日期，按所定的方式，要经历神的忿怒的死。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因为上面所提到的耶稣的死，靠着他的血称义，就更要藉着他免去神的忿怒。这个更要是下降的更要，逻辑是神已经做了这么大的，那小的就更不用说了。如果耶稣为敌人死，那么他就更会就他的朋</a:t>
            </a:r>
            <a:r>
              <a:rPr lang="zh-CN" altLang="en-US" sz="1800" dirty="0" smtClean="0"/>
              <a:t>友得好处。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因他的死和好；</a:t>
            </a:r>
            <a:r>
              <a:rPr lang="zh-TW" altLang="en-US" sz="1800" dirty="0" smtClean="0"/>
              <a:t>因他的生得救</a:t>
            </a:r>
            <a:r>
              <a:rPr lang="zh-CN" altLang="en-US" sz="1800" dirty="0" smtClean="0"/>
              <a:t>。得救的范围很广。这个得救是一直的得救。</a:t>
            </a:r>
            <a:endParaRPr lang="en-US" altLang="zh-CN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John14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19 because I live, ye shall live also.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回到</a:t>
            </a:r>
            <a:r>
              <a:rPr lang="en-US" altLang="zh-CN" sz="1800" dirty="0" smtClean="0"/>
              <a:t>1-2</a:t>
            </a:r>
            <a:r>
              <a:rPr lang="zh-CN" altLang="en-US" sz="1800" dirty="0" smtClean="0"/>
              <a:t>节，解释与神相和，以神为乐。以神为乐，在藉着耶稣基督以神夸口。与</a:t>
            </a:r>
            <a:r>
              <a:rPr lang="en-US" altLang="zh-CN" sz="1800" dirty="0" smtClean="0"/>
              <a:t>2</a:t>
            </a:r>
            <a:r>
              <a:rPr lang="zh-CN" altLang="en-US" sz="1800" dirty="0" smtClean="0"/>
              <a:t>节欢欢喜喜是同一个词。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靠着他的血称义启动了一项不能停止的工作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全是藉着他，靠着他。</a:t>
            </a:r>
            <a:r>
              <a:rPr lang="en-US" altLang="zh-CN" sz="1800" dirty="0" smtClean="0"/>
              <a:t>5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9</a:t>
            </a:r>
            <a:r>
              <a:rPr lang="zh-CN" altLang="en-US" sz="1800" dirty="0" smtClean="0"/>
              <a:t>靠着他，藉着他，</a:t>
            </a:r>
            <a:r>
              <a:rPr lang="en-US" altLang="zh-CN" sz="1800" dirty="0" smtClean="0"/>
              <a:t>5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10</a:t>
            </a:r>
            <a:r>
              <a:rPr lang="zh-TW" altLang="en-US" sz="1800" dirty="0" smtClean="0"/>
              <a:t>藉着神儿子</a:t>
            </a:r>
            <a:r>
              <a:rPr lang="zh-CN" altLang="en-US" sz="1800" dirty="0" smtClean="0"/>
              <a:t>，因他，</a:t>
            </a:r>
            <a:r>
              <a:rPr lang="en-US" altLang="zh-CN" sz="1800" dirty="0" smtClean="0"/>
              <a:t>5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11</a:t>
            </a:r>
            <a:r>
              <a:rPr lang="zh-CN" altLang="en-US" sz="1800" dirty="0" smtClean="0"/>
              <a:t>藉着我主，藉着他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zh-CN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从</a:t>
            </a:r>
            <a:r>
              <a:rPr lang="en-US" altLang="zh-CN" sz="1800" dirty="0" smtClean="0"/>
              <a:t>5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12</a:t>
            </a:r>
            <a:r>
              <a:rPr lang="zh-CN" altLang="en-US" sz="1800" dirty="0" smtClean="0"/>
              <a:t>开始到结束，解释因信称义是如何工作的。神审判和拯救的原则。非常重要的原则。一人，亚当，基督。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把罪与救恩做比较，就像罪的确据，救恩有更大的确据。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到达的目标：</a:t>
            </a:r>
            <a:r>
              <a:rPr lang="en-US" altLang="zh-CN" sz="1800" dirty="0" smtClean="0"/>
              <a:t>5:21 </a:t>
            </a:r>
            <a:r>
              <a:rPr lang="zh-CN" altLang="en-US" sz="1800" dirty="0" smtClean="0"/>
              <a:t>就如罪作王叫人死，照样恩典也藉着义作王，叫人因我们的主耶稣基督得永生。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罪入了世界，拟人化。该隐，</a:t>
            </a:r>
            <a:r>
              <a:rPr lang="en-US" altLang="zh-CN" sz="1800" dirty="0" smtClean="0"/>
              <a:t>Gen4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7</a:t>
            </a:r>
            <a:r>
              <a:rPr lang="zh-CN" altLang="en-US" sz="1800" dirty="0" smtClean="0"/>
              <a:t>罪就伏在门前。它必恋慕你</a:t>
            </a:r>
            <a:r>
              <a:rPr lang="en-US" altLang="zh-CN" sz="1800" dirty="0" smtClean="0"/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罪的来源</a:t>
            </a:r>
            <a:endParaRPr lang="en-US" altLang="zh-CN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2:16 </a:t>
            </a:r>
            <a:r>
              <a:rPr lang="zh-CN" altLang="en-US" sz="1800" dirty="0" smtClean="0"/>
              <a:t>耶和华神吩咐他说，园中各样树上的果子，你可以随意吃。</a:t>
            </a:r>
            <a:r>
              <a:rPr lang="en-US" altLang="zh-CN" sz="1800" dirty="0" smtClean="0"/>
              <a:t>2:17</a:t>
            </a:r>
            <a:r>
              <a:rPr lang="zh-CN" altLang="en-US" sz="1800" dirty="0" smtClean="0"/>
              <a:t>只是分别善恶树上的果子，你不可吃，因为你吃的日子必定死。   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罪的后果。死，以肉体的衰残，败坏，和最后停止生命为代表。</a:t>
            </a:r>
            <a:endParaRPr lang="en-US" altLang="zh-CN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3:19 </a:t>
            </a:r>
            <a:r>
              <a:rPr lang="zh-CN" altLang="en-US" sz="1800" dirty="0" smtClean="0"/>
              <a:t>你必汗流满面才得糊口，直到你归了土，因为你是从土而出的。你本是尘土，仍要归于尘土。</a:t>
            </a:r>
            <a:endParaRPr lang="en-US" altLang="zh-CN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5:3 </a:t>
            </a:r>
            <a:r>
              <a:rPr lang="zh-CN" altLang="en-US" sz="1800" dirty="0" smtClean="0"/>
              <a:t>亚当活到一百三十岁，生了一个儿子，形像样式和自己相似，就给他起名叫塞特。</a:t>
            </a:r>
            <a:endParaRPr lang="en-US" altLang="zh-CN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5:4 </a:t>
            </a:r>
            <a:r>
              <a:rPr lang="zh-CN" altLang="en-US" sz="1800" dirty="0" smtClean="0"/>
              <a:t>亚当生塞特之后，又在世八百年，并且生儿养女。</a:t>
            </a:r>
            <a:endParaRPr lang="en-US" altLang="zh-CN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5:5 </a:t>
            </a:r>
            <a:r>
              <a:rPr lang="zh-CN" altLang="en-US" sz="1800" dirty="0" smtClean="0"/>
              <a:t>亚当共活了九百三十岁就死了。</a:t>
            </a:r>
            <a:endParaRPr lang="en-US" altLang="zh-CN" sz="1800" dirty="0" smtClean="0"/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 sz="1800" dirty="0" smtClean="0"/>
              <a:t>雅歌</a:t>
            </a:r>
            <a:r>
              <a:rPr lang="en-US" altLang="zh-CN" sz="1800" dirty="0" smtClean="0"/>
              <a:t>8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6</a:t>
            </a:r>
            <a:r>
              <a:rPr lang="zh-CN" altLang="en-US" sz="1800" dirty="0" smtClean="0"/>
              <a:t>爱情如死之坚强 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从死我们知道罪的存在。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一人犯罪，所有的人犯了罪。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把罪与救恩做比较，就像罪的确据，救恩有更大的确据。</a:t>
            </a:r>
            <a:endParaRPr lang="en-US" altLang="zh-CN" sz="1800" dirty="0" smtClean="0"/>
          </a:p>
          <a:p>
            <a:pPr marL="0" lv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这</a:t>
            </a:r>
            <a:r>
              <a:rPr lang="en-US" altLang="zh-CN" sz="1800" dirty="0" smtClean="0"/>
              <a:t>4</a:t>
            </a:r>
            <a:r>
              <a:rPr lang="zh-CN" altLang="en-US" sz="1800" dirty="0" smtClean="0"/>
              <a:t>节表达了</a:t>
            </a:r>
            <a:r>
              <a:rPr lang="en-US" altLang="zh-CN" sz="1800" dirty="0" smtClean="0"/>
              <a:t>5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12-21</a:t>
            </a:r>
            <a:r>
              <a:rPr lang="zh-CN" altLang="en-US" sz="1800" baseline="0" smtClean="0"/>
              <a:t>的主要意思。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0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09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91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45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1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041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6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317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1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287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135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harpenSoften amount="-20000"/>
                    </a14:imgEffect>
                    <a14:imgEffect>
                      <a14:colorTemperature colorTemp="4875"/>
                    </a14:imgEffect>
                    <a14:imgEffect>
                      <a14:brightnessContrast bright="-74000" contrast="-3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5EF15-3EF8-4F9E-8F11-377A17F2942F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164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chemeClr val="bg1"/>
                </a:solidFill>
              </a:rPr>
              <a:t>三谷基督徒会堂成人主日学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2514600"/>
          </a:xfrm>
        </p:spPr>
        <p:txBody>
          <a:bodyPr/>
          <a:lstStyle/>
          <a:p>
            <a:r>
              <a:rPr lang="zh-CN" altLang="en-US" sz="5400" b="1" dirty="0" smtClean="0">
                <a:solidFill>
                  <a:schemeClr val="bg1"/>
                </a:solidFill>
              </a:rPr>
              <a:t>罗马书</a:t>
            </a:r>
            <a:r>
              <a:rPr lang="en-US" altLang="zh-CN" sz="5400" b="1" dirty="0" smtClean="0">
                <a:solidFill>
                  <a:schemeClr val="bg1"/>
                </a:solidFill>
              </a:rPr>
              <a:t>5:1-5:21</a:t>
            </a:r>
            <a:endParaRPr lang="en-US" sz="5400" b="1" dirty="0" smtClean="0">
              <a:solidFill>
                <a:schemeClr val="bg1"/>
              </a:solidFill>
            </a:endParaRPr>
          </a:p>
          <a:p>
            <a:r>
              <a:rPr lang="zh-CN" altLang="en-US" b="1" dirty="0" smtClean="0">
                <a:solidFill>
                  <a:schemeClr val="bg1"/>
                </a:solidFill>
              </a:rPr>
              <a:t>第五课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0</a:t>
            </a:r>
            <a:r>
              <a:rPr lang="en-US" altLang="zh-CN" dirty="0" smtClean="0">
                <a:solidFill>
                  <a:schemeClr val="bg1"/>
                </a:solidFill>
              </a:rPr>
              <a:t>7</a:t>
            </a:r>
            <a:r>
              <a:rPr lang="en-US" dirty="0" smtClean="0">
                <a:solidFill>
                  <a:schemeClr val="bg1"/>
                </a:solidFill>
              </a:rPr>
              <a:t>/</a:t>
            </a:r>
            <a:r>
              <a:rPr lang="en-US" altLang="zh-CN" dirty="0" smtClean="0">
                <a:solidFill>
                  <a:schemeClr val="bg1"/>
                </a:solidFill>
              </a:rPr>
              <a:t>01</a:t>
            </a:r>
            <a:r>
              <a:rPr lang="en-US" dirty="0" smtClean="0">
                <a:solidFill>
                  <a:schemeClr val="bg1"/>
                </a:solidFill>
              </a:rPr>
              <a:t>/201</a:t>
            </a:r>
            <a:r>
              <a:rPr lang="en-US" altLang="zh-CN" dirty="0" smtClean="0">
                <a:solidFill>
                  <a:schemeClr val="bg1"/>
                </a:solidFill>
              </a:rPr>
              <a:t>8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AutoShape 2" descr="http://www.desktopnexus.com/dl/inline/893590/1920x1080/ngdon64tcf1b6lvle5iigbvku05495d5e2f261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5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800" b="1" dirty="0" smtClean="0">
                <a:solidFill>
                  <a:schemeClr val="bg1"/>
                </a:solidFill>
              </a:rPr>
              <a:t>5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4800" b="1" dirty="0" smtClean="0">
                <a:solidFill>
                  <a:schemeClr val="bg1"/>
                </a:solidFill>
              </a:rPr>
              <a:t>12-21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的结构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fontScale="70000" lnSpcReduction="20000"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5:12 </a:t>
            </a:r>
            <a:r>
              <a:rPr lang="zh-CN" altLang="en-US" sz="4400" b="1" dirty="0">
                <a:solidFill>
                  <a:schemeClr val="bg1"/>
                </a:solidFill>
              </a:rPr>
              <a:t>这就如罪是从一人入了世界，死又是从罪来的，于是死就临到众人，因为众人都犯了罪。</a:t>
            </a:r>
            <a:endParaRPr lang="en-US" altLang="zh-CN" sz="4400" b="1" dirty="0" smtClean="0">
              <a:solidFill>
                <a:schemeClr val="bg1"/>
              </a:solidFill>
            </a:endParaRPr>
          </a:p>
          <a:p>
            <a:r>
              <a:rPr lang="en-US" altLang="zh-CN" sz="4400" b="1" dirty="0" smtClean="0">
                <a:solidFill>
                  <a:schemeClr val="bg1"/>
                </a:solidFill>
              </a:rPr>
              <a:t>[5:13 </a:t>
            </a:r>
            <a:r>
              <a:rPr lang="zh-CN" altLang="en-US" sz="4400" b="1" dirty="0">
                <a:solidFill>
                  <a:schemeClr val="bg1"/>
                </a:solidFill>
              </a:rPr>
              <a:t>没有律法之先，罪已经在世上。但没有律法，罪也不算罪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5:14 </a:t>
            </a:r>
            <a:r>
              <a:rPr lang="zh-CN" altLang="en-US" sz="4400" b="1" dirty="0">
                <a:solidFill>
                  <a:schemeClr val="bg1"/>
                </a:solidFill>
              </a:rPr>
              <a:t>然而从亚当到摩西，死就作了王，连那些不与亚当犯一样罪过的，也在他的权下。亚当乃是那以后要来之人的预像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5:15 </a:t>
            </a:r>
            <a:r>
              <a:rPr lang="zh-CN" altLang="en-US" sz="4400" b="1" dirty="0">
                <a:solidFill>
                  <a:schemeClr val="bg1"/>
                </a:solidFill>
              </a:rPr>
              <a:t>只是过犯不如恩赐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>
                <a:solidFill>
                  <a:schemeClr val="bg1"/>
                </a:solidFill>
              </a:rPr>
              <a:t>(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若</a:t>
            </a:r>
            <a:r>
              <a:rPr lang="zh-CN" altLang="en-US" sz="4400" b="1" dirty="0">
                <a:solidFill>
                  <a:schemeClr val="bg1"/>
                </a:solidFill>
              </a:rPr>
              <a:t>因一人的过犯，众人都死了，何况神的恩典，与那因耶稣基督一人恩典中的赏赐，岂不更加倍地临到众人吗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？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5:16 </a:t>
            </a:r>
            <a:r>
              <a:rPr lang="zh-CN" altLang="en-US" sz="4400" b="1" dirty="0">
                <a:solidFill>
                  <a:schemeClr val="bg1"/>
                </a:solidFill>
              </a:rPr>
              <a:t>因一人犯罪就定罪，也不如恩赐。原来审判是由一人而定罪，恩赐乃是由许多过犯而称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义</a:t>
            </a:r>
            <a:r>
              <a:rPr lang="en-US" altLang="zh-CN" sz="4400" b="1" dirty="0">
                <a:solidFill>
                  <a:schemeClr val="bg1"/>
                </a:solidFill>
              </a:rPr>
              <a:t>)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]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endParaRPr lang="zh-CN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73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死作王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00600"/>
          </a:xfrm>
        </p:spPr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5:13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没</a:t>
            </a:r>
            <a:r>
              <a:rPr lang="zh-CN" altLang="en-US" sz="4400" b="1" dirty="0">
                <a:solidFill>
                  <a:schemeClr val="bg1"/>
                </a:solidFill>
              </a:rPr>
              <a:t>有律法之先，罪已经在世上。但没有律法，罪也不算罪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>
                <a:solidFill>
                  <a:schemeClr val="bg1"/>
                </a:solidFill>
              </a:rPr>
              <a:t>5:14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然</a:t>
            </a:r>
            <a:r>
              <a:rPr lang="zh-CN" altLang="en-US" sz="4400" b="1" dirty="0">
                <a:solidFill>
                  <a:schemeClr val="bg1"/>
                </a:solidFill>
              </a:rPr>
              <a:t>而从亚当到摩西，死就作了王，连那些不与亚当犯一样罪过的，也在他的权下。亚当乃是那以后要来之人的预像。  </a:t>
            </a:r>
          </a:p>
        </p:txBody>
      </p:sp>
    </p:spTree>
    <p:extLst>
      <p:ext uri="{BB962C8B-B14F-4D97-AF65-F5344CB8AC3E}">
        <p14:creationId xmlns:p14="http://schemas.microsoft.com/office/powerpoint/2010/main" val="80996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神的恩典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00600"/>
          </a:xfrm>
        </p:spPr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5:15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只</a:t>
            </a:r>
            <a:r>
              <a:rPr lang="zh-CN" altLang="en-US" sz="4400" b="1" dirty="0">
                <a:solidFill>
                  <a:schemeClr val="bg1"/>
                </a:solidFill>
              </a:rPr>
              <a:t>是过犯不如恩赐。若因一人的过犯，众人都死了，何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况神</a:t>
            </a:r>
            <a:r>
              <a:rPr lang="zh-CN" altLang="en-US" sz="4400" b="1" dirty="0">
                <a:solidFill>
                  <a:schemeClr val="bg1"/>
                </a:solidFill>
              </a:rPr>
              <a:t>的恩典，与那因耶稣基督一人恩典中的赏赐，岂不更加倍的临到众人麽？ </a:t>
            </a:r>
          </a:p>
        </p:txBody>
      </p:sp>
    </p:spTree>
    <p:extLst>
      <p:ext uri="{BB962C8B-B14F-4D97-AF65-F5344CB8AC3E}">
        <p14:creationId xmlns:p14="http://schemas.microsoft.com/office/powerpoint/2010/main" val="252422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定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罪与称义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00600"/>
          </a:xfrm>
        </p:spPr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5:16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因</a:t>
            </a:r>
            <a:r>
              <a:rPr lang="zh-CN" altLang="en-US" sz="4400" b="1" dirty="0">
                <a:solidFill>
                  <a:schemeClr val="bg1"/>
                </a:solidFill>
              </a:rPr>
              <a:t>一人犯罪就定罪，也不如恩赐。原来审判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是因一</a:t>
            </a:r>
            <a:r>
              <a:rPr lang="zh-CN" altLang="en-US" sz="4400" b="1" dirty="0">
                <a:solidFill>
                  <a:schemeClr val="bg1"/>
                </a:solidFill>
              </a:rPr>
              <a:t>人而定罪，恩赐乃是由许多过犯而称义。 </a:t>
            </a:r>
          </a:p>
        </p:txBody>
      </p:sp>
    </p:spTree>
    <p:extLst>
      <p:ext uri="{BB962C8B-B14F-4D97-AF65-F5344CB8AC3E}">
        <p14:creationId xmlns:p14="http://schemas.microsoft.com/office/powerpoint/2010/main" val="115103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在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生</a:t>
            </a:r>
            <a:r>
              <a:rPr lang="zh-CN" altLang="en-US" sz="4800" b="1" dirty="0">
                <a:solidFill>
                  <a:schemeClr val="bg1"/>
                </a:solidFill>
              </a:rPr>
              <a:t>命中作王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00600"/>
          </a:xfrm>
        </p:spPr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5:17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若</a:t>
            </a:r>
            <a:r>
              <a:rPr lang="zh-CN" altLang="en-US" sz="4400" b="1" dirty="0">
                <a:solidFill>
                  <a:schemeClr val="bg1"/>
                </a:solidFill>
              </a:rPr>
              <a:t>因一人的过犯，死就因这一人作了王，何况那些受洪恩又蒙所赐之义的，岂不更要因耶稣基督一人在生命中作王麽？ </a:t>
            </a:r>
          </a:p>
        </p:txBody>
      </p:sp>
    </p:spTree>
    <p:extLst>
      <p:ext uri="{BB962C8B-B14F-4D97-AF65-F5344CB8AC3E}">
        <p14:creationId xmlns:p14="http://schemas.microsoft.com/office/powerpoint/2010/main" val="2050277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定罪和拯救的原则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>
                <a:solidFill>
                  <a:schemeClr val="bg1"/>
                </a:solidFill>
              </a:rPr>
              <a:t>5:12 </a:t>
            </a:r>
            <a:r>
              <a:rPr lang="zh-CN" altLang="en-US" sz="4400" b="1" dirty="0">
                <a:solidFill>
                  <a:schemeClr val="bg1"/>
                </a:solidFill>
              </a:rPr>
              <a:t>这就如罪是从一人入了世界，死又是从罪来的，于是死就临到众人，因为众人都犯了罪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endParaRPr lang="en-US" altLang="zh-CN" sz="4400" b="1" dirty="0" smtClean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5:18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如</a:t>
            </a:r>
            <a:r>
              <a:rPr lang="zh-CN" altLang="en-US" sz="4400" b="1" dirty="0">
                <a:solidFill>
                  <a:schemeClr val="bg1"/>
                </a:solidFill>
              </a:rPr>
              <a:t>此说来，因一次的过犯，众人都被定罪，照样，因一次的义行，众人也就被称义得生命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了。 </a:t>
            </a:r>
            <a:r>
              <a:rPr lang="en-US" altLang="zh-CN" sz="4400" b="1" dirty="0">
                <a:solidFill>
                  <a:schemeClr val="bg1"/>
                </a:solidFill>
              </a:rPr>
              <a:t>5:19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因</a:t>
            </a:r>
            <a:r>
              <a:rPr lang="zh-CN" altLang="en-US" sz="4400" b="1" dirty="0">
                <a:solidFill>
                  <a:schemeClr val="bg1"/>
                </a:solidFill>
              </a:rPr>
              <a:t>一人的悖逆，众人成为罪人，照样，因一人的顺从，众人也成为义了。 </a:t>
            </a:r>
          </a:p>
        </p:txBody>
      </p:sp>
    </p:spTree>
    <p:extLst>
      <p:ext uri="{BB962C8B-B14F-4D97-AF65-F5344CB8AC3E}">
        <p14:creationId xmlns:p14="http://schemas.microsoft.com/office/powerpoint/2010/main" val="96529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恩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典显</a:t>
            </a:r>
            <a:r>
              <a:rPr lang="zh-CN" altLang="en-US" sz="4800" b="1" dirty="0">
                <a:solidFill>
                  <a:schemeClr val="bg1"/>
                </a:solidFill>
              </a:rPr>
              <a:t>多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5:20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律</a:t>
            </a:r>
            <a:r>
              <a:rPr lang="zh-CN" altLang="en-US" sz="4400" b="1" dirty="0">
                <a:solidFill>
                  <a:schemeClr val="bg1"/>
                </a:solidFill>
              </a:rPr>
              <a:t>法本是外添的，叫过犯显多。只是罪在那里显多，恩典就更显多了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>
                <a:solidFill>
                  <a:schemeClr val="bg1"/>
                </a:solidFill>
              </a:rPr>
              <a:t>5:21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就</a:t>
            </a:r>
            <a:r>
              <a:rPr lang="zh-CN" altLang="en-US" sz="4400" b="1" dirty="0">
                <a:solidFill>
                  <a:schemeClr val="bg1"/>
                </a:solidFill>
              </a:rPr>
              <a:t>如罪作王叫人死，照样恩典也藉着义作王，叫人因我们的主耶稣基督得永生。  </a:t>
            </a:r>
          </a:p>
        </p:txBody>
      </p:sp>
    </p:spTree>
    <p:extLst>
      <p:ext uri="{BB962C8B-B14F-4D97-AF65-F5344CB8AC3E}">
        <p14:creationId xmlns:p14="http://schemas.microsoft.com/office/powerpoint/2010/main" val="428721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800" b="1" dirty="0" smtClean="0">
                <a:solidFill>
                  <a:schemeClr val="bg1"/>
                </a:solidFill>
              </a:rPr>
              <a:t>07/08 </a:t>
            </a:r>
            <a:r>
              <a:rPr lang="zh-CN" altLang="en-US" sz="4800" b="1" dirty="0">
                <a:solidFill>
                  <a:schemeClr val="bg1"/>
                </a:solidFill>
              </a:rPr>
              <a:t>无主日学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zh-CN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77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因</a:t>
            </a:r>
            <a:r>
              <a:rPr lang="zh-CN" altLang="en-US" sz="4800" b="1" dirty="0">
                <a:solidFill>
                  <a:schemeClr val="bg1"/>
                </a:solidFill>
              </a:rPr>
              <a:t>信藉着基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督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4:23 </a:t>
            </a:r>
            <a:r>
              <a:rPr lang="zh-CN" altLang="en-US" sz="4400" b="1" dirty="0">
                <a:solidFill>
                  <a:schemeClr val="bg1"/>
                </a:solidFill>
              </a:rPr>
              <a:t>算为他义的这句话，不是单为他写的，</a:t>
            </a:r>
          </a:p>
          <a:p>
            <a:r>
              <a:rPr lang="en-US" altLang="zh-CN" sz="4400" b="1" dirty="0">
                <a:solidFill>
                  <a:schemeClr val="bg1"/>
                </a:solidFill>
              </a:rPr>
              <a:t>4:24 </a:t>
            </a:r>
            <a:r>
              <a:rPr lang="zh-CN" altLang="en-US" sz="4400" b="1" dirty="0">
                <a:solidFill>
                  <a:schemeClr val="bg1"/>
                </a:solidFill>
              </a:rPr>
              <a:t>也是为我们将来得算为义之人写的。就是我们这信神使我们的主耶稣从死里复活的人。</a:t>
            </a:r>
          </a:p>
          <a:p>
            <a:r>
              <a:rPr lang="en-US" altLang="zh-CN" sz="4400" b="1" dirty="0">
                <a:solidFill>
                  <a:schemeClr val="bg1"/>
                </a:solidFill>
              </a:rPr>
              <a:t>4:25 </a:t>
            </a:r>
            <a:r>
              <a:rPr lang="zh-CN" altLang="en-US" sz="4400" b="1" dirty="0">
                <a:solidFill>
                  <a:schemeClr val="bg1"/>
                </a:solidFill>
              </a:rPr>
              <a:t>耶稣被交给人，是为我们的过犯，复活是为叫我们称义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  </a:t>
            </a:r>
            <a:endParaRPr lang="zh-CN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69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因</a:t>
            </a:r>
            <a:r>
              <a:rPr lang="zh-CN" altLang="en-US" sz="4800" b="1" dirty="0">
                <a:solidFill>
                  <a:schemeClr val="bg1"/>
                </a:solidFill>
              </a:rPr>
              <a:t>信藉着基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督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5:1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我</a:t>
            </a:r>
            <a:r>
              <a:rPr lang="zh-CN" altLang="en-US" sz="4400" b="1" dirty="0">
                <a:solidFill>
                  <a:schemeClr val="bg1"/>
                </a:solidFill>
              </a:rPr>
              <a:t>们既因信称义，就藉着我们的主耶稣基督，得</a:t>
            </a:r>
            <a:r>
              <a:rPr lang="zh-CN" altLang="en-US" sz="4400" b="1" u="sng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与神</a:t>
            </a:r>
            <a:r>
              <a:rPr lang="zh-CN" altLang="en-US" sz="4400" b="1" u="sng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相和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>
                <a:solidFill>
                  <a:schemeClr val="bg1"/>
                </a:solidFill>
              </a:rPr>
              <a:t>5:2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我</a:t>
            </a:r>
            <a:r>
              <a:rPr lang="zh-CN" altLang="en-US" sz="4400" b="1" dirty="0">
                <a:solidFill>
                  <a:schemeClr val="bg1"/>
                </a:solidFill>
              </a:rPr>
              <a:t>们又藉着他，因信得</a:t>
            </a:r>
            <a:r>
              <a:rPr lang="zh-CN" altLang="en-US" sz="4400" b="1" u="sng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进入</a:t>
            </a:r>
            <a:r>
              <a:rPr lang="zh-CN" altLang="en-US" sz="4400" b="1" dirty="0">
                <a:solidFill>
                  <a:schemeClr val="bg1"/>
                </a:solidFill>
              </a:rPr>
              <a:t>现在所站的</a:t>
            </a:r>
            <a:r>
              <a:rPr lang="zh-CN" altLang="en-US" sz="4400" b="1" u="sng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恩典</a:t>
            </a:r>
            <a:r>
              <a:rPr lang="zh-CN" altLang="en-US" sz="4400" b="1" dirty="0">
                <a:solidFill>
                  <a:schemeClr val="bg1"/>
                </a:solidFill>
              </a:rPr>
              <a:t>中，并且欢欢喜喜</a:t>
            </a:r>
            <a:r>
              <a:rPr lang="zh-CN" altLang="en-US" sz="4400" b="1" u="sng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盼</a:t>
            </a:r>
            <a:r>
              <a:rPr lang="zh-CN" altLang="en-US" sz="4400" b="1" u="sng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望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神</a:t>
            </a:r>
            <a:r>
              <a:rPr lang="zh-CN" altLang="en-US" sz="4400" b="1" dirty="0">
                <a:solidFill>
                  <a:schemeClr val="bg1"/>
                </a:solidFill>
              </a:rPr>
              <a:t>的</a:t>
            </a:r>
            <a:r>
              <a:rPr lang="zh-CN" altLang="en-US" sz="4400" b="1" u="sng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荣耀</a:t>
            </a:r>
            <a:r>
              <a:rPr lang="zh-CN" altLang="en-US" sz="4400" b="1" dirty="0">
                <a:solidFill>
                  <a:schemeClr val="bg1"/>
                </a:solidFill>
              </a:rPr>
              <a:t>。  </a:t>
            </a:r>
          </a:p>
        </p:txBody>
      </p:sp>
    </p:spTree>
    <p:extLst>
      <p:ext uri="{BB962C8B-B14F-4D97-AF65-F5344CB8AC3E}">
        <p14:creationId xmlns:p14="http://schemas.microsoft.com/office/powerpoint/2010/main" val="380859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800" b="1" dirty="0" smtClean="0">
                <a:solidFill>
                  <a:schemeClr val="bg1"/>
                </a:solidFill>
              </a:rPr>
              <a:t>5-8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章的结构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4400" b="1" dirty="0" smtClean="0">
                <a:solidFill>
                  <a:schemeClr val="bg1"/>
                </a:solidFill>
              </a:rPr>
              <a:t>福音的确据：在基督里</a:t>
            </a:r>
            <a:endParaRPr lang="en-US" altLang="zh-CN" sz="4400" b="1" dirty="0" smtClean="0">
              <a:solidFill>
                <a:schemeClr val="bg1"/>
              </a:solidFill>
            </a:endParaRPr>
          </a:p>
          <a:p>
            <a:pPr lvl="1"/>
            <a:r>
              <a:rPr lang="zh-CN" altLang="en-US" sz="4000" b="1" dirty="0" smtClean="0">
                <a:solidFill>
                  <a:schemeClr val="bg1"/>
                </a:solidFill>
              </a:rPr>
              <a:t>神的爱（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5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1-11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）</a:t>
            </a:r>
            <a:endParaRPr lang="en-US" altLang="zh-CN" sz="4000" b="1" dirty="0" smtClean="0">
              <a:solidFill>
                <a:schemeClr val="bg1"/>
              </a:solidFill>
            </a:endParaRPr>
          </a:p>
          <a:p>
            <a:pPr lvl="1"/>
            <a:r>
              <a:rPr lang="zh-CN" altLang="en-US" sz="4000" b="1" dirty="0">
                <a:solidFill>
                  <a:schemeClr val="bg1"/>
                </a:solidFill>
              </a:rPr>
              <a:t>与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基督联合（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5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12-7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25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）</a:t>
            </a:r>
            <a:endParaRPr lang="en-US" altLang="zh-CN" sz="4000" b="1" dirty="0" smtClean="0">
              <a:solidFill>
                <a:schemeClr val="bg1"/>
              </a:solidFill>
            </a:endParaRPr>
          </a:p>
          <a:p>
            <a:pPr lvl="2"/>
            <a:r>
              <a:rPr lang="zh-CN" altLang="en-US" sz="3600" b="1" dirty="0">
                <a:solidFill>
                  <a:schemeClr val="bg1"/>
                </a:solidFill>
              </a:rPr>
              <a:t>脱离</a:t>
            </a:r>
            <a:r>
              <a:rPr lang="zh-CN" altLang="en-US" sz="3600" b="1" dirty="0" smtClean="0">
                <a:solidFill>
                  <a:schemeClr val="bg1"/>
                </a:solidFill>
              </a:rPr>
              <a:t>罪（</a:t>
            </a:r>
            <a:r>
              <a:rPr lang="en-US" altLang="zh-CN" sz="3600" b="1" dirty="0" smtClean="0">
                <a:solidFill>
                  <a:schemeClr val="bg1"/>
                </a:solidFill>
              </a:rPr>
              <a:t>6</a:t>
            </a:r>
            <a:r>
              <a:rPr lang="zh-CN" altLang="en-US" sz="3600" b="1" dirty="0" smtClean="0">
                <a:solidFill>
                  <a:schemeClr val="bg1"/>
                </a:solidFill>
              </a:rPr>
              <a:t>章）</a:t>
            </a:r>
            <a:endParaRPr lang="en-US" altLang="zh-CN" sz="3600" b="1" dirty="0" smtClean="0">
              <a:solidFill>
                <a:schemeClr val="bg1"/>
              </a:solidFill>
            </a:endParaRPr>
          </a:p>
          <a:p>
            <a:pPr lvl="2"/>
            <a:r>
              <a:rPr lang="zh-CN" altLang="en-US" sz="3600" b="1" dirty="0" smtClean="0">
                <a:solidFill>
                  <a:schemeClr val="bg1"/>
                </a:solidFill>
              </a:rPr>
              <a:t>脱离律法（</a:t>
            </a:r>
            <a:r>
              <a:rPr lang="en-US" altLang="zh-CN" sz="3600" b="1" dirty="0" smtClean="0">
                <a:solidFill>
                  <a:schemeClr val="bg1"/>
                </a:solidFill>
              </a:rPr>
              <a:t>7</a:t>
            </a:r>
            <a:r>
              <a:rPr lang="zh-CN" altLang="en-US" sz="3600" b="1" dirty="0" smtClean="0">
                <a:solidFill>
                  <a:schemeClr val="bg1"/>
                </a:solidFill>
              </a:rPr>
              <a:t>章）</a:t>
            </a:r>
            <a:endParaRPr lang="en-US" altLang="zh-CN" sz="3600" b="1" dirty="0" smtClean="0">
              <a:solidFill>
                <a:schemeClr val="bg1"/>
              </a:solidFill>
            </a:endParaRPr>
          </a:p>
          <a:p>
            <a:pPr lvl="1"/>
            <a:r>
              <a:rPr lang="zh-CN" altLang="en-US" sz="4000" b="1" smtClean="0">
                <a:solidFill>
                  <a:schemeClr val="bg1"/>
                </a:solidFill>
              </a:rPr>
              <a:t>圣灵的引导（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8</a:t>
            </a:r>
            <a:r>
              <a:rPr lang="zh-CN" altLang="en-US" sz="4000" b="1" dirty="0">
                <a:solidFill>
                  <a:schemeClr val="bg1"/>
                </a:solidFill>
              </a:rPr>
              <a:t>章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）</a:t>
            </a:r>
            <a:endParaRPr lang="zh-CN" alt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61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因为知道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5:3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不</a:t>
            </a:r>
            <a:r>
              <a:rPr lang="zh-CN" altLang="en-US" sz="4400" b="1" dirty="0">
                <a:solidFill>
                  <a:schemeClr val="bg1"/>
                </a:solidFill>
              </a:rPr>
              <a:t>但如此，就是在患难中，也是欢欢喜喜的。因为知道患难生忍耐。 </a:t>
            </a:r>
            <a:r>
              <a:rPr lang="en-US" altLang="zh-CN" sz="4400" b="1" dirty="0">
                <a:solidFill>
                  <a:schemeClr val="bg1"/>
                </a:solidFill>
              </a:rPr>
              <a:t>5:4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忍</a:t>
            </a:r>
            <a:r>
              <a:rPr lang="zh-CN" altLang="en-US" sz="4400" b="1" dirty="0">
                <a:solidFill>
                  <a:schemeClr val="bg1"/>
                </a:solidFill>
              </a:rPr>
              <a:t>耐生老练。老练生盼望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>
                <a:solidFill>
                  <a:schemeClr val="bg1"/>
                </a:solidFill>
              </a:rPr>
              <a:t>5:5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盼</a:t>
            </a:r>
            <a:r>
              <a:rPr lang="zh-CN" altLang="en-US" sz="4400" b="1" dirty="0">
                <a:solidFill>
                  <a:schemeClr val="bg1"/>
                </a:solidFill>
              </a:rPr>
              <a:t>望不至于羞耻，因为所赐给我们的圣灵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将神</a:t>
            </a:r>
            <a:r>
              <a:rPr lang="zh-CN" altLang="en-US" sz="4400" b="1" dirty="0">
                <a:solidFill>
                  <a:schemeClr val="bg1"/>
                </a:solidFill>
              </a:rPr>
              <a:t>的爱浇灌在我们心里。  </a:t>
            </a:r>
          </a:p>
        </p:txBody>
      </p:sp>
    </p:spTree>
    <p:extLst>
      <p:ext uri="{BB962C8B-B14F-4D97-AF65-F5344CB8AC3E}">
        <p14:creationId xmlns:p14="http://schemas.microsoft.com/office/powerpoint/2010/main" val="183186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神的爱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5:6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因</a:t>
            </a:r>
            <a:r>
              <a:rPr lang="zh-CN" altLang="en-US" sz="4400" b="1" dirty="0">
                <a:solidFill>
                  <a:schemeClr val="bg1"/>
                </a:solidFill>
              </a:rPr>
              <a:t>我们还软弱的时候，基督就按所定的日期为罪人死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>
                <a:solidFill>
                  <a:schemeClr val="bg1"/>
                </a:solidFill>
              </a:rPr>
              <a:t>5:7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为</a:t>
            </a:r>
            <a:r>
              <a:rPr lang="zh-CN" altLang="en-US" sz="4400" b="1" dirty="0">
                <a:solidFill>
                  <a:schemeClr val="bg1"/>
                </a:solidFill>
              </a:rPr>
              <a:t>义人死，是少有的，为仁人死，或者有敢作的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>
                <a:solidFill>
                  <a:schemeClr val="bg1"/>
                </a:solidFill>
              </a:rPr>
              <a:t>5:8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惟</a:t>
            </a:r>
            <a:r>
              <a:rPr lang="zh-CN" altLang="en-US" sz="4400" b="1" dirty="0">
                <a:solidFill>
                  <a:schemeClr val="bg1"/>
                </a:solidFill>
              </a:rPr>
              <a:t>有基督在我们还作罪人的时候为我们死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，神</a:t>
            </a:r>
            <a:r>
              <a:rPr lang="zh-CN" altLang="en-US" sz="4400" b="1" dirty="0">
                <a:solidFill>
                  <a:schemeClr val="bg1"/>
                </a:solidFill>
              </a:rPr>
              <a:t>的爱就在此向我们显明了。   </a:t>
            </a:r>
          </a:p>
        </p:txBody>
      </p:sp>
    </p:spTree>
    <p:extLst>
      <p:ext uri="{BB962C8B-B14F-4D97-AF65-F5344CB8AC3E}">
        <p14:creationId xmlns:p14="http://schemas.microsoft.com/office/powerpoint/2010/main" val="191636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与神和好，以神为乐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5:9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现</a:t>
            </a:r>
            <a:r>
              <a:rPr lang="zh-CN" altLang="en-US" sz="4400" b="1" dirty="0">
                <a:solidFill>
                  <a:schemeClr val="bg1"/>
                </a:solidFill>
              </a:rPr>
              <a:t>在我们既靠着他的血称义，就更要藉着他免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去神</a:t>
            </a:r>
            <a:r>
              <a:rPr lang="zh-CN" altLang="en-US" sz="4400" b="1" dirty="0">
                <a:solidFill>
                  <a:schemeClr val="bg1"/>
                </a:solidFill>
              </a:rPr>
              <a:t>的忿怒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>
                <a:solidFill>
                  <a:schemeClr val="bg1"/>
                </a:solidFill>
              </a:rPr>
              <a:t>5:10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因</a:t>
            </a:r>
            <a:r>
              <a:rPr lang="zh-CN" altLang="en-US" sz="4400" b="1" dirty="0">
                <a:solidFill>
                  <a:schemeClr val="bg1"/>
                </a:solidFill>
              </a:rPr>
              <a:t>为我们作仇敌的时候，且藉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着神</a:t>
            </a:r>
            <a:r>
              <a:rPr lang="zh-CN" altLang="en-US" sz="4400" b="1" dirty="0">
                <a:solidFill>
                  <a:schemeClr val="bg1"/>
                </a:solidFill>
              </a:rPr>
              <a:t>儿子的死，得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与神</a:t>
            </a:r>
            <a:r>
              <a:rPr lang="zh-CN" altLang="en-US" sz="4400" b="1" dirty="0">
                <a:solidFill>
                  <a:schemeClr val="bg1"/>
                </a:solidFill>
              </a:rPr>
              <a:t>和好，既已和好，就</a:t>
            </a:r>
            <a:r>
              <a:rPr lang="zh-CN" altLang="en-US" sz="4400" b="1" u="sng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更要因他的生得救了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>
                <a:solidFill>
                  <a:schemeClr val="bg1"/>
                </a:solidFill>
              </a:rPr>
              <a:t>5:11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不</a:t>
            </a:r>
            <a:r>
              <a:rPr lang="zh-CN" altLang="en-US" sz="4400" b="1" dirty="0">
                <a:solidFill>
                  <a:schemeClr val="bg1"/>
                </a:solidFill>
              </a:rPr>
              <a:t>但如此，我们既藉着我主耶稣基督，得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与神</a:t>
            </a:r>
            <a:r>
              <a:rPr lang="zh-CN" altLang="en-US" sz="4400" b="1" dirty="0">
                <a:solidFill>
                  <a:schemeClr val="bg1"/>
                </a:solidFill>
              </a:rPr>
              <a:t>和好，也就藉着他，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以神</a:t>
            </a:r>
            <a:r>
              <a:rPr lang="zh-CN" altLang="en-US" sz="4400" b="1" dirty="0">
                <a:solidFill>
                  <a:schemeClr val="bg1"/>
                </a:solidFill>
              </a:rPr>
              <a:t>为乐。      </a:t>
            </a:r>
          </a:p>
        </p:txBody>
      </p:sp>
    </p:spTree>
    <p:extLst>
      <p:ext uri="{BB962C8B-B14F-4D97-AF65-F5344CB8AC3E}">
        <p14:creationId xmlns:p14="http://schemas.microsoft.com/office/powerpoint/2010/main" val="405858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罪与死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00600"/>
          </a:xfrm>
        </p:spPr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5:12 </a:t>
            </a:r>
            <a:r>
              <a:rPr lang="zh-CN" altLang="en-US" sz="4400" b="1" dirty="0" smtClean="0">
                <a:ln w="12700">
                  <a:noFill/>
                </a:ln>
                <a:solidFill>
                  <a:schemeClr val="bg1"/>
                </a:solidFill>
              </a:rPr>
              <a:t>这</a:t>
            </a:r>
            <a:r>
              <a:rPr lang="zh-CN" altLang="en-US" sz="4400" b="1" dirty="0">
                <a:ln w="12700">
                  <a:noFill/>
                </a:ln>
                <a:solidFill>
                  <a:schemeClr val="bg1"/>
                </a:solidFill>
              </a:rPr>
              <a:t>就如罪</a:t>
            </a:r>
            <a:r>
              <a:rPr lang="zh-CN" altLang="en-US" sz="4400" b="1" dirty="0">
                <a:solidFill>
                  <a:schemeClr val="bg1"/>
                </a:solidFill>
              </a:rPr>
              <a:t>是从</a:t>
            </a:r>
            <a:r>
              <a:rPr lang="zh-CN" altLang="en-US" sz="4400" b="1" dirty="0">
                <a:solidFill>
                  <a:schemeClr val="bg1"/>
                </a:solidFill>
                <a:effectLst>
                  <a:glow>
                    <a:schemeClr val="accent5">
                      <a:satMod val="175000"/>
                      <a:alpha val="74000"/>
                    </a:schemeClr>
                  </a:glow>
                </a:effectLst>
              </a:rPr>
              <a:t>一人</a:t>
            </a:r>
            <a:r>
              <a:rPr lang="zh-CN" altLang="en-US" sz="4400" b="1" dirty="0">
                <a:solidFill>
                  <a:schemeClr val="bg1"/>
                </a:solidFill>
              </a:rPr>
              <a:t>入了世界，死又是从罪来的，于是死就临到众人，因为众人都犯了罪。 </a:t>
            </a:r>
          </a:p>
        </p:txBody>
      </p:sp>
    </p:spTree>
    <p:extLst>
      <p:ext uri="{BB962C8B-B14F-4D97-AF65-F5344CB8AC3E}">
        <p14:creationId xmlns:p14="http://schemas.microsoft.com/office/powerpoint/2010/main" val="399171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800" b="1" dirty="0" smtClean="0">
                <a:solidFill>
                  <a:schemeClr val="bg1"/>
                </a:solidFill>
              </a:rPr>
              <a:t>5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4800" b="1" dirty="0" smtClean="0">
                <a:solidFill>
                  <a:schemeClr val="bg1"/>
                </a:solidFill>
              </a:rPr>
              <a:t>12-21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的结构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fontScale="77500" lnSpcReduction="20000"/>
          </a:bodyPr>
          <a:lstStyle/>
          <a:p>
            <a:r>
              <a:rPr lang="en-US" altLang="zh-CN" sz="4400" dirty="0">
                <a:solidFill>
                  <a:schemeClr val="bg1"/>
                </a:solidFill>
                <a:latin typeface="+mn-ea"/>
              </a:rPr>
              <a:t>5:12 </a:t>
            </a:r>
            <a:r>
              <a:rPr lang="zh-CN" altLang="en-US" sz="4400" dirty="0">
                <a:solidFill>
                  <a:schemeClr val="bg1"/>
                </a:solidFill>
                <a:latin typeface="+mn-ea"/>
              </a:rPr>
              <a:t>这</a:t>
            </a:r>
            <a:r>
              <a:rPr lang="zh-CN" altLang="en-US" sz="4400" b="1" u="sng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n-ea"/>
              </a:rPr>
              <a:t>就如</a:t>
            </a:r>
            <a:r>
              <a:rPr lang="zh-CN" altLang="en-US" sz="4400" dirty="0">
                <a:solidFill>
                  <a:schemeClr val="bg1"/>
                </a:solidFill>
                <a:latin typeface="+mn-ea"/>
              </a:rPr>
              <a:t>罪是从一人入了世界，死又是从罪来的，于是死就临到众人，因为众人都犯了罪。</a:t>
            </a:r>
            <a:endParaRPr lang="en-US" altLang="zh-CN" sz="4400" dirty="0" smtClean="0">
              <a:solidFill>
                <a:schemeClr val="bg1"/>
              </a:solidFill>
              <a:latin typeface="+mn-ea"/>
            </a:endParaRPr>
          </a:p>
          <a:p>
            <a:r>
              <a:rPr lang="en-US" altLang="zh-CN" sz="4400" dirty="0" smtClean="0">
                <a:solidFill>
                  <a:schemeClr val="bg1"/>
                </a:solidFill>
                <a:latin typeface="+mn-ea"/>
              </a:rPr>
              <a:t>5:18 </a:t>
            </a:r>
            <a:r>
              <a:rPr lang="zh-CN" altLang="en-US" sz="4400" dirty="0">
                <a:solidFill>
                  <a:schemeClr val="bg1"/>
                </a:solidFill>
                <a:latin typeface="+mn-ea"/>
              </a:rPr>
              <a:t>如此说来，因一次的过犯，众人都被定罪，</a:t>
            </a:r>
            <a:r>
              <a:rPr lang="zh-CN" altLang="en-US" sz="4400" b="1" u="sng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n-ea"/>
              </a:rPr>
              <a:t>照样</a:t>
            </a:r>
            <a:r>
              <a:rPr lang="zh-CN" altLang="en-US" sz="4400" dirty="0">
                <a:solidFill>
                  <a:schemeClr val="bg1"/>
                </a:solidFill>
                <a:latin typeface="+mn-ea"/>
              </a:rPr>
              <a:t>，因一次的义行，众人也就被称义得生命了。</a:t>
            </a:r>
          </a:p>
          <a:p>
            <a:r>
              <a:rPr lang="en-US" altLang="zh-CN" sz="4400" dirty="0" smtClean="0">
                <a:solidFill>
                  <a:schemeClr val="bg1"/>
                </a:solidFill>
                <a:latin typeface="+mn-ea"/>
              </a:rPr>
              <a:t>5:19 </a:t>
            </a:r>
            <a:r>
              <a:rPr lang="zh-CN" altLang="en-US" sz="4400" dirty="0">
                <a:solidFill>
                  <a:schemeClr val="bg1"/>
                </a:solidFill>
                <a:latin typeface="+mn-ea"/>
              </a:rPr>
              <a:t>因一人的悖逆，众人成为罪人，</a:t>
            </a:r>
            <a:r>
              <a:rPr lang="zh-CN" altLang="en-US" sz="4400" b="1" u="sng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n-ea"/>
              </a:rPr>
              <a:t>照样</a:t>
            </a:r>
            <a:r>
              <a:rPr lang="zh-CN" altLang="en-US" sz="4400" dirty="0">
                <a:solidFill>
                  <a:schemeClr val="bg1"/>
                </a:solidFill>
                <a:latin typeface="+mn-ea"/>
              </a:rPr>
              <a:t>，因一人的顺从，众人也成为义了。</a:t>
            </a:r>
          </a:p>
          <a:p>
            <a:r>
              <a:rPr lang="en-US" altLang="zh-CN" sz="4400" dirty="0" smtClean="0">
                <a:solidFill>
                  <a:schemeClr val="bg1"/>
                </a:solidFill>
                <a:latin typeface="+mn-ea"/>
              </a:rPr>
              <a:t>5:21 </a:t>
            </a:r>
            <a:r>
              <a:rPr lang="zh-CN" altLang="en-US" sz="4400" dirty="0">
                <a:solidFill>
                  <a:schemeClr val="bg1"/>
                </a:solidFill>
                <a:latin typeface="+mn-ea"/>
              </a:rPr>
              <a:t>就如罪作王叫人死，</a:t>
            </a:r>
            <a:r>
              <a:rPr lang="zh-CN" altLang="en-US" sz="4400" b="1" u="sng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n-ea"/>
              </a:rPr>
              <a:t>照样</a:t>
            </a:r>
            <a:r>
              <a:rPr lang="zh-CN" altLang="en-US" sz="4400" dirty="0">
                <a:solidFill>
                  <a:schemeClr val="bg1"/>
                </a:solidFill>
                <a:latin typeface="+mn-ea"/>
              </a:rPr>
              <a:t>恩典也借着义作王，叫人因我们的主耶稣基督得永生。</a:t>
            </a:r>
          </a:p>
        </p:txBody>
      </p:sp>
    </p:spTree>
    <p:extLst>
      <p:ext uri="{BB962C8B-B14F-4D97-AF65-F5344CB8AC3E}">
        <p14:creationId xmlns:p14="http://schemas.microsoft.com/office/powerpoint/2010/main" val="260641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55929</TotalTime>
  <Words>5524</Words>
  <Application>Microsoft Office PowerPoint</Application>
  <PresentationFormat>On-screen Show (4:3)</PresentationFormat>
  <Paragraphs>193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三谷基督徒会堂成人主日学</vt:lpstr>
      <vt:lpstr>因信藉着基督</vt:lpstr>
      <vt:lpstr>因信藉着基督</vt:lpstr>
      <vt:lpstr>5-8章的结构</vt:lpstr>
      <vt:lpstr>因为知道</vt:lpstr>
      <vt:lpstr>神的爱</vt:lpstr>
      <vt:lpstr>与神和好，以神为乐</vt:lpstr>
      <vt:lpstr>罪与死</vt:lpstr>
      <vt:lpstr>5：12-21的结构</vt:lpstr>
      <vt:lpstr>5：12-21的结构</vt:lpstr>
      <vt:lpstr>死作王</vt:lpstr>
      <vt:lpstr>神的恩典</vt:lpstr>
      <vt:lpstr>定罪与称义</vt:lpstr>
      <vt:lpstr>在生命中作王</vt:lpstr>
      <vt:lpstr>定罪和拯救的原则</vt:lpstr>
      <vt:lpstr>恩典显多</vt:lpstr>
      <vt:lpstr>07/08 无主日学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Meaning of Christmas</dc:title>
  <dc:creator>Guocai</dc:creator>
  <cp:lastModifiedBy>test</cp:lastModifiedBy>
  <cp:revision>322</cp:revision>
  <dcterms:created xsi:type="dcterms:W3CDTF">2014-12-20T19:43:08Z</dcterms:created>
  <dcterms:modified xsi:type="dcterms:W3CDTF">2018-07-01T14:37:29Z</dcterms:modified>
</cp:coreProperties>
</file>