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25" r:id="rId3"/>
    <p:sldId id="306" r:id="rId4"/>
    <p:sldId id="307" r:id="rId5"/>
    <p:sldId id="310" r:id="rId6"/>
    <p:sldId id="311" r:id="rId7"/>
    <p:sldId id="312" r:id="rId8"/>
    <p:sldId id="317" r:id="rId9"/>
    <p:sldId id="313" r:id="rId10"/>
    <p:sldId id="314" r:id="rId11"/>
    <p:sldId id="315" r:id="rId12"/>
    <p:sldId id="324" r:id="rId13"/>
    <p:sldId id="316" r:id="rId14"/>
    <p:sldId id="318" r:id="rId15"/>
    <p:sldId id="319" r:id="rId16"/>
    <p:sldId id="320" r:id="rId17"/>
    <p:sldId id="321" r:id="rId18"/>
    <p:sldId id="322" r:id="rId19"/>
    <p:sldId id="323" r:id="rId2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6032" autoAdjust="0"/>
  </p:normalViewPr>
  <p:slideViewPr>
    <p:cSldViewPr>
      <p:cViewPr varScale="1">
        <p:scale>
          <a:sx n="39" d="100"/>
          <a:sy n="39" d="100"/>
        </p:scale>
        <p:origin x="-2704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5085793-4952-4EC9-AD43-A2D8E28C51C3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DFFB6782-E22B-44B8-BE55-B98FFE70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800" dirty="0"/>
              <a:t>1.</a:t>
            </a:r>
            <a:r>
              <a:rPr lang="zh-CN" altLang="en-US" sz="1800" dirty="0"/>
              <a:t>因信称义，与神相和，进入恩典，盼望神的荣耀。</a:t>
            </a:r>
            <a:endParaRPr lang="en-US" altLang="zh-CN" sz="1800" dirty="0"/>
          </a:p>
          <a:p>
            <a:r>
              <a:rPr lang="en-US" altLang="zh-CN" sz="1800" dirty="0"/>
              <a:t>Rom 5:1 </a:t>
            </a:r>
            <a:r>
              <a:rPr lang="en-US" sz="1800" dirty="0" err="1"/>
              <a:t>我们既因信称义，就借着我们的主耶稣基督，得与神相和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Rom 5:2 </a:t>
            </a:r>
            <a:r>
              <a:rPr lang="en-US" sz="1800" dirty="0" err="1"/>
              <a:t>我们又借着他，因信得进入现在所站的这恩典中，并且欢欢喜喜盼望神的荣耀</a:t>
            </a:r>
            <a:r>
              <a:rPr 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2.</a:t>
            </a:r>
            <a:r>
              <a:rPr lang="zh-CN" altLang="en-US" sz="1800" dirty="0"/>
              <a:t>在患难中也是欢欢喜喜。</a:t>
            </a:r>
            <a:endParaRPr lang="en-US" altLang="zh-CN" sz="1800" dirty="0"/>
          </a:p>
          <a:p>
            <a:r>
              <a:rPr lang="en-US" altLang="zh-CN" sz="1800" dirty="0"/>
              <a:t>5:3 </a:t>
            </a:r>
            <a:r>
              <a:rPr lang="en-US" sz="1800" dirty="0" err="1"/>
              <a:t>不但如此，就是在患难中，也是欢欢喜喜的。因为知道患难生忍耐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5:4 </a:t>
            </a:r>
            <a:r>
              <a:rPr lang="en-US" sz="1800" dirty="0" err="1"/>
              <a:t>忍耐生老练。老练生盼望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5:5 </a:t>
            </a:r>
            <a:r>
              <a:rPr lang="en-US" sz="1800" dirty="0" err="1"/>
              <a:t>盼望不至于羞耻，因为所赐给我们的圣灵将神的爱浇灌在我们心里</a:t>
            </a:r>
            <a:r>
              <a:rPr lang="en-US" sz="1800" dirty="0"/>
              <a:t>。</a:t>
            </a:r>
          </a:p>
          <a:p>
            <a:endParaRPr lang="en-US" altLang="zh-CN" sz="1800" dirty="0"/>
          </a:p>
          <a:p>
            <a:r>
              <a:rPr lang="en-US" altLang="zh-CN" sz="1800" dirty="0"/>
              <a:t>3.</a:t>
            </a:r>
            <a:r>
              <a:rPr lang="zh-CN" altLang="en-US" sz="1800" dirty="0"/>
              <a:t>靠他的血称义，因他的生得救。</a:t>
            </a:r>
            <a:endParaRPr lang="en-US" altLang="zh-CN" sz="1800" dirty="0"/>
          </a:p>
          <a:p>
            <a:r>
              <a:rPr lang="en-US" altLang="zh-CN" sz="1800" dirty="0"/>
              <a:t>5:8 </a:t>
            </a:r>
            <a:r>
              <a:rPr lang="en-US" sz="1800" dirty="0" err="1"/>
              <a:t>惟有基督在我们还作罪人的时候为我们死，神的爱就在此向我们显明了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5:9 </a:t>
            </a:r>
            <a:r>
              <a:rPr lang="en-US" sz="1800" dirty="0" err="1"/>
              <a:t>现在我们既靠着他的血称义，就更要借着他免去神的忿怒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5:10 </a:t>
            </a:r>
            <a:r>
              <a:rPr lang="en-US" sz="1800" dirty="0" err="1"/>
              <a:t>因为我们作仇敌的时候，且借着神儿子的死，得与神和好，既已和好，就更要因他的生得救了</a:t>
            </a:r>
            <a:r>
              <a:rPr lang="en-US" sz="1800" dirty="0"/>
              <a:t>。</a:t>
            </a:r>
          </a:p>
          <a:p>
            <a:r>
              <a:rPr lang="en-US" altLang="zh-CN" sz="1800" dirty="0"/>
              <a:t>5:11 </a:t>
            </a:r>
            <a:r>
              <a:rPr lang="en-US" sz="1800" dirty="0" err="1"/>
              <a:t>不但如此，我们既借着我主耶稣基督，得与神和好，也就借着他，以神为乐</a:t>
            </a:r>
            <a:r>
              <a:rPr lang="en-US" sz="1800" dirty="0"/>
              <a:t>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5:12</a:t>
            </a:r>
            <a:r>
              <a:rPr lang="zh-CN" altLang="en-US" sz="1800" dirty="0"/>
              <a:t> 这就如罪是从一人入了世界，死又是从罪来的，于是死就临到众人，因为众人都犯了罪。</a:t>
            </a:r>
            <a:endParaRPr lang="en-US" altLang="zh-CN" sz="1800" dirty="0"/>
          </a:p>
          <a:p>
            <a:r>
              <a:rPr lang="en-US" altLang="zh-CN" sz="1800" dirty="0"/>
              <a:t>3. </a:t>
            </a:r>
            <a:r>
              <a:rPr lang="zh-CN" altLang="en-US" sz="1800" dirty="0"/>
              <a:t>联合的原则。救恩的确据就像死一样坚强。</a:t>
            </a:r>
            <a:endParaRPr lang="en-US" altLang="zh-CN" sz="1800" dirty="0"/>
          </a:p>
          <a:p>
            <a:r>
              <a:rPr lang="en-US" altLang="zh-CN" sz="1800" dirty="0"/>
              <a:t>5:18 </a:t>
            </a:r>
            <a:r>
              <a:rPr lang="zh-CN" altLang="en-US" sz="1800" dirty="0"/>
              <a:t>如此说来，因一次的过犯，众人都被定罪，照样，因一次的义行，众人也就被称义得生命了。 </a:t>
            </a:r>
            <a:endParaRPr lang="en-US" altLang="zh-CN" sz="1800" dirty="0"/>
          </a:p>
          <a:p>
            <a:r>
              <a:rPr lang="en-US" altLang="zh-CN" sz="1800" dirty="0"/>
              <a:t>5:19</a:t>
            </a:r>
            <a:r>
              <a:rPr lang="zh-CN" altLang="en-US" sz="1800" dirty="0"/>
              <a:t> 因一人的悖逆，众人成为罪人，照样，因一人的顺从，众人也成为义了。</a:t>
            </a:r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4. </a:t>
            </a:r>
            <a:r>
              <a:rPr lang="zh-CN" altLang="en-US" sz="1800" dirty="0"/>
              <a:t>结构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6-7</a:t>
            </a:r>
            <a:r>
              <a:rPr lang="zh-CN" altLang="en-US" sz="1800" dirty="0"/>
              <a:t>章中有劝勉的内容。劝勉性会使人误以为它的主要目的是劝人成圣。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主要的目的是表明救恩的确据。这确据是来源于与基督的联合，基督死而复活的原则。称义时我们已经看见基督死而复活是信的中心内容。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731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先知道，再看，才有这个“这样”。前面都是客观的，基督在救恩中已经成就的。但是需要用信心来看。信心的看，是救恩的主观实现，这就是你得救在经历上的开始。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这个看，前面翻译成算（罗</a:t>
            </a: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3</a:t>
            </a:r>
            <a:r>
              <a:rPr lang="zh-CN" altLang="en-US" sz="1800" dirty="0"/>
              <a:t>）。神算我们为义，从一个角度讲，表面看起来与我们的真实境况不符，但却是真实的。同样我们看自己是死的，表面看起来也与我们的真实境况不符，同样也是真实的。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一个看死，一个看活。对于罪，看自己是死的；对于神，在基督耶稣里看自己是活的。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倪柝声的经历。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我十分欣賞那里的教訓說，我們必須算自己是死的，但是我不明白，為甚么多次的算，竟然一點結果也沒有。我承認為此我煩惱了好几個月。我對主說：「如果這件事情不弄清楚，如果你不使我看見這么基本的事，我就停止作一切工作。我不再傳道，我不再出去事奉你，我首先要徹底清楚這件事。」几個月之久我尋求，有時還禁食，但是仍然沒有結果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我記得有一個早晨</a:t>
            </a:r>
            <a:r>
              <a:rPr lang="en-US" altLang="zh-TW" sz="1800" dirty="0"/>
              <a:t>~~</a:t>
            </a:r>
            <a:r>
              <a:rPr lang="zh-TW" altLang="en-US" sz="1800" dirty="0"/>
              <a:t>那是我永遠不能忘記的早晨，我在樓上坐在書桌前讀經禱告，我說：「主阿，開我的眼睛！」哦，剎那之間我看見了。我看見我与基督的合而為一，我看見我是在他里面，當他死的時候我也死了；我看見我的死乃是一件過去的事，不是將來的事，我的死就像他的死一樣真實，因為當他死的時候，我是在他里面。整個問題就這樣向我開啟了。由於這個發現，我快樂得几乎受不了，我從椅子上跳起來，大聲喊著說：「贊美主，我是死的！」我跑到樓下，遇見一個在廚房里幫忙的弟兄，就抓著他對他說：「弟兄，你知道我已經死了嗎？」他被我的話弄得糊涂了，他說：「你是甚么意思呢？」我接著對他說：「你不知道基督已經死了嗎？你不知道我与他同死了嗎？你不知道我的死，也像他的死同樣的真實嗎？」哦，對於我，這件事是如此的真實！我真想走遍上海的街道，大聲喊出我所發現的消息。從那一天起一直到現在，我從未有片刻的時候，曾怀疑到那句話的決定性：「我已經与基督同釘十字架。」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然后就有这里的所以。这是神所定规的胜过罪的方法。不靠苦修。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先知道，再看，然后不要。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必死的身</a:t>
            </a:r>
            <a:r>
              <a:rPr lang="en-US" altLang="zh-CN" sz="1800" dirty="0"/>
              <a:t>=</a:t>
            </a:r>
            <a:r>
              <a:rPr lang="zh-CN" altLang="en-US" sz="1800" dirty="0"/>
              <a:t>死身。这个死身是什么意思呢？物质身体的死。神已经断定它是必死的，不要再对这必死的身体抱太多的希望。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1Co 15:53 </a:t>
            </a:r>
            <a:r>
              <a:rPr lang="zh-CN" altLang="en-US" sz="1800" dirty="0"/>
              <a:t>这必朽坏的，总要变成不朽坏的。（变成原文作穿下同）这必死的，总要变成不死的。</a:t>
            </a:r>
            <a:r>
              <a:rPr lang="en-US" altLang="zh-CN" sz="1800" dirty="0"/>
              <a:t>15:54 </a:t>
            </a:r>
            <a:r>
              <a:rPr lang="zh-CN" altLang="en-US" sz="1800" dirty="0"/>
              <a:t>这必朽坏的既变成不朽坏的。这必死的既变成不死的。那时经上所记，死被得胜吞灭的话就应验了。</a:t>
            </a:r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2Co 4:11 </a:t>
            </a:r>
            <a:r>
              <a:rPr lang="zh-CN" altLang="en-US" sz="1800" dirty="0"/>
              <a:t>因为我们这活着的人，是常为耶稣被交于死地，使耶稣的生，在我们这必死的身上显明出来，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8:11 </a:t>
            </a:r>
            <a:r>
              <a:rPr lang="zh-CN" altLang="en-US" sz="1800" dirty="0"/>
              <a:t>然而叫耶稣从死里复活者的灵，若住在你们心里，那叫基督耶稣从死里复活的，也必借着住在你们心里的圣灵，使你们必死的身体又活过来。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不要容忍（让）罪作王；以至于在身体的私欲（复数）中听从罪。命令语气。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Jas 1:14 </a:t>
            </a:r>
            <a:r>
              <a:rPr lang="zh-CN" altLang="en-US" sz="1800" dirty="0"/>
              <a:t>但各人被试探，乃是被自己的私欲牵引诱惑的。</a:t>
            </a:r>
            <a:r>
              <a:rPr lang="en-US" altLang="zh-CN" sz="1800" dirty="0"/>
              <a:t>1:15 </a:t>
            </a:r>
            <a:r>
              <a:rPr lang="zh-CN" altLang="en-US" sz="1800" dirty="0"/>
              <a:t>私欲既怀了胎，就生出罪来。罪既长成，就生出死来。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自由意志的工作。从前的意志从来没有自由。现在有了，就需要使用。不让罪作王，从前罪作王是天生的，现在若是罪还在你身上作王，那是因为你让它作的。不让罪作王，这是你应该做的，也是你能够做到的。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也不要（进一步）将你们的肢体献给罪作不义的器具（负面）。肢体，身体的任何一个部分，也可以指你的天赋，才能。器具：工具，协助战争的兵器。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要像从死里复活的人，将自己献给神（正面）。并将肢体作义的器具献给神。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注意这里的顺序，先将自己献给神，然后服侍神。服侍神能减少我们犯罪，如果你经过死，再将自己献给神的话。没有死过的，神不要，也没有用。</a:t>
            </a:r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所以没有翻译出来。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13</a:t>
            </a:r>
            <a:r>
              <a:rPr lang="zh-CN" altLang="en-US" sz="1800" dirty="0"/>
              <a:t>罪作王是因为你让它作的，服侍的关系。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这里罪作主，是因为权柄（权势）。耶稣基督是主，你不能让祂作主，但你愿不愿意让祂作王。耶稣基督是主是你承认不承认的问题。多马说，我的主，我的神。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在律法之下是什么意思呢？是从定罪的这个角度讲，因为我在恩典之下，不能再定我的罪了，所以罪对于我没有权柄。也因为如此，</a:t>
            </a: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15</a:t>
            </a:r>
            <a:r>
              <a:rPr lang="zh-CN" altLang="en-US" sz="1800" dirty="0"/>
              <a:t>开始要处理反对一个可能的错误认知。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如果你在律法之下，你就还会被定罪，罪还是作你的主，罪对你还有权柄。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林前</a:t>
            </a:r>
            <a:r>
              <a:rPr lang="en-US" altLang="zh-CN" sz="1800" dirty="0"/>
              <a:t>15:56 </a:t>
            </a:r>
            <a:r>
              <a:rPr lang="zh-CN" altLang="en-US" sz="1800" dirty="0"/>
              <a:t>死的毒钩就是罪。罪的权势就是律法。 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6</a:t>
            </a:r>
            <a:r>
              <a:rPr lang="zh-CN" altLang="en-US" sz="1800" dirty="0"/>
              <a:t>：</a:t>
            </a:r>
            <a:r>
              <a:rPr lang="en-US" altLang="zh-CN" sz="1800" dirty="0"/>
              <a:t>15</a:t>
            </a:r>
            <a:r>
              <a:rPr lang="zh-CN" altLang="en-US" sz="1800" dirty="0"/>
              <a:t>可以犯罪吗？将会犯罪吗？断乎不会。</a:t>
            </a:r>
            <a:r>
              <a:rPr lang="en-US" altLang="zh-CN" sz="1800" dirty="0"/>
              <a:t>Shall we sin</a:t>
            </a:r>
            <a:r>
              <a:rPr lang="zh-CN" altLang="en-US" sz="1800" dirty="0"/>
              <a:t>，</a:t>
            </a:r>
            <a:r>
              <a:rPr lang="en-US" altLang="zh-CN" sz="1800" dirty="0"/>
              <a:t>should we sin</a:t>
            </a:r>
            <a:r>
              <a:rPr lang="zh-CN" altLang="en-US" sz="1800" dirty="0"/>
              <a:t>，</a:t>
            </a:r>
            <a:r>
              <a:rPr lang="en-US" altLang="zh-CN" sz="1800" dirty="0"/>
              <a:t>are we to go on in sin 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我们在恩典之下，没有了拘束，没有了定罪的担心，我们就可以一直犯罪吗？有这样想法的人，一种可能是对恩典认识不清；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Gal 5:13 </a:t>
            </a:r>
            <a:r>
              <a:rPr lang="zh-CN" altLang="en-US" sz="1800" dirty="0"/>
              <a:t>弟兄们，你们蒙召，是要得自由。只是不可将你们的自由当作放纵情欲的机会。总要用爱心互相服事。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另一种可能没有得救。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Jud 1:4 </a:t>
            </a:r>
            <a:r>
              <a:rPr lang="zh-CN" altLang="en-US" sz="1800" dirty="0"/>
              <a:t>因为有些人偷着进来，就是自古被定受刑罚的，是不虔诚的，将我们神的恩变作放纵情欲的机会，并且不认独一的主宰我们（我们或作和我们）主耶稣基督。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岂不晓得：你提供自己做奴隶，你就成了你顺从的那一个人的奴隶。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本来是个自由人，你提供自己做奴隶，你就会真的成了一个奴隶，你的身份也就变了，这是当时社会的一个做法。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从罪的奴仆到义的奴仆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要像从前一样。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永死与永生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工价，工钱。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恩典的礼物。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从罪那里你得死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从恩典这里，你得永生。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人的责任在哪里？不要不要容罪在你们必死的身上作王</a:t>
            </a:r>
            <a:r>
              <a:rPr lang="zh-CN" altLang="en-US" sz="1800"/>
              <a:t>，要将自己献给神，并将肢体作义的器具献给神。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5:1 </a:t>
            </a:r>
            <a:r>
              <a:rPr lang="zh-CN" altLang="en-US" sz="1800" dirty="0"/>
              <a:t>我们既因信称义，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5:9 </a:t>
            </a:r>
            <a:r>
              <a:rPr lang="en-US" sz="1800" dirty="0" err="1"/>
              <a:t>现在我们既靠着他的血称义，就更要借着他免去神的忿怒</a:t>
            </a:r>
            <a:r>
              <a:rPr lang="en-US" sz="1800" dirty="0"/>
              <a:t>。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5:10 </a:t>
            </a:r>
            <a:r>
              <a:rPr lang="en-US" sz="1800" dirty="0" err="1"/>
              <a:t>因为我们作仇敌的时候，且借着神儿子的死，得与神和好，既已和好，就更要因他的生得救了</a:t>
            </a:r>
            <a:r>
              <a:rPr 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5:11 </a:t>
            </a:r>
            <a:r>
              <a:rPr lang="zh-CN" altLang="en-US" sz="1800" dirty="0"/>
              <a:t>不但如此，我们既藉着我主耶稣基督，得与神和好，也就藉着他，以神为乐。 </a:t>
            </a:r>
            <a:endParaRPr lang="en-US" altLang="zh-CN" sz="1800" dirty="0"/>
          </a:p>
          <a:p>
            <a:r>
              <a:rPr lang="zh-CN" altLang="en-US" sz="1800" dirty="0"/>
              <a:t>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400" dirty="0"/>
              <a:t>8:1 </a:t>
            </a:r>
            <a:r>
              <a:rPr lang="zh-CN" altLang="en-US" sz="1400" dirty="0"/>
              <a:t>如今那些在基督耶稣里的，就不定罪了。</a:t>
            </a:r>
            <a:r>
              <a:rPr lang="en-US" altLang="zh-CN" sz="1400" dirty="0"/>
              <a:t>8:2</a:t>
            </a:r>
            <a:r>
              <a:rPr lang="zh-CN" altLang="en-US" sz="1400" dirty="0"/>
              <a:t> 因为赐生命的圣灵的律，在基督耶稣里释放了我，使我脱离罪和死的律了。 </a:t>
            </a:r>
            <a:endParaRPr lang="en-US" altLang="zh-CN" sz="14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400" dirty="0"/>
              <a:t>8:38 </a:t>
            </a:r>
            <a:r>
              <a:rPr lang="zh-CN" altLang="en-US" sz="1400" dirty="0"/>
              <a:t>因为我深信无论是死，是生，是天使，是掌权的，是有能的，是现在的事，是将来的事，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400" dirty="0"/>
              <a:t>8:39 </a:t>
            </a:r>
            <a:r>
              <a:rPr lang="zh-CN" altLang="en-US" sz="1400" dirty="0"/>
              <a:t>是高处的，是低处的，是别的受造之物，都不能叫我们与</a:t>
            </a:r>
            <a:r>
              <a:rPr lang="zh-CN" altLang="en-US" sz="1400" b="1" dirty="0"/>
              <a:t>神的爱</a:t>
            </a:r>
            <a:r>
              <a:rPr lang="zh-CN" altLang="en-US" sz="1400" dirty="0"/>
              <a:t>隔绝。这</a:t>
            </a:r>
            <a:r>
              <a:rPr lang="zh-CN" altLang="en-US" sz="1400" b="1" dirty="0"/>
              <a:t>爱是在我们的主基督耶稣里的</a:t>
            </a:r>
            <a:r>
              <a:rPr lang="zh-CN" altLang="en-US" sz="1400" dirty="0"/>
              <a:t>。 </a:t>
            </a:r>
            <a:endParaRPr lang="en-US" altLang="zh-CN" sz="1400" dirty="0"/>
          </a:p>
          <a:p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上两节，</a:t>
            </a:r>
            <a:r>
              <a:rPr lang="en-US" altLang="zh-CN" sz="1800" dirty="0"/>
              <a:t>Rom 5:20 </a:t>
            </a:r>
            <a:r>
              <a:rPr lang="zh-CN" altLang="en-US" sz="1800" dirty="0"/>
              <a:t>律法本是外添的，叫过犯显多。</a:t>
            </a:r>
            <a:r>
              <a:rPr lang="zh-CN" altLang="en-US" sz="1800" b="1" dirty="0"/>
              <a:t>只是罪在哪里显多，恩典就更显多了</a:t>
            </a:r>
            <a:r>
              <a:rPr lang="zh-CN" altLang="en-US" sz="1800" dirty="0"/>
              <a:t>。</a:t>
            </a:r>
            <a:r>
              <a:rPr lang="en-US" altLang="zh-CN" sz="1800" dirty="0"/>
              <a:t>5:21</a:t>
            </a:r>
            <a:r>
              <a:rPr lang="zh-CN" altLang="en-US" sz="1800" dirty="0"/>
              <a:t>就如罪作王叫人死，照样恩典也藉着义作王，叫人因我们的主耶稣基督得永生。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这里保罗要处理反对意见：因信称义会让人继续犯罪。历史上也出现过这种问题。马丁路德的改教。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如果你的福音不让人可以控告你在传一个鼓励人犯罪的福音，你福音中恩典的成分还不够。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有这一个控告的原因，是因为我们不了解因信称义之中死而复活的原则，也不了解福音中成圣的含义和途径。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保羅的回答：斷乎不可。</a:t>
            </a:r>
            <a:endParaRPr lang="en-US" altLang="zh-TW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我们对于罪（</a:t>
            </a:r>
            <a:r>
              <a:rPr lang="en-US" altLang="zh-CN" sz="1800" dirty="0"/>
              <a:t>died to sin</a:t>
            </a:r>
            <a:r>
              <a:rPr lang="zh-CN" altLang="en-US" sz="1800" dirty="0"/>
              <a:t>）</a:t>
            </a:r>
            <a:r>
              <a:rPr lang="zh-TW" altLang="en-US" sz="1800" dirty="0"/>
              <a:t>死过了的人，岂可在罪中活着</a:t>
            </a:r>
            <a:r>
              <a:rPr lang="en-US" altLang="zh-TW" sz="1800" dirty="0"/>
              <a:t>(</a:t>
            </a:r>
            <a:r>
              <a:rPr lang="en-US" altLang="zh-CN" sz="1800" dirty="0"/>
              <a:t>shall live in sin)</a:t>
            </a:r>
            <a:r>
              <a:rPr lang="zh-TW" altLang="en-US" sz="1800" dirty="0"/>
              <a:t>呢？</a:t>
            </a:r>
            <a:endParaRPr lang="en-US" altLang="zh-TW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对于罪死过</a:t>
            </a:r>
            <a:r>
              <a:rPr lang="zh-CN" altLang="en-US" sz="1800" dirty="0"/>
              <a:t>，意味着我们已经不再在罪的管辖之下，怎么可以活得好像是你还在它的管辖之下呢？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举例，你辞职了，老板管不了你了；或者你升职了，你还怕从前的老板吗？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联系到第</a:t>
            </a:r>
            <a:r>
              <a:rPr lang="en-US" altLang="zh-CN" sz="1800" dirty="0"/>
              <a:t>5</a:t>
            </a:r>
            <a:r>
              <a:rPr lang="zh-CN" altLang="en-US" sz="1800" dirty="0"/>
              <a:t>章，</a:t>
            </a:r>
            <a:r>
              <a:rPr lang="zh-TW" altLang="en-US" sz="1800" dirty="0"/>
              <a:t>有一個問題：我們生來就是罪人，怎能切斷有罪的遺傳呢？我們是在亞當里生的，我們怎能從亞當里出來呢？我要确定的說，主的血不能把我們從亞當里遷出來。只有一個方法。我們既是藉著生進入的，我們惟有藉著死出來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我们怎么看见在罪上死了呢？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解释我们如何在罪上死了，是通过洗礼所表明的死。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如何看待洗礼。如果只是仪式，没有果效。但是通过信心，又是非常重要。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更大的好处，是归入基督耶稣的人，要享受基督所经历的一切。这一章从个人经历的角度讲。第</a:t>
            </a:r>
            <a:r>
              <a:rPr lang="en-US" altLang="zh-CN" sz="1800" dirty="0">
                <a:solidFill>
                  <a:schemeClr val="bg1"/>
                </a:solidFill>
              </a:rPr>
              <a:t>5</a:t>
            </a:r>
            <a:r>
              <a:rPr lang="zh-CN" altLang="en-US" sz="1800" dirty="0">
                <a:solidFill>
                  <a:schemeClr val="bg1"/>
                </a:solidFill>
              </a:rPr>
              <a:t>章是从团体的角度讲。亚当犯罪我们在他里头，耶稣在十字架的死，我们后来归入，通过信心，是神的恩典。</a:t>
            </a:r>
            <a:endParaRPr lang="en-US" altLang="zh-CN" sz="1800" dirty="0">
              <a:solidFill>
                <a:schemeClr val="bg1"/>
              </a:solidFill>
            </a:endParaRP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>
                <a:solidFill>
                  <a:schemeClr val="bg1"/>
                </a:solidFill>
              </a:rPr>
              <a:t>基督耶稣的死，是完成了罪的惩罚。我的罪已经被罚了，我不是走捷径被救。不过我是在基督里经历完成这个的。</a:t>
            </a:r>
            <a:endParaRPr lang="en-US" altLang="zh-CN" sz="18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我们既借着洗礼归入基督的死，也就借着洗礼与祂一起埋葬，借着洗礼与祂一起复活。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死有两层的功用，一是惩罚罪，二是有复活的生命，不死不能生。神的方法不是改良，乃是死而复活。你死过吗？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归入基督的死，也同样归入基督的复活，我们的重生。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联合</a:t>
            </a:r>
            <a:r>
              <a:rPr lang="zh-CN" altLang="en-US" sz="1800" dirty="0"/>
              <a:t>，长在一起。死变成联合的，联合是过去已经完成的动作，果效一直延续下去。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b="1" dirty="0"/>
              <a:t>15:45</a:t>
            </a:r>
            <a:r>
              <a:rPr lang="zh-CN" altLang="en-US" sz="1800" dirty="0"/>
              <a:t> 经上也是这样记着说，</a:t>
            </a:r>
            <a:r>
              <a:rPr lang="zh-CN" altLang="en-US" sz="1800" b="1" dirty="0"/>
              <a:t>首先的</a:t>
            </a:r>
            <a:r>
              <a:rPr lang="zh-CN" altLang="en-US" sz="1800" dirty="0"/>
              <a:t>人</a:t>
            </a:r>
            <a:r>
              <a:rPr lang="zh-CN" altLang="en-US" sz="1800" b="1" dirty="0"/>
              <a:t>亚当</a:t>
            </a:r>
            <a:r>
              <a:rPr lang="zh-CN" altLang="en-US" sz="1800" dirty="0"/>
              <a:t>，成了有灵的活人。</a:t>
            </a:r>
            <a:r>
              <a:rPr lang="zh-CN" altLang="en-US" sz="1800" b="1" dirty="0"/>
              <a:t>末后的亚当</a:t>
            </a:r>
            <a:r>
              <a:rPr lang="zh-CN" altLang="en-US" sz="1800" dirty="0"/>
              <a:t>，成了叫人活的灵。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b="1" dirty="0"/>
              <a:t>15:47</a:t>
            </a:r>
            <a:r>
              <a:rPr lang="zh-CN" altLang="en-US" sz="1800" dirty="0"/>
              <a:t> </a:t>
            </a:r>
            <a:r>
              <a:rPr lang="zh-CN" altLang="en-US" sz="1800" b="1" dirty="0"/>
              <a:t>头一个人</a:t>
            </a:r>
            <a:r>
              <a:rPr lang="zh-CN" altLang="en-US" sz="1800" dirty="0"/>
              <a:t>是出于地，乃属土。</a:t>
            </a:r>
            <a:r>
              <a:rPr lang="zh-CN" altLang="en-US" sz="1800" b="1" dirty="0"/>
              <a:t>第二个人</a:t>
            </a:r>
            <a:r>
              <a:rPr lang="zh-CN" altLang="en-US" sz="1800" dirty="0"/>
              <a:t>是出于天。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所以在這里我們有兩個聯合，一個是關於他的死，另一個是關於他的复活。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因此當主耶穌被釘在十字架上的時候，他是以末後亞當的身分被釘死的。所有在頭一個亞當里面的一切，都集中在他身上而被除去了，我們都包括在里面。他來作末後的亞當，就除去了舊的族類；他來作第二個人，就帶來了新的族類。他乃是在他的复活里面作第二個人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又一个因为知道。什么是旧人，什么是罪身，非常重要。生活，事奉。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人的组成：灵，魂，体（三元）；灵魂与身体（二元）。旧人是属灵的，罪身是属体的。得救之前的你</a:t>
            </a:r>
            <a:r>
              <a:rPr lang="en-US" altLang="zh-CN" sz="1800" dirty="0"/>
              <a:t>=</a:t>
            </a:r>
            <a:r>
              <a:rPr lang="zh-CN" altLang="en-US" sz="1800" dirty="0"/>
              <a:t>旧人</a:t>
            </a:r>
            <a:r>
              <a:rPr lang="en-US" altLang="zh-CN" sz="1800" dirty="0"/>
              <a:t>+</a:t>
            </a:r>
            <a:r>
              <a:rPr lang="zh-CN" altLang="en-US" sz="1800" dirty="0"/>
              <a:t>罪身。旧人的载体是罪身。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先讲罪身：罪身客观上是肉体，它酝酿产生私欲，罪身</a:t>
            </a:r>
            <a:r>
              <a:rPr lang="en-US" altLang="zh-CN" sz="1800" dirty="0"/>
              <a:t>=</a:t>
            </a:r>
            <a:r>
              <a:rPr lang="zh-CN" altLang="en-US" sz="1800" dirty="0"/>
              <a:t>私欲。雅各书私欲既怀了胎，就生出罪来。罪是它的特征</a:t>
            </a:r>
            <a:r>
              <a:rPr lang="en-US" altLang="zh-CN" sz="1800" dirty="0"/>
              <a:t>, </a:t>
            </a:r>
            <a:r>
              <a:rPr lang="zh-CN" altLang="en-US" sz="1800" dirty="0"/>
              <a:t>所以被称为罪身</a:t>
            </a:r>
            <a:r>
              <a:rPr lang="en-US" altLang="zh-CN" sz="1800" dirty="0"/>
              <a:t>the body of sin</a:t>
            </a:r>
            <a:r>
              <a:rPr lang="zh-CN" altLang="en-US" sz="1800" dirty="0"/>
              <a:t>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旧人是那个在亚当里的人，是你的旧造的生命，在亚当里的生命。它从亚当而出，生来就是不认识神的。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旧人被罪身辖制，罪作王。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以弗所书</a:t>
            </a:r>
            <a:r>
              <a:rPr lang="en-US" altLang="zh-CN" sz="1800" dirty="0"/>
              <a:t>4</a:t>
            </a:r>
            <a:r>
              <a:rPr lang="zh-CN" altLang="en-US" sz="1800" dirty="0"/>
              <a:t>：</a:t>
            </a:r>
            <a:r>
              <a:rPr lang="en-US" altLang="zh-CN" sz="1800" dirty="0"/>
              <a:t>22</a:t>
            </a:r>
            <a:r>
              <a:rPr lang="zh-CN" altLang="en-US" sz="1800" dirty="0"/>
              <a:t>这旧人是因私欲的迷惑，渐渐变坏的。直译，这旧人是按照私欲的诱惑，一直在败坏的。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所以这个旧人有一颗诡诈欺骗的心，耶利米书说，人心比万物都诡诈。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罪身败坏神的救恩：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马可</a:t>
            </a:r>
            <a:r>
              <a:rPr lang="en-US" altLang="zh-CN" sz="1800" dirty="0"/>
              <a:t>4:18 </a:t>
            </a:r>
            <a:r>
              <a:rPr lang="zh-CN" altLang="en-US" sz="1800" dirty="0"/>
              <a:t>还有那撒在荆棘里的，就是人听了道。</a:t>
            </a:r>
            <a:r>
              <a:rPr lang="en-US" altLang="zh-CN" sz="1800" dirty="0"/>
              <a:t>4:19 </a:t>
            </a:r>
            <a:r>
              <a:rPr lang="zh-CN" altLang="en-US" sz="1800" dirty="0"/>
              <a:t>后来有世上的思虑，钱财的迷惑，和别样的</a:t>
            </a:r>
            <a:r>
              <a:rPr lang="zh-CN" altLang="en-US" sz="1800" b="1" dirty="0"/>
              <a:t>私欲</a:t>
            </a:r>
            <a:r>
              <a:rPr lang="zh-CN" altLang="en-US" sz="1800" dirty="0"/>
              <a:t>，进来把道挤住了，就不能结实。</a:t>
            </a:r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罪身会让我们按照肉体来接受救恩，只要救恩的好处，却不去认识神。只想成就个人的野心，却不认识主，</a:t>
            </a:r>
            <a:endParaRPr lang="en-US" altLang="zh-CN" sz="1800" dirty="0"/>
          </a:p>
          <a:p>
            <a:pPr marL="763233" lvl="1" indent="-293551" defTabSz="939363">
              <a:buFont typeface="Arial" panose="020B0604020202020204" pitchFamily="34" charset="0"/>
              <a:buChar char="•"/>
              <a:defRPr/>
            </a:pPr>
            <a:r>
              <a:rPr lang="en-US" altLang="zh-CN" sz="1800" dirty="0"/>
              <a:t>Mat 7:22 </a:t>
            </a:r>
            <a:r>
              <a:rPr lang="zh-CN" altLang="en-US" sz="1800" dirty="0"/>
              <a:t>当那日必有许多人对我说，主阿，主阿，我们不是奉你的名传道，奉你的名赶鬼，奉你的名行许多异能吗？</a:t>
            </a:r>
            <a:r>
              <a:rPr lang="en-US" altLang="zh-CN" sz="1800" dirty="0"/>
              <a:t>7:23 </a:t>
            </a:r>
            <a:r>
              <a:rPr lang="zh-CN" altLang="en-US" sz="1800" dirty="0"/>
              <a:t>我就明明地告诉他们说，我从来不认识你们，你们这些作恶的人，离开我去吧。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从前的关系是罪身管辖旧人。</a:t>
            </a:r>
            <a:endParaRPr lang="en-US" altLang="zh-CN" sz="1800" dirty="0"/>
          </a:p>
          <a:p>
            <a:pPr marL="293551" indent="-293551" defTabSz="939363">
              <a:buFont typeface="Arial" panose="020B0604020202020204" pitchFamily="34" charset="0"/>
              <a:buChar char="•"/>
              <a:defRPr/>
            </a:pPr>
            <a:r>
              <a:rPr lang="zh-CN" altLang="en-US" sz="1800" dirty="0"/>
              <a:t>主的救法，是让旧人钉十字架，让罪身没有可以辖制的对象。不是改造，不是教育。救恩是用死来对付死。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让旧人死，因而使罪身灭绝，灭绝这个词有点过，容易让人误解罪身已经被灭绝了。它原义是让它没有用了，不再起作用了。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就像癌细胞被断绝的营养，表明上看起来是死了。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让罪身没有效果，并不是消灭了它。你要是给它条件，它又会回来。就像是士师记中的外邦人，他们没有被铲除尽净。与神的子民掺杂在一起，生活在一起，在一定的条件下，他们又会起来辖制神的子民。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为什么神要这样？士师记</a:t>
            </a:r>
            <a:r>
              <a:rPr lang="en-US" altLang="zh-CN" sz="1800" dirty="0"/>
              <a:t>2:22 </a:t>
            </a:r>
            <a:r>
              <a:rPr lang="zh-CN" altLang="en-US" sz="1800" dirty="0"/>
              <a:t>为要藉此试验以色列人，看他们肯照他们列祖谨守遵行我的道不肯。</a:t>
            </a:r>
            <a:r>
              <a:rPr lang="en-US" altLang="zh-CN" sz="1800" dirty="0"/>
              <a:t>2:23 </a:t>
            </a:r>
            <a:r>
              <a:rPr lang="zh-CN" altLang="en-US" sz="1800" dirty="0"/>
              <a:t>这样耶和华留下各族，不将他们速速赶出，也没有交付约书亚的手。  </a:t>
            </a:r>
            <a:r>
              <a:rPr lang="en-US" altLang="zh-CN" sz="1800" dirty="0"/>
              <a:t>3:2 </a:t>
            </a:r>
            <a:r>
              <a:rPr lang="zh-CN" altLang="en-US" sz="1800" dirty="0"/>
              <a:t>好叫以色列的后代又知道又学习未曾晓得的战事。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罪身灭绝，叫我们不再作罪的奴仆，不再被罪管辖了。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从地位上，被称义的人不再是罪的奴仆。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就像以色列人自从出埃及，出了那为奴之家，就不再是奴仆。</a:t>
            </a:r>
            <a:endParaRPr lang="en-US" altLang="zh-C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明白了</a:t>
            </a:r>
            <a:r>
              <a:rPr lang="en-US" altLang="zh-CN" sz="1800" dirty="0"/>
              <a:t>6</a:t>
            </a:r>
            <a:r>
              <a:rPr lang="zh-CN" altLang="en-US" sz="1800" dirty="0"/>
              <a:t>节，这一节就很容易明白了。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当你知道同钉十字架的事实，通过信心来接受的时候，你就已经死了，你死了就脱离的罪。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[</a:t>
            </a:r>
            <a:r>
              <a:rPr lang="en-US" altLang="zh-CN" sz="1800" dirty="0" err="1"/>
              <a:t>jnd</a:t>
            </a:r>
            <a:r>
              <a:rPr lang="en-US" altLang="zh-CN" sz="1800" dirty="0"/>
              <a:t>] For he that has died is justified from sin. </a:t>
            </a:r>
            <a:endParaRPr lang="zh-CN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我们若是与基督同死，就信必与他同活。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信，一切的经历都从信开始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我们若与基督一起死了（一次的行为），就一直相信将与祂一直活在一起。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TW" altLang="en-US" sz="1800" dirty="0"/>
              <a:t>复活</a:t>
            </a:r>
            <a:r>
              <a:rPr lang="zh-CN" altLang="en-US" sz="1800" dirty="0"/>
              <a:t>，对于基督一方面是身体的复活，另一方面却是所有权柄的恢复。对于我们却有极其重要的意思。基督怎样，你也怎样。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不再死，我们不会经历永死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向罪死，罪不再做我们的主。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向神活，我们现在就有灵里的复活，将来有身体的复活。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这个若是很重要。你若是没有和基督一同死，你不可能与基督复活。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在这里都是从属灵的方面。死是灵里的死，活是灵里的活。属灵决定属物质。物质决定意识，这叫唯物论。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就像后面要讲到的，死与活，决定一个权柄的问题，这是一个属灵的问题。权柄你看不见，但是它确实存在。就像你公司老板的权柄，美国警察的权柄。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光是脱离罪，只不过是归零而已。如果没有复活，前面所得到的一切其实还是枉然。没有复活，你没有办法结果实。从一个意义上讲，若是你得不到复活的生命，比从前更惨。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Mat 12:44 </a:t>
            </a:r>
            <a:r>
              <a:rPr lang="zh-CN" altLang="en-US" sz="1800" dirty="0"/>
              <a:t>于是说，我要回到我所出来的屋里去。到了，就看见里面空闲，打扫干净，修饰好了。</a:t>
            </a:r>
            <a:r>
              <a:rPr lang="en-US" altLang="zh-CN" sz="1800" dirty="0"/>
              <a:t>12:45 </a:t>
            </a:r>
            <a:r>
              <a:rPr lang="zh-CN" altLang="en-US" sz="1800" dirty="0"/>
              <a:t>便去另带了七个比自己更恶的鬼来，都进去住在那里。那人末后的景况，比先前更不好了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救恩的得到用复活来衡量。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10:9 </a:t>
            </a:r>
            <a:r>
              <a:rPr lang="zh-CN" altLang="en-US" sz="1800" dirty="0"/>
              <a:t>你若口里认耶稣为主，心里信神叫他从死里复活，就必得救。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这是第三个因为知道。关于基督的复活，你知道什么呢？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死不再作他的主，死从来没有做过祂的主，但他也在死的管辖之下，死的成分，会老化，会疲劳，会忧伤，甚至是会受到试探，但祂从来没有犯罪。基督在十字架被钉之后，这一切世界与物质的权柄全部对他不起作用了，复活的基督是主，</a:t>
            </a:r>
            <a:r>
              <a:rPr lang="en-US" altLang="zh-CN" sz="1800" dirty="0"/>
              <a:t>He is the Lord</a:t>
            </a:r>
            <a:r>
              <a:rPr lang="zh-CN" altLang="en-US" sz="1800" dirty="0"/>
              <a:t>！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复活的基督</a:t>
            </a:r>
            <a:r>
              <a:rPr lang="en-US" altLang="zh-CN" sz="1800" dirty="0"/>
              <a:t>is not dying any more. Death is not being lord any more.</a:t>
            </a:r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救恩的确据就在基督里。你知道多少基督的死和复活，你就有多少救恩的确据。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8:38 </a:t>
            </a:r>
            <a:r>
              <a:rPr lang="zh-CN" altLang="en-US" sz="1800" dirty="0"/>
              <a:t>因为我深信无论是生，是天使，是掌权的，是有能的，是现在的事，是将来的事，</a:t>
            </a:r>
            <a:r>
              <a:rPr lang="en-US" altLang="zh-CN" sz="1800" dirty="0"/>
              <a:t>8:39 </a:t>
            </a:r>
            <a:r>
              <a:rPr lang="zh-CN" altLang="en-US" sz="1800" dirty="0"/>
              <a:t>是高处的，是低处的，是别的受造之物，都不能叫我们与　神的爱隔绝。这爱是在我们的主基督里的。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除非你自己离弃基督。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Gal 5:4 </a:t>
            </a:r>
            <a:r>
              <a:rPr lang="zh-CN" altLang="en-US" sz="1800" dirty="0"/>
              <a:t>你们这要靠律法称义的，是与基督隔绝，从恩典中坠落了。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Heb</a:t>
            </a:r>
            <a:r>
              <a:rPr lang="en-US" altLang="zh-CN" sz="1800" dirty="0"/>
              <a:t> 10:26 </a:t>
            </a:r>
            <a:r>
              <a:rPr lang="zh-CN" altLang="en-US" sz="1800" dirty="0"/>
              <a:t>因为我们得知真道以后，若故意犯罪，赎罪的祭就再没有了。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Luk</a:t>
            </a:r>
            <a:r>
              <a:rPr lang="en-US" altLang="zh-CN" sz="1800" dirty="0"/>
              <a:t> 12:9 </a:t>
            </a:r>
            <a:r>
              <a:rPr lang="zh-CN" altLang="en-US" sz="1800" dirty="0"/>
              <a:t>在人面前不认我的，人子在神的使者面前也必不认他。</a:t>
            </a:r>
            <a:r>
              <a:rPr lang="en-US" altLang="zh-CN" sz="1800" dirty="0"/>
              <a:t>12:10 </a:t>
            </a:r>
            <a:r>
              <a:rPr lang="zh-CN" altLang="en-US" sz="1800" dirty="0"/>
              <a:t>凡说话干犯人子的，还可得赦免，惟独亵渎圣灵的，总不得赦免。</a:t>
            </a:r>
            <a:endParaRPr lang="en-US" altLang="zh-CN" sz="1800" dirty="0"/>
          </a:p>
          <a:p>
            <a:pPr marL="763233" lvl="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另一方面，</a:t>
            </a:r>
            <a:r>
              <a:rPr lang="en-US" altLang="zh-CN" sz="1800" dirty="0"/>
              <a:t>5:20</a:t>
            </a:r>
            <a:r>
              <a:rPr lang="zh-CN" altLang="en-US" sz="1800" dirty="0"/>
              <a:t>只是罪在那里显多，恩典就更显多了。没有哪一个罪，大到恩典不够用。我们可能数次跌倒，基督的生命仍必兴起。</a:t>
            </a:r>
            <a:endParaRPr lang="en-US" altLang="zh-CN" sz="1800" dirty="0"/>
          </a:p>
          <a:p>
            <a:pPr marL="1232914" lvl="2" indent="-293551">
              <a:buFont typeface="Arial" panose="020B0604020202020204" pitchFamily="34" charset="0"/>
              <a:buChar char="•"/>
            </a:pPr>
            <a:r>
              <a:rPr lang="en-US" altLang="zh-CN" sz="1800" dirty="0"/>
              <a:t>Rom 11:23 </a:t>
            </a:r>
            <a:r>
              <a:rPr lang="zh-CN" altLang="en-US" sz="1800" dirty="0"/>
              <a:t>而且他们若不是长久不信，仍要被接上。彼得的例子，犹大的例子。箴言</a:t>
            </a:r>
            <a:r>
              <a:rPr lang="en-US" altLang="zh-CN" sz="1800" dirty="0"/>
              <a:t>24:16 </a:t>
            </a:r>
            <a:r>
              <a:rPr lang="zh-CN" altLang="en-US" sz="1800" dirty="0"/>
              <a:t>因为义人虽七次跌倒，仍必兴起。  </a:t>
            </a:r>
            <a:endParaRPr lang="en-US" altLang="zh-CN" sz="1800" dirty="0"/>
          </a:p>
          <a:p>
            <a:pPr marL="293551" indent="-293551">
              <a:buFont typeface="Arial" panose="020B0604020202020204" pitchFamily="34" charset="0"/>
              <a:buChar char="•"/>
            </a:pPr>
            <a:r>
              <a:rPr lang="zh-CN" altLang="en-US" sz="1800" dirty="0"/>
              <a:t>复活和新生命，要到第八章再详细讲。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B6782-E22B-44B8-BE55-B98FFE7079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0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0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4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41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6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1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135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20000"/>
                    </a14:imgEffect>
                    <a14:imgEffect>
                      <a14:colorTemperature colorTemp="4875"/>
                    </a14:imgEffect>
                    <a14:imgEffect>
                      <a14:brightnessContrast bright="-59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EF15-3EF8-4F9E-8F11-377A17F2942F}" type="datetimeFigureOut">
              <a:rPr lang="en-US" smtClean="0"/>
              <a:t>7/10/2018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8ED36-A6FE-4E88-82AE-5122906DC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三谷基督徒会堂成人主日学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2514600"/>
          </a:xfrm>
        </p:spPr>
        <p:txBody>
          <a:bodyPr/>
          <a:lstStyle/>
          <a:p>
            <a:r>
              <a:rPr lang="zh-CN" altLang="en-US" sz="5400" b="1" dirty="0" smtClean="0">
                <a:solidFill>
                  <a:schemeClr val="bg1"/>
                </a:solidFill>
              </a:rPr>
              <a:t>罗马书</a:t>
            </a:r>
            <a:r>
              <a:rPr lang="en-US" altLang="zh-CN" sz="5400" b="1" dirty="0" smtClean="0">
                <a:solidFill>
                  <a:schemeClr val="bg1"/>
                </a:solidFill>
              </a:rPr>
              <a:t>6:1-6:23</a:t>
            </a:r>
            <a:endParaRPr lang="en-US" sz="5400" b="1" dirty="0" smtClean="0">
              <a:solidFill>
                <a:schemeClr val="bg1"/>
              </a:solidFill>
            </a:endParaRPr>
          </a:p>
          <a:p>
            <a:r>
              <a:rPr lang="zh-CN" altLang="en-US" b="1" dirty="0" smtClean="0">
                <a:solidFill>
                  <a:schemeClr val="bg1"/>
                </a:solidFill>
              </a:rPr>
              <a:t>第六课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r>
              <a:rPr lang="en-US" altLang="zh-CN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altLang="zh-CN" dirty="0" smtClean="0">
                <a:solidFill>
                  <a:schemeClr val="bg1"/>
                </a:solidFill>
              </a:rPr>
              <a:t>15</a:t>
            </a:r>
            <a:r>
              <a:rPr lang="en-US" dirty="0" smtClean="0">
                <a:solidFill>
                  <a:schemeClr val="bg1"/>
                </a:solidFill>
              </a:rPr>
              <a:t>/201</a:t>
            </a:r>
            <a:r>
              <a:rPr lang="en-US" altLang="zh-CN" dirty="0" smtClean="0">
                <a:solidFill>
                  <a:schemeClr val="bg1"/>
                </a:solidFill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AutoShape 2" descr="http://www.desktopnexus.com/dl/inline/893590/1920x1080/ngdon64tcf1b6lvle5iigbvku05495d5e2f261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6:11 </a:t>
            </a:r>
            <a:r>
              <a:rPr lang="zh-CN" altLang="en-US" sz="4400" b="1" dirty="0">
                <a:solidFill>
                  <a:schemeClr val="bg1"/>
                </a:solidFill>
              </a:rPr>
              <a:t>这样，你们向罪也当看自己是死的。向神在基督耶稣里却当看自己是活的。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不要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6:12 </a:t>
            </a:r>
            <a:r>
              <a:rPr lang="zh-CN" altLang="en-US" sz="4400" b="1" dirty="0">
                <a:solidFill>
                  <a:schemeClr val="bg1"/>
                </a:solidFill>
              </a:rPr>
              <a:t>所以不要容罪在你们必死的身上作王，使你们顺从身子的私欲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68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也不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要</a:t>
            </a:r>
            <a:r>
              <a:rPr lang="en-US" altLang="zh-CN" sz="4800" b="1" dirty="0" smtClean="0">
                <a:solidFill>
                  <a:schemeClr val="bg1"/>
                </a:solidFill>
              </a:rPr>
              <a:t>-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倒要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6:13 </a:t>
            </a:r>
            <a:r>
              <a:rPr lang="zh-CN" altLang="en-US" sz="4400" b="1" dirty="0">
                <a:solidFill>
                  <a:schemeClr val="bg1"/>
                </a:solidFill>
              </a:rPr>
              <a:t>也不要将你们的肢体献给罪作不义的器具。倒要像从死里复活的人，将自己献给神。并将肢体作义的器具献给神。</a:t>
            </a:r>
          </a:p>
        </p:txBody>
      </p:sp>
    </p:spTree>
    <p:extLst>
      <p:ext uri="{BB962C8B-B14F-4D97-AF65-F5344CB8AC3E}">
        <p14:creationId xmlns:p14="http://schemas.microsoft.com/office/powerpoint/2010/main" val="34672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必不能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6:14 </a:t>
            </a:r>
            <a:r>
              <a:rPr lang="zh-TW" altLang="en-US" sz="4400" b="1" dirty="0">
                <a:solidFill>
                  <a:schemeClr val="bg1"/>
                </a:solidFill>
              </a:rPr>
              <a:t>罪必不能作你们的主。因你们不在律法之下，乃在恩典之下。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54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将会犯罪吗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6:15 </a:t>
            </a:r>
            <a:r>
              <a:rPr lang="zh-CN" altLang="en-US" sz="4400" b="1" dirty="0">
                <a:solidFill>
                  <a:schemeClr val="bg1"/>
                </a:solidFill>
              </a:rPr>
              <a:t>这却怎么样呢？我们在恩典之下，不在律法之下，就可以犯罪吗？断乎不可。</a:t>
            </a:r>
          </a:p>
        </p:txBody>
      </p:sp>
    </p:spTree>
    <p:extLst>
      <p:ext uri="{BB962C8B-B14F-4D97-AF65-F5344CB8AC3E}">
        <p14:creationId xmlns:p14="http://schemas.microsoft.com/office/powerpoint/2010/main" val="23943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顺从与奴仆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6:16 </a:t>
            </a:r>
            <a:r>
              <a:rPr lang="zh-CN" altLang="en-US" sz="4400" b="1" dirty="0">
                <a:solidFill>
                  <a:schemeClr val="bg1"/>
                </a:solidFill>
              </a:rPr>
              <a:t>岂不晓得你们献上自己作奴仆，顺从谁，就作谁的奴仆吗？或作罪的奴仆，以至于死。或作顺命的奴仆，以至成义。</a:t>
            </a:r>
          </a:p>
        </p:txBody>
      </p:sp>
    </p:spTree>
    <p:extLst>
      <p:ext uri="{BB962C8B-B14F-4D97-AF65-F5344CB8AC3E}">
        <p14:creationId xmlns:p14="http://schemas.microsoft.com/office/powerpoint/2010/main" val="328991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罪的奴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仆到义的</a:t>
            </a:r>
            <a:r>
              <a:rPr lang="zh-CN" altLang="en-US" sz="4800" b="1" dirty="0">
                <a:solidFill>
                  <a:schemeClr val="bg1"/>
                </a:solidFill>
              </a:rPr>
              <a:t>奴仆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6:17 </a:t>
            </a:r>
            <a:r>
              <a:rPr lang="zh-CN" altLang="en-US" sz="4400" b="1" dirty="0">
                <a:solidFill>
                  <a:schemeClr val="bg1"/>
                </a:solidFill>
              </a:rPr>
              <a:t>感谢神，因为你们从前虽然作罪的奴仆，现今却从心里顺服了所传给你们道理的模范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6:18 </a:t>
            </a:r>
            <a:r>
              <a:rPr lang="zh-CN" altLang="en-US" sz="4400" b="1" dirty="0">
                <a:solidFill>
                  <a:schemeClr val="bg1"/>
                </a:solidFill>
              </a:rPr>
              <a:t>你们既从罪里得了释放，就作了义的奴仆。</a:t>
            </a:r>
          </a:p>
        </p:txBody>
      </p:sp>
    </p:spTree>
    <p:extLst>
      <p:ext uri="{BB962C8B-B14F-4D97-AF65-F5344CB8AC3E}">
        <p14:creationId xmlns:p14="http://schemas.microsoft.com/office/powerpoint/2010/main" val="38193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也要照</a:t>
            </a:r>
            <a:r>
              <a:rPr lang="zh-CN" altLang="en-US" sz="4800" b="1" dirty="0">
                <a:solidFill>
                  <a:schemeClr val="bg1"/>
                </a:solidFill>
              </a:rPr>
              <a:t>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6:19 </a:t>
            </a:r>
            <a:r>
              <a:rPr lang="zh-CN" altLang="en-US" sz="4400" b="1" dirty="0">
                <a:solidFill>
                  <a:schemeClr val="bg1"/>
                </a:solidFill>
              </a:rPr>
              <a:t>我因你们肉体的软弱，就照人的常话对你们说，你们从前怎样将肢体献给不洁不法作奴仆，以至于不法。现今也要照样将肢体献给义作奴仆，以至于成圣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6:20 </a:t>
            </a:r>
            <a:r>
              <a:rPr lang="zh-CN" altLang="en-US" sz="4400" b="1" dirty="0">
                <a:solidFill>
                  <a:schemeClr val="bg1"/>
                </a:solidFill>
              </a:rPr>
              <a:t>因为你们作罪之奴仆的时候，就不被义约束了。</a:t>
            </a:r>
          </a:p>
        </p:txBody>
      </p:sp>
    </p:spTree>
    <p:extLst>
      <p:ext uri="{BB962C8B-B14F-4D97-AF65-F5344CB8AC3E}">
        <p14:creationId xmlns:p14="http://schemas.microsoft.com/office/powerpoint/2010/main" val="7049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结局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6:21 </a:t>
            </a:r>
            <a:r>
              <a:rPr lang="zh-CN" altLang="en-US" sz="4400" b="1" dirty="0">
                <a:solidFill>
                  <a:schemeClr val="bg1"/>
                </a:solidFill>
              </a:rPr>
              <a:t>你们现今所看为羞耻的事，当日有什么果子呢？那些事的结局就是死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6:22 </a:t>
            </a:r>
            <a:r>
              <a:rPr lang="zh-CN" altLang="en-US" sz="4400" b="1" dirty="0">
                <a:solidFill>
                  <a:schemeClr val="bg1"/>
                </a:solidFill>
              </a:rPr>
              <a:t>但现今你们既从罪里得了释放，作了神的奴仆，就有成圣的果子，那结局就是永生。</a:t>
            </a:r>
          </a:p>
        </p:txBody>
      </p:sp>
    </p:spTree>
    <p:extLst>
      <p:ext uri="{BB962C8B-B14F-4D97-AF65-F5344CB8AC3E}">
        <p14:creationId xmlns:p14="http://schemas.microsoft.com/office/powerpoint/2010/main" val="361442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死与永生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6:23 </a:t>
            </a:r>
            <a:r>
              <a:rPr lang="zh-CN" altLang="en-US" sz="4400" b="1" dirty="0">
                <a:solidFill>
                  <a:schemeClr val="bg1"/>
                </a:solidFill>
              </a:rPr>
              <a:t>因为罪的工价乃是死。惟有神的恩赐，在我们的主基督耶稣里乃是永生。</a:t>
            </a:r>
          </a:p>
        </p:txBody>
      </p:sp>
    </p:spTree>
    <p:extLst>
      <p:ext uri="{BB962C8B-B14F-4D97-AF65-F5344CB8AC3E}">
        <p14:creationId xmlns:p14="http://schemas.microsoft.com/office/powerpoint/2010/main" val="18451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800" b="1" dirty="0" smtClean="0">
                <a:solidFill>
                  <a:schemeClr val="bg1"/>
                </a:solidFill>
              </a:rPr>
              <a:t>5-8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章的结构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chemeClr val="bg1"/>
                </a:solidFill>
              </a:rPr>
              <a:t>福音的确据：在基督里</a:t>
            </a:r>
            <a:endParaRPr lang="en-US" altLang="zh-CN" sz="44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 smtClean="0">
                <a:solidFill>
                  <a:schemeClr val="bg1"/>
                </a:solidFill>
              </a:rPr>
              <a:t>神的爱（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1-11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dirty="0">
                <a:solidFill>
                  <a:schemeClr val="bg1"/>
                </a:solidFill>
              </a:rPr>
              <a:t>与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基督联合（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12-7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：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25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en-US" altLang="zh-CN" sz="40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>
                <a:solidFill>
                  <a:schemeClr val="bg1"/>
                </a:solidFill>
              </a:rPr>
              <a:t>脱离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罪（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6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章）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2"/>
            <a:r>
              <a:rPr lang="zh-CN" altLang="en-US" sz="3600" b="1" dirty="0" smtClean="0">
                <a:solidFill>
                  <a:schemeClr val="bg1"/>
                </a:solidFill>
              </a:rPr>
              <a:t>脱离律法（</a:t>
            </a:r>
            <a:r>
              <a:rPr lang="en-US" altLang="zh-CN" sz="3600" b="1" dirty="0" smtClean="0">
                <a:solidFill>
                  <a:schemeClr val="bg1"/>
                </a:solidFill>
              </a:rPr>
              <a:t>7</a:t>
            </a:r>
            <a:r>
              <a:rPr lang="zh-CN" altLang="en-US" sz="3600" b="1" dirty="0" smtClean="0">
                <a:solidFill>
                  <a:schemeClr val="bg1"/>
                </a:solidFill>
              </a:rPr>
              <a:t>章）</a:t>
            </a:r>
            <a:endParaRPr lang="en-US" altLang="zh-CN" sz="3600" b="1" dirty="0" smtClean="0">
              <a:solidFill>
                <a:schemeClr val="bg1"/>
              </a:solidFill>
            </a:endParaRPr>
          </a:p>
          <a:p>
            <a:pPr lvl="1"/>
            <a:r>
              <a:rPr lang="zh-CN" altLang="en-US" sz="4000" b="1" smtClean="0">
                <a:solidFill>
                  <a:schemeClr val="bg1"/>
                </a:solidFill>
              </a:rPr>
              <a:t>圣灵的引导（</a:t>
            </a:r>
            <a:r>
              <a:rPr lang="en-US" altLang="zh-CN" sz="4000" b="1" dirty="0" smtClean="0">
                <a:solidFill>
                  <a:schemeClr val="bg1"/>
                </a:solidFill>
              </a:rPr>
              <a:t>8</a:t>
            </a:r>
            <a:r>
              <a:rPr lang="zh-CN" altLang="en-US" sz="4000" b="1" dirty="0">
                <a:solidFill>
                  <a:schemeClr val="bg1"/>
                </a:solidFill>
              </a:rPr>
              <a:t>章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）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93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可以仍在罪中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麽？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6:1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这</a:t>
            </a:r>
            <a:r>
              <a:rPr lang="zh-CN" altLang="en-US" sz="4400" b="1" dirty="0">
                <a:solidFill>
                  <a:schemeClr val="bg1"/>
                </a:solidFill>
              </a:rPr>
              <a:t>样，怎麽说呢？我们可以仍在罪中，叫恩典显多麽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？</a:t>
            </a:r>
            <a:r>
              <a:rPr lang="en-US" altLang="zh-CN" sz="4400" b="1" dirty="0">
                <a:solidFill>
                  <a:schemeClr val="bg1"/>
                </a:solidFill>
              </a:rPr>
              <a:t>6:2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断</a:t>
            </a:r>
            <a:r>
              <a:rPr lang="zh-CN" altLang="en-US" sz="4400" b="1" dirty="0">
                <a:solidFill>
                  <a:schemeClr val="bg1"/>
                </a:solidFill>
              </a:rPr>
              <a:t>乎不可。我们在罪上死了的人，岂可仍在罪中活着呢？  </a:t>
            </a:r>
          </a:p>
        </p:txBody>
      </p:sp>
    </p:spTree>
    <p:extLst>
      <p:ext uri="{BB962C8B-B14F-4D97-AF65-F5344CB8AC3E}">
        <p14:creationId xmlns:p14="http://schemas.microsoft.com/office/powerpoint/2010/main" val="8626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归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入基督的</a:t>
            </a:r>
            <a:r>
              <a:rPr lang="zh-CN" altLang="en-US" sz="4800" b="1" dirty="0">
                <a:solidFill>
                  <a:schemeClr val="bg1"/>
                </a:solidFill>
              </a:rPr>
              <a:t>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6:3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岂</a:t>
            </a:r>
            <a:r>
              <a:rPr lang="zh-CN" altLang="en-US" sz="4400" b="1" dirty="0">
                <a:solidFill>
                  <a:schemeClr val="bg1"/>
                </a:solidFill>
              </a:rPr>
              <a:t>不知我们这受洗归入基督耶稣的人，是受洗归入他的死麽？ </a:t>
            </a:r>
          </a:p>
        </p:txBody>
      </p:sp>
    </p:spTree>
    <p:extLst>
      <p:ext uri="{BB962C8B-B14F-4D97-AF65-F5344CB8AC3E}">
        <p14:creationId xmlns:p14="http://schemas.microsoft.com/office/powerpoint/2010/main" val="183186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得到基督的复活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6:4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所</a:t>
            </a:r>
            <a:r>
              <a:rPr lang="zh-CN" altLang="en-US" sz="4400" b="1" dirty="0">
                <a:solidFill>
                  <a:schemeClr val="bg1"/>
                </a:solidFill>
              </a:rPr>
              <a:t>以，我们藉着洗礼归入死，和他一同埋葬，原是叫我们一举一动有新生的样式，像基督藉着父的荣耀从死里复活一样。 </a:t>
            </a:r>
          </a:p>
        </p:txBody>
      </p:sp>
    </p:spTree>
    <p:extLst>
      <p:ext uri="{BB962C8B-B14F-4D97-AF65-F5344CB8AC3E}">
        <p14:creationId xmlns:p14="http://schemas.microsoft.com/office/powerpoint/2010/main" val="3905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联合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6:5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我</a:t>
            </a:r>
            <a:r>
              <a:rPr lang="zh-CN" altLang="en-US" sz="4400" b="1" dirty="0">
                <a:solidFill>
                  <a:schemeClr val="bg1"/>
                </a:solidFill>
              </a:rPr>
              <a:t>们若在他死的形状上与他联合，也要在他复活的形状上与他联合。  </a:t>
            </a:r>
          </a:p>
        </p:txBody>
      </p:sp>
    </p:spTree>
    <p:extLst>
      <p:ext uri="{BB962C8B-B14F-4D97-AF65-F5344CB8AC3E}">
        <p14:creationId xmlns:p14="http://schemas.microsoft.com/office/powerpoint/2010/main" val="9921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旧</a:t>
            </a:r>
            <a:r>
              <a:rPr lang="zh-CN" altLang="en-US" sz="4800" b="1" dirty="0" smtClean="0">
                <a:solidFill>
                  <a:schemeClr val="bg1"/>
                </a:solidFill>
              </a:rPr>
              <a:t>人与罪身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>
                <a:solidFill>
                  <a:schemeClr val="bg1"/>
                </a:solidFill>
              </a:rPr>
              <a:t>6:6 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因</a:t>
            </a:r>
            <a:r>
              <a:rPr lang="zh-CN" altLang="en-US" sz="4400" b="1" dirty="0">
                <a:solidFill>
                  <a:schemeClr val="bg1"/>
                </a:solidFill>
              </a:rPr>
              <a:t>为知道我们的旧人和他同定十字架，使罪身灭绝，叫我们不再作罪的奴仆</a:t>
            </a:r>
            <a:r>
              <a:rPr lang="zh-CN" altLang="en-US" sz="4400" b="1" dirty="0" smtClean="0">
                <a:solidFill>
                  <a:schemeClr val="bg1"/>
                </a:solidFill>
              </a:rPr>
              <a:t>。</a:t>
            </a:r>
            <a:endParaRPr lang="zh-CN" alt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3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已死的人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6:7 </a:t>
            </a:r>
            <a:r>
              <a:rPr lang="zh-CN" altLang="en-US" sz="4400" b="1" dirty="0">
                <a:solidFill>
                  <a:schemeClr val="bg1"/>
                </a:solidFill>
              </a:rPr>
              <a:t>因为已死的人，是脱离了罪。  </a:t>
            </a:r>
          </a:p>
        </p:txBody>
      </p:sp>
    </p:spTree>
    <p:extLst>
      <p:ext uri="{BB962C8B-B14F-4D97-AF65-F5344CB8AC3E}">
        <p14:creationId xmlns:p14="http://schemas.microsoft.com/office/powerpoint/2010/main" val="39400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</a:rPr>
              <a:t>复活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>
                <a:solidFill>
                  <a:schemeClr val="bg1"/>
                </a:solidFill>
              </a:rPr>
              <a:t>6:8 </a:t>
            </a:r>
            <a:r>
              <a:rPr lang="zh-TW" altLang="en-US" sz="4400" b="1" dirty="0">
                <a:solidFill>
                  <a:schemeClr val="bg1"/>
                </a:solidFill>
              </a:rPr>
              <a:t>我们若是与基督同死，就信必与他同活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6:9 </a:t>
            </a:r>
            <a:r>
              <a:rPr lang="zh-TW" altLang="en-US" sz="4400" b="1" dirty="0">
                <a:solidFill>
                  <a:schemeClr val="bg1"/>
                </a:solidFill>
              </a:rPr>
              <a:t>因为知道基督既从死里复活，就不再死，死也不再作他的主了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CN" sz="4400" b="1" dirty="0" smtClean="0">
                <a:solidFill>
                  <a:schemeClr val="bg1"/>
                </a:solidFill>
              </a:rPr>
              <a:t>6:10 </a:t>
            </a:r>
            <a:r>
              <a:rPr lang="zh-TW" altLang="en-US" sz="4400" b="1" dirty="0">
                <a:solidFill>
                  <a:schemeClr val="bg1"/>
                </a:solidFill>
              </a:rPr>
              <a:t>他死是向罪死了，只有一次。他活是向神活着。</a:t>
            </a:r>
          </a:p>
        </p:txBody>
      </p:sp>
    </p:spTree>
    <p:extLst>
      <p:ext uri="{BB962C8B-B14F-4D97-AF65-F5344CB8AC3E}">
        <p14:creationId xmlns:p14="http://schemas.microsoft.com/office/powerpoint/2010/main" val="16149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63657</TotalTime>
  <Words>6210</Words>
  <Application>Microsoft Office PowerPoint</Application>
  <PresentationFormat>On-screen Show (4:3)</PresentationFormat>
  <Paragraphs>205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三谷基督徒会堂成人主日学</vt:lpstr>
      <vt:lpstr>5-8章的结构</vt:lpstr>
      <vt:lpstr>可以仍在罪中麽？</vt:lpstr>
      <vt:lpstr>归入基督的死</vt:lpstr>
      <vt:lpstr>得到基督的复活</vt:lpstr>
      <vt:lpstr>联合</vt:lpstr>
      <vt:lpstr>旧人与罪身</vt:lpstr>
      <vt:lpstr>已死的人</vt:lpstr>
      <vt:lpstr>复活</vt:lpstr>
      <vt:lpstr>看</vt:lpstr>
      <vt:lpstr>不要</vt:lpstr>
      <vt:lpstr>也不要-倒要</vt:lpstr>
      <vt:lpstr>必不能</vt:lpstr>
      <vt:lpstr>将会犯罪吗</vt:lpstr>
      <vt:lpstr>顺从与奴仆</vt:lpstr>
      <vt:lpstr>罪的奴仆到义的奴仆</vt:lpstr>
      <vt:lpstr>也要照样</vt:lpstr>
      <vt:lpstr>结局</vt:lpstr>
      <vt:lpstr>死与永生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Meaning of Christmas</dc:title>
  <dc:creator>Guocai</dc:creator>
  <cp:lastModifiedBy>test</cp:lastModifiedBy>
  <cp:revision>335</cp:revision>
  <cp:lastPrinted>2018-07-15T15:10:04Z</cp:lastPrinted>
  <dcterms:created xsi:type="dcterms:W3CDTF">2014-12-20T19:43:08Z</dcterms:created>
  <dcterms:modified xsi:type="dcterms:W3CDTF">2018-07-15T15:10:57Z</dcterms:modified>
</cp:coreProperties>
</file>