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6" r:id="rId3"/>
    <p:sldId id="307" r:id="rId4"/>
    <p:sldId id="308" r:id="rId5"/>
    <p:sldId id="310" r:id="rId6"/>
    <p:sldId id="311" r:id="rId7"/>
    <p:sldId id="312" r:id="rId8"/>
    <p:sldId id="313" r:id="rId9"/>
    <p:sldId id="314" r:id="rId10"/>
    <p:sldId id="315" r:id="rId11"/>
    <p:sldId id="317" r:id="rId12"/>
    <p:sldId id="318" r:id="rId13"/>
    <p:sldId id="319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0441" autoAdjust="0"/>
  </p:normalViewPr>
  <p:slideViewPr>
    <p:cSldViewPr>
      <p:cViewPr varScale="1">
        <p:scale>
          <a:sx n="43" d="100"/>
          <a:sy n="43" d="100"/>
        </p:scale>
        <p:origin x="-25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罗马书第</a:t>
            </a:r>
            <a:r>
              <a:rPr lang="en-US" altLang="zh-CN" sz="1800" dirty="0"/>
              <a:t>6</a:t>
            </a:r>
            <a:r>
              <a:rPr lang="zh-CN" altLang="en-US" sz="1800" dirty="0"/>
              <a:t>章告诉我们，我们在由信称义之后，已经向罪死了；第</a:t>
            </a:r>
            <a:r>
              <a:rPr lang="en-US" altLang="zh-CN" sz="1800" dirty="0"/>
              <a:t>7</a:t>
            </a:r>
            <a:r>
              <a:rPr lang="zh-CN" altLang="en-US" sz="1800" dirty="0"/>
              <a:t>章紧接着告诉我们，我们在由信称义之后，也已经向律法死了。这是神已经完成的工作，需要我们用信心（信心一直在起作用）的眼睛去看到。我看到了，就能收获神工作的果效。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就好比一个流浪儿被一个国王收养之后，他还是他，人没有改变，但是他的身份改变了，他不再是流浪儿，他是王子。但他若是不知道自己身份的改变所带来的好处与特权，他就还会活得像一个流浪儿。他一看到食物就想偷就想藏，因为他从前总挨饿。他一看到有权势的人就发抖，因为他从前被人欺压藐视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知道神已经完成的工作很重要。保罗在</a:t>
            </a:r>
            <a:r>
              <a:rPr lang="en-US" altLang="zh-CN" sz="1800" dirty="0"/>
              <a:t>6</a:t>
            </a:r>
            <a:r>
              <a:rPr lang="zh-CN" altLang="en-US" sz="1800" dirty="0"/>
              <a:t>章告诉我们，我们即因信称义，已经被神收纳，是神的儿女，神儿女的身份带来许多的改变。比如我们与罪的关系，神用的办法是让我们的旧人与基督一同死在十字架上，用死的办法使我们脱离了罪，这是神已经完成了的工作。“因为知道我们的旧人和他同定十字架”（</a:t>
            </a: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6</a:t>
            </a:r>
            <a:r>
              <a:rPr lang="zh-CN" altLang="en-US" sz="1800" dirty="0"/>
              <a:t>），在这里这个“知道”很重要。那个流浪儿不知道，所以他就还活得像个乞丐。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我们若是不知道我们的旧人已经死了，和耶稣一同死在十字架上，我们就很有可能还在过一个被罪辖制的生活。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黑奴的比喻。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与我们通常的想法相反，神让我们胜过罪的方法不是让罪死，而是让我们向罪死，罪还在那里，但我们已经向罪死了。而这一个死是与基督同死实现的，“因为知道我们的旧人和他同定十字架，使罪身灭绝，叫我们不再作罪的奴仆。” 通过信与基督同死是何等的宝贵。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“ 我们若是与基督同死，就信必与他同活。”通过信与基督同活对于我们更为宝贵。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与神的方法相反的是道德主义，它所幻想的是旧人不死，让罪死，通过刻苦己心，通过意志的力量达到道德的改善，行为的改变，甚至让人误以为这是救恩的结果。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道德主义很有欺骗性，如果这人道德好的话，他甚至不需要耶稣基督的救恩。在教会也是，我们看到这人行为这么好，所以他一定是重生得救的人。有时我们自己都被蒙骗了，“主阿，主阿，我们不是奉你的名传道，奉你的名赶鬼，奉你的名行许多异能吗？”，但是主说，“我从来不认识你们”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有时侯我们也会不知不觉地会传一个道德的福音。比如当我们讲论这世界的罪的时侯，讲到物欲横流，人心败坏，道德沦丧，官员腐败，我们会说，来信福音吧，基督徒是不离婚的，基督徒是很有爱心的，唯有基督教才能救中国等等，当我们这样讲的时候，我们若是一直停留在道德的层面，我们就是在传一个道德的福音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如何鉴别道德主义呢？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我是否对自己已经绝望了？道德主义者觉得自己本质上还是一个不错的人。属灵人却清楚地认识到自己“我是我是属乎肉体的，是已经卖给罪了”约</a:t>
            </a:r>
            <a:r>
              <a:rPr lang="en-US" altLang="zh-CN" sz="1800" dirty="0"/>
              <a:t>12:25 </a:t>
            </a:r>
            <a:r>
              <a:rPr lang="zh-CN" altLang="en-US" sz="1800" dirty="0"/>
              <a:t>爱惜自己生命的，就失丧生命。在这世上恨恶自己生命的，就要保守生命到永生。两个国度，两个我。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我是否是热衷于律法？道德主义者喜欢规矩和律法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我是否把圣经只看成一本道德智慧的格言书？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我是否是一个虚伪的人？道德主义必然导致虚伪。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道德主义者有时对旧约中的上帝感到不舒服，因为祂与道德主义者的道德相冲突。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道德主义者不喜欢旧约中大卫的待遇，觉得上帝对他太宽松了。道德主义者其实不喜欢恩典的福音。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道德主义者喜欢论断，就是嘴上不讲，心里也是不能停止。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我们要牢记，神让我们胜过罪的方法不是让罪死，而是让我们向罪死。我们的罪行的赦免。但罪还在我们里面，但我们已经向罪死了通过耶稣基督的死。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向罪死的结果是：</a:t>
            </a:r>
            <a:endParaRPr lang="en-US" altLang="zh-CN" sz="1800" dirty="0"/>
          </a:p>
          <a:p>
            <a:r>
              <a:rPr lang="en-US" altLang="zh-CN" sz="1800" dirty="0"/>
              <a:t>6:14 </a:t>
            </a:r>
            <a:r>
              <a:rPr lang="zh-CN" altLang="en-US" sz="1800" dirty="0"/>
              <a:t>罪必不能作你们的主。因你们不在律法之下，乃在恩典之下。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6:15 </a:t>
            </a:r>
            <a:r>
              <a:rPr lang="zh-CN" altLang="en-US" sz="1800" dirty="0"/>
              <a:t>这却怎么样呢？我们在恩典之下，不在律法之下，就可以犯罪吗？断乎不可。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我们在恩典之下，没有了拘束，没有了定罪的担心，我们就可以一直犯罪吗？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有这样想法的人，一种可能是对恩典认识不清；</a:t>
            </a:r>
          </a:p>
          <a:p>
            <a:r>
              <a:rPr lang="en-US" altLang="zh-CN" sz="1800" dirty="0"/>
              <a:t>Gal 5:13 </a:t>
            </a:r>
            <a:r>
              <a:rPr lang="zh-CN" altLang="en-US" sz="1800" dirty="0"/>
              <a:t>弟兄们，你们蒙召，是要得自由。只是不可将你们的自由当作放纵情欲的机会。总要用爱心互相服事。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另一种可能没有得救。</a:t>
            </a:r>
          </a:p>
          <a:p>
            <a:r>
              <a:rPr lang="en-US" altLang="zh-CN" sz="1800" dirty="0"/>
              <a:t>Jud 1:4 </a:t>
            </a:r>
            <a:r>
              <a:rPr lang="zh-CN" altLang="en-US" sz="1800" dirty="0"/>
              <a:t>因为有些人偷着进来，就是自古被定受刑罚的，是不虔诚的，将我们神的恩变作放纵情欲的机会，并且不认独一的主宰我们（我们或作和我们）主耶稣基督。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6:16 </a:t>
            </a:r>
            <a:r>
              <a:rPr lang="zh-CN" altLang="en-US" sz="1800" dirty="0"/>
              <a:t>岂不晓得你们献上自己作奴仆，顺从谁，就作谁的奴仆吗？或作罪的奴仆，以至于死。或作顺命的奴仆，以至成义。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6:22 </a:t>
            </a:r>
            <a:r>
              <a:rPr lang="zh-CN" altLang="en-US" sz="1800" dirty="0"/>
              <a:t>但现今你们既从罪里得了释放，作了神的奴仆，就有成圣的果子，那结局就是永生。</a:t>
            </a:r>
            <a:endParaRPr lang="en-US" altLang="zh-CN" sz="1800" dirty="0"/>
          </a:p>
          <a:p>
            <a:pPr defTabSz="939363"/>
            <a:r>
              <a:rPr lang="en-US" altLang="zh-CN" sz="1800" dirty="0">
                <a:solidFill>
                  <a:schemeClr val="bg1"/>
                </a:solidFill>
              </a:rPr>
              <a:t>6:23 </a:t>
            </a:r>
            <a:r>
              <a:rPr lang="zh-CN" altLang="en-US" sz="1800" dirty="0">
                <a:solidFill>
                  <a:schemeClr val="bg1"/>
                </a:solidFill>
              </a:rPr>
              <a:t>因为罪的工价乃是死。惟有神的恩赐，在我们的主基督耶稣里乃是永生。</a:t>
            </a:r>
          </a:p>
          <a:p>
            <a:endParaRPr lang="zh-CN" altLang="en-US" sz="1800" dirty="0"/>
          </a:p>
          <a:p>
            <a:endParaRPr lang="zh-CN" altLang="en-US" sz="1800" dirty="0"/>
          </a:p>
          <a:p>
            <a:endParaRPr lang="zh-CN" alt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但我是属乎肉体的，住在肉体之中。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有人借机提出属肉体的基督徒为自己开脱。哥林多前书。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这是一个属灵人在说话。理由：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属肉体的人不会说自己属肉体，已经卖给罪了（做罪的奴隶）。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林前</a:t>
            </a:r>
            <a:r>
              <a:rPr lang="en-US" altLang="zh-CN" sz="1800" dirty="0"/>
              <a:t>2:14 </a:t>
            </a:r>
            <a:r>
              <a:rPr lang="zh-CN" altLang="en-US" sz="1800" dirty="0"/>
              <a:t>然而属血气的人不领会神圣灵的事，反倒以为愚拙。并且不能知道，因为这些事惟有属灵的人才能看透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 </a:t>
            </a:r>
            <a:r>
              <a:rPr lang="en-US" altLang="zh-CN" sz="1800" dirty="0"/>
              <a:t>8:5</a:t>
            </a:r>
            <a:r>
              <a:rPr lang="zh-CN" altLang="en-US" sz="1800" dirty="0"/>
              <a:t>因为随从肉体的人体贴肉体的事，随从圣灵的人体贴圣灵的事。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 </a:t>
            </a:r>
            <a:r>
              <a:rPr lang="en-US" altLang="zh-CN" sz="1800" dirty="0"/>
              <a:t>7:18 </a:t>
            </a:r>
            <a:r>
              <a:rPr lang="zh-CN" altLang="en-US" sz="1800" dirty="0"/>
              <a:t>我也知道，在我里头，就是我肉体之中，没有良善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>
                <a:solidFill>
                  <a:schemeClr val="bg1"/>
                </a:solidFill>
              </a:rPr>
              <a:t>我所作的，我自己不明白</a:t>
            </a:r>
            <a:r>
              <a:rPr lang="zh-CN" altLang="en-US" sz="1800" dirty="0">
                <a:solidFill>
                  <a:schemeClr val="bg1"/>
                </a:solidFill>
              </a:rPr>
              <a:t>。怎么会这样呢？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这是一个真正重生得救的人。就是我肉体之中，没有良善。没有重生的的人无法明白这一点。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这是有清洁良心的人。应承律法是良善的，立志为善，愿意为善，憎恶罪恶。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不要认为保罗不做善，只做恶。这里的</a:t>
            </a:r>
            <a:r>
              <a:rPr lang="zh-CN" altLang="en-US" sz="1800" b="1" dirty="0">
                <a:solidFill>
                  <a:schemeClr val="bg1"/>
                </a:solidFill>
              </a:rPr>
              <a:t>交战</a:t>
            </a:r>
            <a:r>
              <a:rPr lang="zh-CN" altLang="en-US" sz="1800" dirty="0">
                <a:solidFill>
                  <a:schemeClr val="bg1"/>
                </a:solidFill>
              </a:rPr>
              <a:t>有两层意思：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他做不出完全的善，愿意为善的时候，便有恶与我同在。他不能一心一意，自由地，喜乐地，完全不受肉体影响地为善。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他做不到全然为善。他不能做更多的善。我所愿意的善，我反不作。对于寻求全然圣洁的人来说，一点点的邪念能让他难受的要命。你们要圣洁，像你们天上的父一样圣洁。是圣洁的人，也看见自己身上的污秽，就像拿放大镜看自己的污秽，保罗自己也说，我在罪人中是罪魁。我得了这么多这么大的恩典，我怎么还会做这种事呢？我所作的，我自己不明白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我去作所不愿意作的，是我做的。又不是我作的</a:t>
            </a:r>
            <a:r>
              <a:rPr lang="zh-CN" altLang="en-US" sz="1800" b="1" dirty="0">
                <a:solidFill>
                  <a:schemeClr val="bg1"/>
                </a:solidFill>
              </a:rPr>
              <a:t>：</a:t>
            </a:r>
            <a:r>
              <a:rPr lang="zh-CN" altLang="en-US" sz="1800" dirty="0">
                <a:solidFill>
                  <a:schemeClr val="bg1"/>
                </a:solidFill>
              </a:rPr>
              <a:t>我</a:t>
            </a:r>
            <a:r>
              <a:rPr lang="en-US" altLang="zh-CN" sz="1800" dirty="0">
                <a:solidFill>
                  <a:schemeClr val="bg1"/>
                </a:solidFill>
              </a:rPr>
              <a:t>=</a:t>
            </a:r>
            <a:r>
              <a:rPr lang="zh-CN" altLang="en-US" sz="1800" dirty="0">
                <a:solidFill>
                  <a:schemeClr val="bg1"/>
                </a:solidFill>
              </a:rPr>
              <a:t>灵魂</a:t>
            </a:r>
            <a:r>
              <a:rPr lang="en-US" altLang="zh-CN" sz="1800" dirty="0">
                <a:solidFill>
                  <a:schemeClr val="bg1"/>
                </a:solidFill>
              </a:rPr>
              <a:t>+</a:t>
            </a:r>
            <a:r>
              <a:rPr lang="zh-CN" altLang="en-US" sz="1800" dirty="0">
                <a:solidFill>
                  <a:schemeClr val="bg1"/>
                </a:solidFill>
              </a:rPr>
              <a:t>肉体。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 defTabSz="939363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这一个挣扎的人，所缺乏的是基督。但是他想靠律法不靠耶稣基督来取悦神。因为立志为善由得我，只是行出来由不得我。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763233" lvl="1" indent="-293551" defTabSz="939363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bg1"/>
                </a:solidFill>
              </a:rPr>
              <a:t>Gal 3:3 </a:t>
            </a:r>
            <a:r>
              <a:rPr lang="zh-CN" altLang="en-US" sz="1800" dirty="0">
                <a:solidFill>
                  <a:schemeClr val="bg1"/>
                </a:solidFill>
              </a:rPr>
              <a:t>你们既靠圣灵入门，如今还靠肉身成全吗？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在罪中人没有自由意志。得救的人有自由意志，却还是做不出来，做出来也是一个怪物。不是神所要。于宏杰弟兄说，神所要的其实就是神要给的。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立志为善</a:t>
            </a:r>
            <a:r>
              <a:rPr lang="en-US" altLang="zh-CN" sz="1800" dirty="0">
                <a:solidFill>
                  <a:schemeClr val="bg1"/>
                </a:solidFill>
              </a:rPr>
              <a:t>VS</a:t>
            </a:r>
            <a:r>
              <a:rPr lang="zh-CN" altLang="en-US" sz="1800" dirty="0">
                <a:solidFill>
                  <a:schemeClr val="bg1"/>
                </a:solidFill>
              </a:rPr>
              <a:t>行出来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bg1"/>
                </a:solidFill>
              </a:rPr>
              <a:t>苦</a:t>
            </a:r>
            <a:r>
              <a:rPr lang="en-US" altLang="zh-CN" sz="1800" dirty="0">
                <a:solidFill>
                  <a:schemeClr val="bg1"/>
                </a:solidFill>
              </a:rPr>
              <a:t>:</a:t>
            </a:r>
            <a:r>
              <a:rPr lang="zh-CN" altLang="en-US" sz="1800" dirty="0">
                <a:solidFill>
                  <a:schemeClr val="bg1"/>
                </a:solidFill>
              </a:rPr>
              <a:t>原义，被反复击打留下满身的伤疤。交战的惨痛。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灵魂的争战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安慰，保罗也经历了同样的交战。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2Co 5:4 </a:t>
            </a:r>
            <a:r>
              <a:rPr lang="zh-CN" altLang="en-US" sz="1800" dirty="0"/>
              <a:t>我们在这帐棚里，叹息劳苦，并非愿意脱下这个，乃是愿意穿上那个，好叫这必死的被生命吞灭了。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我以内心顺服神的律。我肉体却顺服罪的律。同一个人，神的律和罪的律同时存在。就像一个重病的人，病很重，但是却在好转。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你是否曾经经历过这种交战。感谢神。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接</a:t>
            </a:r>
            <a:r>
              <a:rPr lang="en-US" altLang="zh-CN" sz="1800" dirty="0"/>
              <a:t>6:14 </a:t>
            </a:r>
            <a:r>
              <a:rPr lang="zh-CN" altLang="en-US" sz="1800" dirty="0"/>
              <a:t>罪必不能作你们的主。因你们不在律法之下，乃在恩典之下。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律法管人，權柄。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明白律法的人</a:t>
            </a:r>
            <a:r>
              <a:rPr lang="zh-CN" altLang="en-US" sz="1800" dirty="0"/>
              <a:t>，犹太人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条件：只要人活着。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很容易明白</a:t>
            </a:r>
            <a:endParaRPr lang="en-US" altLang="zh-CN" sz="1800" dirty="0"/>
          </a:p>
          <a:p>
            <a:r>
              <a:rPr lang="zh-CN" altLang="en-US" sz="1800" dirty="0"/>
              <a:t>有三样在这里，女人（我们），丈夫（罪），丈夫的律法（律法）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前一个例子里，女人与丈夫，丈夫死了，重点是丈夫的律法，婚姻。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这里，我们与律法，我们与律法也有一个婚姻。在这个婚姻里，律法没有死，我们死了。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怎么死的呢，借着耶稣的身体。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归于别人，就是从死里复活的基督，新的婚姻。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结果子，圣灵的果子。你们要生养众多。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我们与律法的婚姻接死亡的果子。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原因是，在肉体中（过去一直）。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恶欲</a:t>
            </a:r>
            <a:r>
              <a:rPr lang="zh-CN" altLang="en-US" sz="1800" dirty="0"/>
              <a:t>，属于罪的强烈的感受，从律法而出的：一是故意犯罪（得救前），二是用遵守律法的方式来满足神的要求（得救后），骄傲。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就在我们的肢体中工作。从属灵的作用到属肉体的行为，就结成死亡的果子。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发动这个词很形象，使它开始作用，进入下一步工作。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死的原则。以死对付死。我们必须死，必须脱离律法。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罪与律法是一个死亡组合。比过犯更可怕，因为行律法使人产生错觉，以为 </a:t>
            </a:r>
            <a:r>
              <a:rPr lang="en-US" altLang="zh-CN" sz="1800" dirty="0"/>
              <a:t>I am doing fine.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捆我们的律法。律法的两个功用：一个是告诉我们什么可以做，什么不可以做；另一个就是律法的刑罚。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灵的新样，字句的旧样。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5:5 </a:t>
            </a:r>
            <a:r>
              <a:rPr lang="zh-CN" altLang="en-US" sz="1800" dirty="0"/>
              <a:t>盼望不至于羞耻，因为所赐给我们的</a:t>
            </a:r>
            <a:r>
              <a:rPr lang="zh-CN" altLang="en-US" sz="1800" b="1" dirty="0"/>
              <a:t>圣灵将神的爱浇灌在我们心里</a:t>
            </a:r>
            <a:r>
              <a:rPr lang="zh-CN" altLang="en-US" sz="1800" dirty="0"/>
              <a:t>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我们不明白的时候，我们按着仪文（字句</a:t>
            </a:r>
            <a:r>
              <a:rPr lang="en-US" altLang="zh-CN" sz="1800" dirty="0"/>
              <a:t>Letter</a:t>
            </a:r>
            <a:r>
              <a:rPr lang="zh-CN" altLang="en-US" sz="1800" dirty="0"/>
              <a:t>）的旧样，以为我们在服侍主。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1Co 13:2 </a:t>
            </a:r>
            <a:r>
              <a:rPr lang="zh-CN" altLang="en-US" sz="1800" dirty="0"/>
              <a:t>我若有先知讲道之能，也明白各样的奥秘，各样的知识。而且有全备的信，叫我能够移山，却没有爱，我就算不得什么。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这些都是字句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我们也可能把神的爱物化成字句。教堂新牧师化妆成流浪汉的例子。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不要把荣耀的福音也变成仪文。圣经没有写一本传福音的手册。使徒行传所传的字句都不一样，</a:t>
            </a:r>
            <a:r>
              <a:rPr lang="en-US" altLang="zh-CN" sz="1800" dirty="0"/>
              <a:t>The Spirit</a:t>
            </a:r>
            <a:r>
              <a:rPr lang="zh-CN" altLang="en-US" sz="1800" dirty="0"/>
              <a:t>却都是一样，耶稣基督。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律法不是罪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不通过律法，不知道何为罪，不仅仅是知道对与错，它的意思是不知道罪的存在，不知道罪的邪恶。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律法不是给你知对错，乃是给你知道你做不了对的事情，显明肉体中罪的存在。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比如，非律法说，不可用手机上瘾。我就不知何为手机上瘾。这里没有挣扎。然而罪趁着机会，就借着诫命叫诸般的手机瘾在我里头发动。挣扎就出来了。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罪趁着机会，借着诫命叫诸般的贪心在我里头发动。在这个方面，罪与恩典有一比，律法强，罪更强。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没有律法罪是死的，死的，不活动的（躺在那里一动不动，就像死了一样）。罪，单数。参考</a:t>
            </a:r>
            <a:r>
              <a:rPr lang="en-US" altLang="zh-CN" sz="1800" dirty="0"/>
              <a:t>7</a:t>
            </a:r>
            <a:r>
              <a:rPr lang="zh-CN" altLang="en-US" sz="1800" dirty="0"/>
              <a:t>：</a:t>
            </a:r>
            <a:r>
              <a:rPr lang="en-US" altLang="zh-CN" sz="1800" dirty="0"/>
              <a:t>5</a:t>
            </a:r>
            <a:r>
              <a:rPr lang="zh-CN" altLang="en-US" sz="1800" dirty="0"/>
              <a:t>与</a:t>
            </a:r>
            <a:r>
              <a:rPr lang="en-US" altLang="zh-CN" sz="1800" dirty="0"/>
              <a:t>7</a:t>
            </a:r>
            <a:r>
              <a:rPr lang="zh-CN" altLang="en-US" sz="1800" dirty="0"/>
              <a:t>：</a:t>
            </a:r>
            <a:r>
              <a:rPr lang="en-US" altLang="zh-CN" sz="1800" dirty="0"/>
              <a:t>8</a:t>
            </a:r>
            <a:r>
              <a:rPr lang="zh-CN" altLang="en-US" sz="1800" dirty="0"/>
              <a:t>中的发动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诫命是律法的具体定规。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罪又活了，这也是成为基督徒以后的经历。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罪就像一个人一样，其实在罪之后是撒旦和邪灵所有的强大势力。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罪能把圣洁，公义，良善的诫命变成致命的武器。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叫罪因着诫命更显出是恶极了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罪所到之处，碰到任何东西，都是败坏，死亡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罪的恶，需要神的儿子钉十字架才能胜过。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不要把罪轻描淡写。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/>
          <a:lstStyle/>
          <a:p>
            <a:r>
              <a:rPr lang="zh-CN" altLang="en-US" sz="5400" b="1" dirty="0" smtClean="0">
                <a:solidFill>
                  <a:schemeClr val="bg1"/>
                </a:solidFill>
              </a:rPr>
              <a:t>罗马书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7:1-7:25</a:t>
            </a:r>
            <a:endParaRPr lang="en-US" sz="5400" b="1" dirty="0" smtClean="0">
              <a:solidFill>
                <a:schemeClr val="bg1"/>
              </a:solidFill>
            </a:endParaRPr>
          </a:p>
          <a:p>
            <a:r>
              <a:rPr lang="zh-CN" altLang="en-US" b="1" dirty="0" smtClean="0">
                <a:solidFill>
                  <a:schemeClr val="bg1"/>
                </a:solidFill>
              </a:rPr>
              <a:t>第七课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smtClean="0">
                <a:solidFill>
                  <a:schemeClr val="bg1"/>
                </a:solidFill>
              </a:rPr>
              <a:t>0</a:t>
            </a:r>
            <a:r>
              <a:rPr lang="en-US" altLang="zh-CN" smtClean="0">
                <a:solidFill>
                  <a:schemeClr val="bg1"/>
                </a:solidFill>
              </a:rPr>
              <a:t>7</a:t>
            </a:r>
            <a:r>
              <a:rPr lang="en-US" smtClean="0">
                <a:solidFill>
                  <a:schemeClr val="bg1"/>
                </a:solidFill>
              </a:rPr>
              <a:t>/</a:t>
            </a:r>
            <a:r>
              <a:rPr lang="en-US" dirty="0">
                <a:solidFill>
                  <a:schemeClr val="bg1"/>
                </a:solidFill>
              </a:rPr>
              <a:t>2</a:t>
            </a:r>
            <a:r>
              <a:rPr lang="en-US" altLang="zh-CN" smtClean="0">
                <a:solidFill>
                  <a:schemeClr val="bg1"/>
                </a:solidFill>
              </a:rPr>
              <a:t>2</a:t>
            </a:r>
            <a:r>
              <a:rPr lang="en-US" smtClean="0">
                <a:solidFill>
                  <a:schemeClr val="bg1"/>
                </a:solidFill>
              </a:rPr>
              <a:t>/201</a:t>
            </a:r>
            <a:r>
              <a:rPr lang="en-US" altLang="zh-CN" smtClean="0">
                <a:solidFill>
                  <a:schemeClr val="bg1"/>
                </a:solidFill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属灵与属肉体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7:14 </a:t>
            </a:r>
            <a:r>
              <a:rPr lang="zh-CN" altLang="en-US" sz="4400" b="1" dirty="0">
                <a:solidFill>
                  <a:schemeClr val="bg1"/>
                </a:solidFill>
              </a:rPr>
              <a:t>我们原晓得律法是属乎灵的，但我是属乎肉体的，是已经卖给罪了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19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交战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7:15 </a:t>
            </a:r>
            <a:r>
              <a:rPr lang="zh-CN" altLang="en-US" sz="4400" b="1" dirty="0">
                <a:solidFill>
                  <a:schemeClr val="bg1"/>
                </a:solidFill>
              </a:rPr>
              <a:t>因为我所作的，我自己不明白。我所愿意的，我并不作。我所恨恶的，我倒去作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7:16 </a:t>
            </a:r>
            <a:r>
              <a:rPr lang="zh-CN" altLang="en-US" sz="4400" b="1" dirty="0">
                <a:solidFill>
                  <a:schemeClr val="bg1"/>
                </a:solidFill>
              </a:rPr>
              <a:t>若我所作的，是我所不愿意的，我就应承律法是善的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7:17 </a:t>
            </a:r>
            <a:r>
              <a:rPr lang="zh-CN" altLang="en-US" sz="4400" b="1" dirty="0">
                <a:solidFill>
                  <a:schemeClr val="bg1"/>
                </a:solidFill>
              </a:rPr>
              <a:t>既是这样，就不是我作的，乃是住在我里头的罪作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的。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7:18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我也知道，在我里头，就是我肉体之中，没有良善。因为立志为善由得我，只是行出来由不得我。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7:19 </a:t>
            </a:r>
            <a:r>
              <a:rPr lang="zh-CN" altLang="en-US" sz="4400" b="1" dirty="0">
                <a:solidFill>
                  <a:schemeClr val="bg1"/>
                </a:solidFill>
              </a:rPr>
              <a:t>故此，我所愿意的善，我反不作。我所不愿意的恶，我倒去作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7:20 </a:t>
            </a:r>
            <a:r>
              <a:rPr lang="zh-CN" altLang="en-US" sz="4400" b="1" dirty="0">
                <a:solidFill>
                  <a:schemeClr val="bg1"/>
                </a:solidFill>
              </a:rPr>
              <a:t>若我去作所不愿意作的，就不是我作的，乃是住在我里头的罪作的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7:21 </a:t>
            </a:r>
            <a:r>
              <a:rPr lang="zh-CN" altLang="en-US" sz="4400" b="1" dirty="0">
                <a:solidFill>
                  <a:schemeClr val="bg1"/>
                </a:solidFill>
              </a:rPr>
              <a:t>我觉得有个律，就是我愿意为善的时候，便有恶与我同在。</a:t>
            </a:r>
          </a:p>
          <a:p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80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交战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7:22 </a:t>
            </a:r>
            <a:r>
              <a:rPr lang="zh-CN" altLang="en-US" sz="4400" b="1" dirty="0">
                <a:solidFill>
                  <a:schemeClr val="bg1"/>
                </a:solidFill>
              </a:rPr>
              <a:t>因为按着我里面的意思。（原文作人）我是喜欢神的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律。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7:23 </a:t>
            </a:r>
            <a:r>
              <a:rPr lang="zh-CN" altLang="en-US" sz="4400" b="1" dirty="0">
                <a:solidFill>
                  <a:schemeClr val="bg1"/>
                </a:solidFill>
              </a:rPr>
              <a:t>但我觉得肢体中另有个律，和我心中的律交战，把我掳去叫我附从那肢体中犯罪的律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7:24 </a:t>
            </a:r>
            <a:r>
              <a:rPr lang="zh-CN" altLang="en-US" sz="4400" b="1" dirty="0">
                <a:solidFill>
                  <a:schemeClr val="bg1"/>
                </a:solidFill>
              </a:rPr>
              <a:t>我真是苦阿，谁能救我脱离这取死的身体呢？</a:t>
            </a:r>
          </a:p>
          <a:p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75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主耶稣基督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7:25 </a:t>
            </a:r>
            <a:r>
              <a:rPr lang="zh-CN" altLang="en-US" sz="4400" b="1" dirty="0">
                <a:solidFill>
                  <a:schemeClr val="bg1"/>
                </a:solidFill>
              </a:rPr>
              <a:t>感谢神，靠着我们的主耶稣基督就能脱离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了。这</a:t>
            </a:r>
            <a:r>
              <a:rPr lang="zh-CN" altLang="en-US" sz="4400" b="1" dirty="0">
                <a:solidFill>
                  <a:schemeClr val="bg1"/>
                </a:solidFill>
              </a:rPr>
              <a:t>样看来，我以内心顺服神的律。我肉体却顺服罪的律了。</a:t>
            </a:r>
          </a:p>
        </p:txBody>
      </p:sp>
    </p:spTree>
    <p:extLst>
      <p:ext uri="{BB962C8B-B14F-4D97-AF65-F5344CB8AC3E}">
        <p14:creationId xmlns:p14="http://schemas.microsoft.com/office/powerpoint/2010/main" val="101010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律法管人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7:1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弟兄们，我现在对明白律法的人说，你们岂不晓得律法管人是在活着的时候吗？</a:t>
            </a:r>
          </a:p>
        </p:txBody>
      </p:sp>
    </p:spTree>
    <p:extLst>
      <p:ext uri="{BB962C8B-B14F-4D97-AF65-F5344CB8AC3E}">
        <p14:creationId xmlns:p14="http://schemas.microsoft.com/office/powerpoint/2010/main" val="86269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婚姻的比喻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7:2 </a:t>
            </a:r>
            <a:r>
              <a:rPr lang="zh-CN" altLang="en-US" sz="4400" b="1" dirty="0">
                <a:solidFill>
                  <a:schemeClr val="bg1"/>
                </a:solidFill>
              </a:rPr>
              <a:t>就如女人有了丈夫，丈夫还活着，就被律法约束。丈夫若死了，就脱离了丈夫的律法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7:3 </a:t>
            </a:r>
            <a:r>
              <a:rPr lang="zh-CN" altLang="en-US" sz="4400" b="1" dirty="0">
                <a:solidFill>
                  <a:schemeClr val="bg1"/>
                </a:solidFill>
              </a:rPr>
              <a:t>所以丈夫活着，她若归于别人，便叫淫妇。丈夫若死了，她就脱离了丈夫的律法，虽然归于别人，也不是淫妇。</a:t>
            </a:r>
          </a:p>
        </p:txBody>
      </p:sp>
    </p:spTree>
    <p:extLst>
      <p:ext uri="{BB962C8B-B14F-4D97-AF65-F5344CB8AC3E}">
        <p14:creationId xmlns:p14="http://schemas.microsoft.com/office/powerpoint/2010/main" val="183186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结果子给神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7:4 </a:t>
            </a:r>
            <a:r>
              <a:rPr lang="zh-CN" altLang="en-US" sz="4400" b="1" dirty="0">
                <a:solidFill>
                  <a:schemeClr val="bg1"/>
                </a:solidFill>
              </a:rPr>
              <a:t>我的弟兄们，这样说来，你们借着基督的身体，在律法上也是死了。叫你们归于别人，就是归于那从死里复活的，叫我们结果子给神。  </a:t>
            </a:r>
          </a:p>
        </p:txBody>
      </p:sp>
    </p:spTree>
    <p:extLst>
      <p:ext uri="{BB962C8B-B14F-4D97-AF65-F5344CB8AC3E}">
        <p14:creationId xmlns:p14="http://schemas.microsoft.com/office/powerpoint/2010/main" val="191636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结死</a:t>
            </a:r>
            <a:r>
              <a:rPr lang="zh-CN" altLang="en-US" sz="4800" b="1" dirty="0">
                <a:solidFill>
                  <a:schemeClr val="bg1"/>
                </a:solidFill>
              </a:rPr>
              <a:t>亡的果子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7:5 </a:t>
            </a:r>
            <a:r>
              <a:rPr lang="zh-CN" altLang="en-US" sz="4400" b="1" dirty="0">
                <a:solidFill>
                  <a:schemeClr val="bg1"/>
                </a:solidFill>
              </a:rPr>
              <a:t>因为我们属肉体的时候，那因律法而生的恶欲，就在我们肢体中发动，以致结成死亡的果子。  </a:t>
            </a:r>
          </a:p>
        </p:txBody>
      </p:sp>
    </p:spTree>
    <p:extLst>
      <p:ext uri="{BB962C8B-B14F-4D97-AF65-F5344CB8AC3E}">
        <p14:creationId xmlns:p14="http://schemas.microsoft.com/office/powerpoint/2010/main" val="136111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圣灵与仪文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7:6 </a:t>
            </a:r>
            <a:r>
              <a:rPr lang="zh-CN" altLang="en-US" sz="4400" b="1" dirty="0">
                <a:solidFill>
                  <a:schemeClr val="bg1"/>
                </a:solidFill>
              </a:rPr>
              <a:t>但我们既然在捆我们的律法上死了，现今就脱离了律法，叫我们服事主，要按着心灵的新样，不按着仪文的旧样（心灵或作圣灵）。</a:t>
            </a:r>
          </a:p>
        </p:txBody>
      </p:sp>
    </p:spTree>
    <p:extLst>
      <p:ext uri="{BB962C8B-B14F-4D97-AF65-F5344CB8AC3E}">
        <p14:creationId xmlns:p14="http://schemas.microsoft.com/office/powerpoint/2010/main" val="30220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显明罪是罪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7:7 </a:t>
            </a:r>
            <a:r>
              <a:rPr lang="zh-CN" altLang="en-US" sz="4400" b="1" dirty="0">
                <a:solidFill>
                  <a:schemeClr val="bg1"/>
                </a:solidFill>
              </a:rPr>
              <a:t>这样，我们可说什么呢？律法是罪吗？断乎不是。只是非因律法，我就不知何为罪。非律法说，不可起贪心。我就不知何为贪心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44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显明罪的恶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bg1"/>
                </a:solidFill>
              </a:rPr>
              <a:t>7:8 </a:t>
            </a:r>
            <a:r>
              <a:rPr lang="zh-CN" altLang="en-US" sz="4400" b="1" dirty="0">
                <a:solidFill>
                  <a:schemeClr val="bg1"/>
                </a:solidFill>
              </a:rPr>
              <a:t>然而罪趁着机会，就借着诫命叫诸般的贪心在我里头发动。因为没有律法罪是死的。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7:9 </a:t>
            </a:r>
            <a:r>
              <a:rPr lang="zh-CN" altLang="en-US" sz="4400" b="1" dirty="0">
                <a:solidFill>
                  <a:schemeClr val="bg1"/>
                </a:solidFill>
              </a:rPr>
              <a:t>我以前没有律法是活着的，但是诫命来到，罪又活了，我就死了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7:10 </a:t>
            </a:r>
            <a:r>
              <a:rPr lang="zh-CN" altLang="en-US" sz="4400" b="1" dirty="0">
                <a:solidFill>
                  <a:schemeClr val="bg1"/>
                </a:solidFill>
              </a:rPr>
              <a:t>那本来叫人活的诫命，反倒叫我死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7:11 </a:t>
            </a:r>
            <a:r>
              <a:rPr lang="zh-CN" altLang="en-US" sz="4400" b="1" dirty="0">
                <a:solidFill>
                  <a:schemeClr val="bg1"/>
                </a:solidFill>
              </a:rPr>
              <a:t>因为罪趁着机会，就借着诫命引诱我，并且杀了我。</a:t>
            </a:r>
          </a:p>
        </p:txBody>
      </p:sp>
    </p:spTree>
    <p:extLst>
      <p:ext uri="{BB962C8B-B14F-4D97-AF65-F5344CB8AC3E}">
        <p14:creationId xmlns:p14="http://schemas.microsoft.com/office/powerpoint/2010/main" val="4523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显明罪的恶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7:12 </a:t>
            </a:r>
            <a:r>
              <a:rPr lang="zh-CN" altLang="en-US" sz="4400" b="1" dirty="0">
                <a:solidFill>
                  <a:schemeClr val="bg1"/>
                </a:solidFill>
              </a:rPr>
              <a:t>这样看来，律法是圣洁的，诫命也是圣洁，公义，良善的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7:13 </a:t>
            </a:r>
            <a:r>
              <a:rPr lang="zh-CN" altLang="en-US" sz="4400" b="1" dirty="0">
                <a:solidFill>
                  <a:schemeClr val="bg1"/>
                </a:solidFill>
              </a:rPr>
              <a:t>既然如此，那良善的是叫我死吗？断乎不是。叫我死的乃是罪。但罪借着那良善的叫我死，就显出真是罪。叫罪因着诫命更显出是恶极了。</a:t>
            </a:r>
          </a:p>
        </p:txBody>
      </p:sp>
    </p:spTree>
    <p:extLst>
      <p:ext uri="{BB962C8B-B14F-4D97-AF65-F5344CB8AC3E}">
        <p14:creationId xmlns:p14="http://schemas.microsoft.com/office/powerpoint/2010/main" val="269467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51351</TotalTime>
  <Words>4638</Words>
  <Application>Microsoft Office PowerPoint</Application>
  <PresentationFormat>On-screen Show (4:3)</PresentationFormat>
  <Paragraphs>146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三谷基督徒会堂成人主日学</vt:lpstr>
      <vt:lpstr>律法管人</vt:lpstr>
      <vt:lpstr>婚姻的比喻</vt:lpstr>
      <vt:lpstr>结果子给神</vt:lpstr>
      <vt:lpstr>结死亡的果子</vt:lpstr>
      <vt:lpstr>圣灵与仪文</vt:lpstr>
      <vt:lpstr>显明罪是罪</vt:lpstr>
      <vt:lpstr>显明罪的恶</vt:lpstr>
      <vt:lpstr>显明罪的恶</vt:lpstr>
      <vt:lpstr>属灵与属肉体</vt:lpstr>
      <vt:lpstr>交战</vt:lpstr>
      <vt:lpstr>交战</vt:lpstr>
      <vt:lpstr>主耶稣基督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289</cp:revision>
  <cp:lastPrinted>2018-07-22T14:33:39Z</cp:lastPrinted>
  <dcterms:created xsi:type="dcterms:W3CDTF">2014-12-20T19:43:08Z</dcterms:created>
  <dcterms:modified xsi:type="dcterms:W3CDTF">2018-07-23T14:03:03Z</dcterms:modified>
</cp:coreProperties>
</file>