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06" r:id="rId3"/>
    <p:sldId id="326" r:id="rId4"/>
    <p:sldId id="327" r:id="rId5"/>
    <p:sldId id="307" r:id="rId6"/>
    <p:sldId id="308" r:id="rId7"/>
    <p:sldId id="310" r:id="rId8"/>
    <p:sldId id="311" r:id="rId9"/>
    <p:sldId id="312" r:id="rId10"/>
    <p:sldId id="313" r:id="rId11"/>
    <p:sldId id="314" r:id="rId12"/>
    <p:sldId id="329" r:id="rId13"/>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39738" autoAdjust="0"/>
  </p:normalViewPr>
  <p:slideViewPr>
    <p:cSldViewPr>
      <p:cViewPr varScale="1">
        <p:scale>
          <a:sx n="33" d="100"/>
          <a:sy n="33" d="100"/>
        </p:scale>
        <p:origin x="-2864"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B5085793-4952-4EC9-AD43-A2D8E28C51C3}" type="datetimeFigureOut">
              <a:rPr lang="en-US" smtClean="0"/>
              <a:t>7/23/2018</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Rom 6:14 </a:t>
            </a:r>
            <a:r>
              <a:rPr lang="zh-TW" altLang="en-US" sz="1800" dirty="0"/>
              <a:t>罪必不能作你们的主。因你们不在律法之下，乃在恩典之下。</a:t>
            </a:r>
            <a:endParaRPr lang="en-US" altLang="zh-TW" sz="1800" dirty="0"/>
          </a:p>
          <a:p>
            <a:r>
              <a:rPr lang="zh-CN" altLang="en-US" sz="1800" dirty="0"/>
              <a:t>不可杀人，不可奸淫，不可偷盗，不可做假见证</a:t>
            </a:r>
            <a:endParaRPr lang="en-US" altLang="zh-CN" sz="1800" dirty="0"/>
          </a:p>
          <a:p>
            <a:r>
              <a:rPr lang="en-US" altLang="zh-CN" sz="1800" dirty="0"/>
              <a:t>Exo 20:17 </a:t>
            </a:r>
            <a:r>
              <a:rPr lang="en-US" sz="1800" dirty="0" err="1"/>
              <a:t>不可贪恋人的房屋，也不可贪恋人的妻子，仆婢，牛驴，并他一切所有的</a:t>
            </a:r>
            <a:r>
              <a:rPr lang="en-US" sz="1800" dirty="0"/>
              <a:t>。</a:t>
            </a:r>
          </a:p>
          <a:p>
            <a:r>
              <a:rPr lang="en-US" altLang="zh-CN" sz="1800" b="1" dirty="0"/>
              <a:t>7:7</a:t>
            </a:r>
            <a:r>
              <a:rPr lang="zh-CN" altLang="en-US" sz="1800" dirty="0"/>
              <a:t> 这样，我们可说什么呢？律法是罪麽？断乎不是。只是非因律法，我就不知何为罪。非律法说，不可起贪心。我就不知何为贪心。</a:t>
            </a:r>
            <a:endParaRPr lang="en-US" altLang="zh-CN" sz="1800" dirty="0"/>
          </a:p>
          <a:p>
            <a:r>
              <a:rPr lang="en-US" altLang="zh-CN" sz="1800" dirty="0"/>
              <a:t>7:8 </a:t>
            </a:r>
            <a:r>
              <a:rPr lang="zh-CN" altLang="en-US" sz="1800" dirty="0"/>
              <a:t>然而罪趁着机会，就藉着诫命叫诸般的贪心在我里头发动。因为没有律法罪是死的。</a:t>
            </a:r>
            <a:endParaRPr lang="en-US" altLang="zh-CN" sz="1800" dirty="0"/>
          </a:p>
          <a:p>
            <a:r>
              <a:rPr lang="zh-CN" altLang="en-US" sz="1800" dirty="0"/>
              <a:t> </a:t>
            </a:r>
            <a:endParaRPr lang="en-US" sz="1800" dirty="0"/>
          </a:p>
          <a:p>
            <a:r>
              <a:rPr lang="en-US" altLang="zh-CN" sz="1800" dirty="0"/>
              <a:t>6</a:t>
            </a:r>
            <a:r>
              <a:rPr lang="zh-CN" altLang="en-US" sz="1800" dirty="0"/>
              <a:t>章仆人与主人的比喻</a:t>
            </a:r>
            <a:endParaRPr lang="en-US" altLang="zh-CN" sz="1800" dirty="0"/>
          </a:p>
          <a:p>
            <a:r>
              <a:rPr lang="en-US" altLang="zh-CN" sz="1800" dirty="0"/>
              <a:t>7</a:t>
            </a:r>
            <a:r>
              <a:rPr lang="zh-CN" altLang="en-US" sz="1800" dirty="0"/>
              <a:t>章婚姻的比喻</a:t>
            </a:r>
            <a:endParaRPr lang="en-US" altLang="zh-CN" sz="1800" dirty="0"/>
          </a:p>
          <a:p>
            <a:r>
              <a:rPr lang="zh-CN" altLang="en-US" sz="1800" dirty="0"/>
              <a:t>保罗的挣扎是遇到一个无法帮他的律法</a:t>
            </a:r>
            <a:endParaRPr lang="en-US" altLang="zh-CN" sz="1800" dirty="0"/>
          </a:p>
          <a:p>
            <a:r>
              <a:rPr lang="en-US" altLang="zh-CN" sz="1800" b="1" dirty="0"/>
              <a:t>7:5</a:t>
            </a:r>
            <a:r>
              <a:rPr lang="zh-CN" altLang="en-US" sz="1800" dirty="0"/>
              <a:t> </a:t>
            </a:r>
            <a:r>
              <a:rPr lang="en-US" altLang="zh-CN" sz="1800" dirty="0"/>
              <a:t> </a:t>
            </a:r>
            <a:r>
              <a:rPr lang="zh-CN" altLang="en-US" sz="1800" dirty="0"/>
              <a:t>因为我们属肉体的时候，那因律法而生的恶欲，就在我们肢体中发动，以致结成死亡的果子。</a:t>
            </a:r>
            <a:endParaRPr lang="en-US" altLang="zh-CN" sz="1800" dirty="0"/>
          </a:p>
          <a:p>
            <a:r>
              <a:rPr lang="en-US" altLang="zh-CN" sz="1800" b="1" dirty="0"/>
              <a:t>7:14</a:t>
            </a:r>
            <a:r>
              <a:rPr lang="zh-CN" altLang="en-US" sz="1800" dirty="0"/>
              <a:t> 我们原晓得律法是属乎灵的，但我是属乎肉体的，是已经卖给罪了。</a:t>
            </a:r>
            <a:endParaRPr lang="en-US" altLang="zh-CN" sz="1800" dirty="0"/>
          </a:p>
          <a:p>
            <a:r>
              <a:rPr lang="en-US" altLang="zh-CN" sz="1800" b="1" dirty="0"/>
              <a:t>7:18</a:t>
            </a:r>
            <a:r>
              <a:rPr lang="zh-CN" altLang="en-US" sz="1800" dirty="0"/>
              <a:t> 我也知道，在我里头，就是我肉体之中，没有良善。</a:t>
            </a:r>
            <a:r>
              <a:rPr lang="zh-CN" altLang="en-US" sz="1800" b="1" dirty="0"/>
              <a:t>因为立志为善由得我，只是行出来由不得我</a:t>
            </a:r>
            <a:r>
              <a:rPr lang="zh-CN" altLang="en-US" sz="1800" dirty="0"/>
              <a:t>。</a:t>
            </a:r>
            <a:endParaRPr lang="en-US" altLang="zh-CN" sz="1800" dirty="0"/>
          </a:p>
          <a:p>
            <a:r>
              <a:rPr lang="en-US" altLang="zh-CN" sz="1800" b="1" dirty="0"/>
              <a:t>7:19</a:t>
            </a:r>
            <a:r>
              <a:rPr lang="zh-CN" altLang="en-US" sz="1800" dirty="0"/>
              <a:t> 故此，我所愿意的善，我反不作。我所不愿意的恶，我倒去作。</a:t>
            </a:r>
            <a:endParaRPr 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总结和劝勉</a:t>
            </a:r>
            <a:endParaRPr lang="en-US" altLang="zh-CN" sz="1800" dirty="0"/>
          </a:p>
          <a:p>
            <a:pPr marL="293551" indent="-293551">
              <a:buFont typeface="Arial" panose="020B0604020202020204" pitchFamily="34" charset="0"/>
              <a:buChar char="•"/>
            </a:pPr>
            <a:r>
              <a:rPr lang="zh-CN" altLang="en-US" sz="1800" dirty="0"/>
              <a:t>不欠肉体的债，没有责任与义务去满足肉体的要求。银行贷款的比喻。</a:t>
            </a:r>
            <a:endParaRPr lang="en-US" altLang="zh-CN" sz="1800" dirty="0"/>
          </a:p>
          <a:p>
            <a:pPr marL="293551" indent="-293551">
              <a:buFont typeface="Arial" panose="020B0604020202020204" pitchFamily="34" charset="0"/>
              <a:buChar char="•"/>
            </a:pPr>
            <a:r>
              <a:rPr lang="zh-CN" altLang="en-US" sz="1800" dirty="0"/>
              <a:t>忘记所有神学的讨论，只记住这一句，顺从肉体活着必要死，靠着圣灵治死身体的恶行必要活着。</a:t>
            </a:r>
            <a:r>
              <a:rPr lang="zh-CN" altLang="en-US" sz="1800" b="1" dirty="0"/>
              <a:t>治死</a:t>
            </a:r>
            <a:r>
              <a:rPr lang="zh-CN" altLang="en-US" sz="1800" dirty="0"/>
              <a:t>，一直持续不断地。</a:t>
            </a:r>
          </a:p>
          <a:p>
            <a:pPr marL="293551" indent="-293551">
              <a:buFont typeface="Arial" panose="020B0604020202020204" pitchFamily="34" charset="0"/>
              <a:buChar char="•"/>
            </a:pPr>
            <a:r>
              <a:rPr lang="zh-CN" altLang="en-US" sz="1800" dirty="0"/>
              <a:t>得救的记号。</a:t>
            </a:r>
            <a:endParaRPr lang="en-US" altLang="zh-CN" sz="1800" dirty="0"/>
          </a:p>
          <a:p>
            <a:pPr marL="293551" indent="-293551">
              <a:buFont typeface="Arial" panose="020B0604020202020204" pitchFamily="34" charset="0"/>
              <a:buChar char="•"/>
            </a:pPr>
            <a:r>
              <a:rPr lang="zh-CN" altLang="en-US" sz="1800" dirty="0"/>
              <a:t>重点在靠着圣灵。下面要正面讲如何靠着圣灵</a:t>
            </a:r>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solidFill>
                  <a:schemeClr val="bg1"/>
                </a:solidFill>
              </a:rPr>
              <a:t>这个转折表面看起来有一些奇怪。</a:t>
            </a:r>
            <a:endParaRPr lang="en-US" altLang="zh-CN" sz="1800" dirty="0">
              <a:solidFill>
                <a:schemeClr val="bg1"/>
              </a:solidFill>
            </a:endParaRPr>
          </a:p>
          <a:p>
            <a:pPr marL="293551" indent="-293551">
              <a:buFont typeface="Arial" panose="020B0604020202020204" pitchFamily="34" charset="0"/>
              <a:buChar char="•"/>
            </a:pPr>
            <a:r>
              <a:rPr lang="zh-CN" altLang="en-US" sz="1800" b="1" dirty="0">
                <a:solidFill>
                  <a:schemeClr val="bg1"/>
                </a:solidFill>
              </a:rPr>
              <a:t>神的儿子的定义</a:t>
            </a:r>
            <a:r>
              <a:rPr lang="zh-CN" altLang="en-US" sz="1800" dirty="0">
                <a:solidFill>
                  <a:schemeClr val="bg1"/>
                </a:solidFill>
              </a:rPr>
              <a:t>是一直不断地被神的灵引导的。</a:t>
            </a:r>
            <a:r>
              <a:rPr lang="en-US" altLang="zh-CN" sz="1800" dirty="0" err="1">
                <a:solidFill>
                  <a:schemeClr val="bg1"/>
                </a:solidFill>
              </a:rPr>
              <a:t>Sonship</a:t>
            </a:r>
            <a:endParaRPr lang="en-US" altLang="zh-CN" sz="1800" dirty="0"/>
          </a:p>
          <a:p>
            <a:pPr marL="293551" indent="-293551">
              <a:buFont typeface="Arial" panose="020B0604020202020204" pitchFamily="34" charset="0"/>
              <a:buChar char="•"/>
            </a:pPr>
            <a:r>
              <a:rPr lang="zh-CN" altLang="en-US" sz="1800" dirty="0"/>
              <a:t>你们所受的不（</a:t>
            </a:r>
            <a:r>
              <a:rPr lang="zh-CN" altLang="en-US" sz="1800" b="1" dirty="0"/>
              <a:t>再</a:t>
            </a:r>
            <a:r>
              <a:rPr lang="zh-CN" altLang="en-US" sz="1800" dirty="0"/>
              <a:t>）</a:t>
            </a:r>
            <a:r>
              <a:rPr lang="zh-CN" altLang="en-US" sz="1800" b="1" dirty="0"/>
              <a:t>是奴仆的心</a:t>
            </a:r>
            <a:r>
              <a:rPr lang="zh-CN" altLang="en-US" sz="1800" dirty="0"/>
              <a:t>（灵）。曾经是奴仆（罪与律法的奴仆）</a:t>
            </a:r>
            <a:endParaRPr lang="en-US" altLang="zh-CN" sz="1800" dirty="0"/>
          </a:p>
          <a:p>
            <a:pPr marL="763233" lvl="1" indent="-293551">
              <a:buFont typeface="Arial" panose="020B0604020202020204" pitchFamily="34" charset="0"/>
              <a:buChar char="•"/>
            </a:pPr>
            <a:r>
              <a:rPr lang="en-US" altLang="zh-CN" sz="1800" dirty="0"/>
              <a:t>1.</a:t>
            </a:r>
            <a:r>
              <a:rPr lang="zh-CN" altLang="en-US" sz="1800" dirty="0"/>
              <a:t>害怕律法的惩罚，恨神与律法，嘴唇尊敬我，心却远离我；</a:t>
            </a:r>
            <a:endParaRPr lang="en-US" altLang="zh-CN" sz="1800" dirty="0"/>
          </a:p>
          <a:p>
            <a:pPr marL="763233" lvl="1" indent="-293551">
              <a:buFont typeface="Arial" panose="020B0604020202020204" pitchFamily="34" charset="0"/>
              <a:buChar char="•"/>
            </a:pPr>
            <a:r>
              <a:rPr lang="en-US" altLang="zh-CN" sz="1800" dirty="0"/>
              <a:t>2.</a:t>
            </a:r>
            <a:r>
              <a:rPr lang="zh-CN" altLang="en-US" sz="1800" dirty="0"/>
              <a:t>害怕福分的失落，约翰</a:t>
            </a:r>
            <a:r>
              <a:rPr lang="en-US" altLang="zh-CN" sz="1800" dirty="0"/>
              <a:t>1</a:t>
            </a:r>
            <a:r>
              <a:rPr lang="zh-CN" altLang="en-US" sz="1800" dirty="0"/>
              <a:t>书</a:t>
            </a:r>
            <a:r>
              <a:rPr lang="en-US" altLang="zh-CN" sz="1800" dirty="0"/>
              <a:t>4</a:t>
            </a:r>
            <a:r>
              <a:rPr lang="zh-CN" altLang="en-US" sz="1800" dirty="0"/>
              <a:t>：</a:t>
            </a:r>
            <a:r>
              <a:rPr lang="en-US" altLang="zh-CN" sz="1800" dirty="0"/>
              <a:t>14</a:t>
            </a:r>
            <a:r>
              <a:rPr lang="zh-CN" altLang="en-US" sz="1800" dirty="0"/>
              <a:t>在爱里没有惧怕，不再是奴仆。经历过律法的人（基督徒）才能真正领会成为儿子是何等宝贵。</a:t>
            </a:r>
            <a:endParaRPr lang="en-US" altLang="zh-CN" sz="1800" dirty="0"/>
          </a:p>
          <a:p>
            <a:pPr marL="293551" indent="-293551">
              <a:buFont typeface="Arial" panose="020B0604020202020204" pitchFamily="34" charset="0"/>
              <a:buChar char="•"/>
            </a:pPr>
            <a:r>
              <a:rPr lang="zh-CN" altLang="en-US" sz="1800" b="1" dirty="0"/>
              <a:t>儿子的心</a:t>
            </a:r>
            <a:r>
              <a:rPr lang="zh-CN" altLang="en-US" sz="1800" dirty="0"/>
              <a:t>，收纳为儿子的灵。我修改天主教思高译本：你们所领受的圣灵，并非使你们再作奴隶，以致仍旧恐惧；而是使你们作义子。因此，我们呼叫：「阿爸，父啊</a:t>
            </a:r>
            <a:r>
              <a:rPr lang="en-US" altLang="zh-CN" sz="1800" dirty="0"/>
              <a:t>!</a:t>
            </a:r>
            <a:r>
              <a:rPr lang="zh-CN" altLang="en-US" sz="1800" dirty="0"/>
              <a:t>」。儿子的心，从信而来。我们呼叫</a:t>
            </a:r>
            <a:r>
              <a:rPr lang="en-US" altLang="zh-CN" sz="1800" dirty="0"/>
              <a:t>Cry Out</a:t>
            </a:r>
            <a:r>
              <a:rPr lang="zh-CN" altLang="en-US" sz="1800" dirty="0"/>
              <a:t>！信心释放心灵与言语。何等爱的感觉。你知道在家里恐惧的感觉吗？</a:t>
            </a:r>
            <a:endParaRPr lang="en-US" altLang="zh-CN" sz="1800" dirty="0"/>
          </a:p>
          <a:p>
            <a:pPr marL="293551" indent="-293551">
              <a:buFont typeface="Arial" panose="020B0604020202020204" pitchFamily="34" charset="0"/>
              <a:buChar char="•"/>
            </a:pPr>
            <a:r>
              <a:rPr lang="zh-CN" altLang="en-US" sz="1800" b="1" dirty="0"/>
              <a:t>奴仆的心不认识神</a:t>
            </a:r>
            <a:r>
              <a:rPr lang="zh-CN" altLang="en-US" sz="1800" dirty="0"/>
              <a:t>，神的一个暴君，你是忍心的人。以色列人只有抱怨。不愿靠近他，把祂的银子买在地里。浪子的故事里面的那个大哥。</a:t>
            </a:r>
            <a:endParaRPr lang="en-US" altLang="zh-CN" sz="1800" dirty="0"/>
          </a:p>
          <a:p>
            <a:pPr marL="293551" indent="-293551">
              <a:buFont typeface="Arial" panose="020B0604020202020204" pitchFamily="34" charset="0"/>
              <a:buChar char="•"/>
            </a:pPr>
            <a:r>
              <a:rPr lang="zh-CN" altLang="en-US" sz="1800" b="1" dirty="0"/>
              <a:t>除非我们有儿子的心</a:t>
            </a:r>
            <a:r>
              <a:rPr lang="zh-CN" altLang="en-US" sz="1800" dirty="0"/>
              <a:t>，我们才可以爱祂所爱，才可以明白祂要做什么，才可以顺服祂的心意。这样的人才能被称为神的儿女，因为他们是被圣灵引导。</a:t>
            </a:r>
            <a:endParaRPr lang="en-US" altLang="zh-CN" sz="1800" dirty="0"/>
          </a:p>
          <a:p>
            <a:pPr marL="293551" indent="-293551">
              <a:buFont typeface="Arial" panose="020B0604020202020204" pitchFamily="34" charset="0"/>
              <a:buChar char="•"/>
            </a:pPr>
            <a:r>
              <a:rPr lang="zh-CN" altLang="en-US" sz="1800" dirty="0"/>
              <a:t>基督徒的自由：</a:t>
            </a:r>
            <a:r>
              <a:rPr lang="en-US" altLang="zh-CN" sz="1800" dirty="0"/>
              <a:t>8</a:t>
            </a:r>
            <a:r>
              <a:rPr lang="zh-CN" altLang="en-US" sz="1800" dirty="0"/>
              <a:t>：</a:t>
            </a:r>
            <a:r>
              <a:rPr lang="en-US" altLang="zh-CN" sz="1800" dirty="0"/>
              <a:t>21</a:t>
            </a:r>
            <a:r>
              <a:rPr lang="zh-CN" altLang="en-US" sz="1800" dirty="0"/>
              <a:t>神儿女自由的荣耀</a:t>
            </a:r>
            <a:endParaRPr lang="en-US" altLang="zh-CN" sz="1800" dirty="0"/>
          </a:p>
          <a:p>
            <a:pPr marL="293551" indent="-293551">
              <a:buFont typeface="Arial" panose="020B0604020202020204" pitchFamily="34" charset="0"/>
              <a:buChar char="•"/>
            </a:pPr>
            <a:r>
              <a:rPr lang="zh-CN" altLang="en-US" sz="1800" dirty="0"/>
              <a:t>路德的</a:t>
            </a:r>
            <a:r>
              <a:rPr lang="en-US" altLang="zh-CN" sz="1800" dirty="0"/>
              <a:t>Quote</a:t>
            </a:r>
            <a:r>
              <a:rPr lang="zh-CN" altLang="en-US" sz="1800" dirty="0"/>
              <a:t>，基督徒的自由。“因着信，基督徒是全然自由的万人之主，不受任何人管辖。因着爱，基督徒是全然顺服的万人之仆，受一切管辖。</a:t>
            </a:r>
            <a:endParaRPr lang="en-US" altLang="zh-CN" sz="1800" dirty="0"/>
          </a:p>
          <a:p>
            <a:pPr marL="293551" indent="-293551">
              <a:buFont typeface="Arial" panose="020B0604020202020204" pitchFamily="34" charset="0"/>
              <a:buChar char="•"/>
            </a:pPr>
            <a:r>
              <a:rPr lang="zh-CN" altLang="en-US" sz="1800" dirty="0"/>
              <a:t>自己与母亲关系的经历。不再迟到的问题。</a:t>
            </a:r>
            <a:endParaRPr lang="en-US" altLang="zh-CN" sz="1800" dirty="0"/>
          </a:p>
          <a:p>
            <a:pPr marL="293551" indent="-293551">
              <a:buFont typeface="Arial" panose="020B0604020202020204" pitchFamily="34" charset="0"/>
              <a:buChar char="•"/>
            </a:pPr>
            <a:r>
              <a:rPr lang="zh-CN" altLang="en-US" sz="1800" dirty="0"/>
              <a:t>不忍犯罪</a:t>
            </a:r>
            <a:r>
              <a:rPr lang="en-US" altLang="zh-CN" sz="1800" dirty="0"/>
              <a:t>Against</a:t>
            </a:r>
            <a:r>
              <a:rPr lang="zh-CN" altLang="en-US" sz="1800" dirty="0"/>
              <a:t>爱是我们能够成圣的关键，不是再在律法中惧怕。恐惧战惊，做成你得救的功夫。</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圣灵与</a:t>
            </a:r>
            <a:r>
              <a:rPr lang="zh-CN" altLang="en-US" sz="1800" b="1" dirty="0"/>
              <a:t>我们的灵</a:t>
            </a:r>
            <a:r>
              <a:rPr lang="zh-CN" altLang="en-US" sz="1800" dirty="0"/>
              <a:t>同证我们是神的儿女（孩子）。</a:t>
            </a:r>
            <a:endParaRPr lang="en-US" altLang="zh-CN" sz="1800" dirty="0"/>
          </a:p>
          <a:p>
            <a:pPr marL="293551" indent="-293551">
              <a:buFont typeface="Arial" panose="020B0604020202020204" pitchFamily="34" charset="0"/>
              <a:buChar char="•"/>
            </a:pPr>
            <a:r>
              <a:rPr lang="zh-CN" altLang="en-US" sz="1800" b="1" dirty="0"/>
              <a:t>圣灵不但使我们成为神的儿女，也给我们认知</a:t>
            </a:r>
            <a:r>
              <a:rPr lang="zh-CN" altLang="en-US" sz="1800" dirty="0"/>
              <a:t>。同证，一同作证，信。我们所有的一切都是领受的，就像以撒。一切的赦免是出于父的恩慈，你一切的工作都是神的赐予。你在基督里，圣灵才工作。</a:t>
            </a:r>
            <a:endParaRPr lang="en-US" altLang="zh-CN" sz="1800" dirty="0"/>
          </a:p>
          <a:p>
            <a:pPr marL="293551" indent="-293551">
              <a:buFont typeface="Arial" panose="020B0604020202020204" pitchFamily="34" charset="0"/>
              <a:buChar char="•"/>
            </a:pPr>
            <a:r>
              <a:rPr lang="zh-CN" altLang="en-US" sz="1800" dirty="0"/>
              <a:t>马可福音有一句很宝贵的话，可惜人总想把这句话用在世界的事上。</a:t>
            </a:r>
            <a:r>
              <a:rPr lang="en-US" altLang="zh-CN" sz="1800" dirty="0"/>
              <a:t>11:24 </a:t>
            </a:r>
            <a:r>
              <a:rPr lang="zh-CN" altLang="en-US" sz="1800" dirty="0"/>
              <a:t>所以我告诉你们，凡你们祷告祈求的，无论是什么，只要信是得着的，就必得着。用在救恩是最合适的。路德说，无论什么人，如果他有坚强的信心，相信他是神的一个儿子，他就是神的一个儿子，但是没有圣灵的工作，他不会有这样的信。 </a:t>
            </a:r>
            <a:endParaRPr lang="en-US" altLang="zh-CN" sz="1800" dirty="0"/>
          </a:p>
          <a:p>
            <a:pPr marL="293551" indent="-293551">
              <a:buFont typeface="Arial" panose="020B0604020202020204" pitchFamily="34" charset="0"/>
              <a:buChar char="•"/>
            </a:pPr>
            <a:r>
              <a:rPr lang="zh-CN" altLang="en-US" sz="1800" dirty="0"/>
              <a:t>相信基督的血已经够了，圣灵在你的心灵中说，你的罪赦免了。暂时忘记拣选吧，因信称义，从圣灵来的信。</a:t>
            </a:r>
            <a:endParaRPr lang="en-US" altLang="zh-CN" sz="1800" dirty="0"/>
          </a:p>
          <a:p>
            <a:pPr marL="293551" indent="-293551">
              <a:buFont typeface="Arial" panose="020B0604020202020204" pitchFamily="34" charset="0"/>
              <a:buChar char="•"/>
            </a:pPr>
            <a:r>
              <a:rPr lang="zh-CN" altLang="en-US" sz="1800" dirty="0"/>
              <a:t>不仅仅是相信你通过基督能得到这一切，而且相信你已经得到了这一切。因为你是神的儿女，神喜悦你。</a:t>
            </a:r>
            <a:endParaRPr lang="en-US" altLang="zh-CN" sz="1800" dirty="0"/>
          </a:p>
          <a:p>
            <a:pPr marL="293551" indent="-293551">
              <a:buFont typeface="Arial" panose="020B0604020202020204" pitchFamily="34" charset="0"/>
              <a:buChar char="•"/>
            </a:pPr>
            <a:r>
              <a:rPr lang="zh-CN" altLang="en-US" sz="1800" dirty="0"/>
              <a:t>也是</a:t>
            </a:r>
            <a:r>
              <a:rPr lang="zh-CN" altLang="en-US" sz="1800" b="1" dirty="0"/>
              <a:t>经历</a:t>
            </a:r>
            <a:r>
              <a:rPr lang="zh-CN" altLang="en-US" sz="1800" dirty="0"/>
              <a:t>。约翰卫斯理的经历。</a:t>
            </a:r>
            <a:endParaRPr lang="en-US" altLang="zh-CN" sz="1800" dirty="0"/>
          </a:p>
          <a:p>
            <a:pPr marL="293551" indent="-293551">
              <a:buFont typeface="Arial" panose="020B0604020202020204" pitchFamily="34" charset="0"/>
              <a:buChar char="•"/>
            </a:pPr>
            <a:r>
              <a:rPr lang="zh-CN" altLang="en-US" sz="1800" dirty="0"/>
              <a:t>前面说我们是儿子，但我们有儿子的经历吗，还是说我们仍旧害怕。</a:t>
            </a:r>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b="1" dirty="0"/>
              <a:t>在基督耶稣里</a:t>
            </a:r>
            <a:r>
              <a:rPr lang="zh-CN" altLang="en-US" sz="1800" dirty="0"/>
              <a:t>，圣经一直是说在基督耶稣里，或者在基督里，没有在耶稣里。唯一的一次提到在耶稣里是贴前</a:t>
            </a:r>
            <a:r>
              <a:rPr lang="en-US" altLang="zh-CN" sz="1800" dirty="0"/>
              <a:t>1Ts 4:14 </a:t>
            </a:r>
            <a:r>
              <a:rPr lang="zh-CN" altLang="en-US" sz="1800" dirty="0"/>
              <a:t>我们若信耶稣死而复活了，那已经在</a:t>
            </a:r>
            <a:r>
              <a:rPr lang="zh-CN" altLang="en-US" sz="1800" b="1" dirty="0"/>
              <a:t>耶稣里睡了的人</a:t>
            </a:r>
            <a:r>
              <a:rPr lang="zh-CN" altLang="en-US" sz="1800" dirty="0"/>
              <a:t>，神也必将他与耶稣一同带来。</a:t>
            </a:r>
            <a:endParaRPr lang="en-US" altLang="zh-CN" sz="1800" dirty="0"/>
          </a:p>
          <a:p>
            <a:pPr marL="763233" lvl="1" indent="-293551">
              <a:buFont typeface="Arial" panose="020B0604020202020204" pitchFamily="34" charset="0"/>
              <a:buChar char="•"/>
            </a:pPr>
            <a:r>
              <a:rPr lang="zh-TW" altLang="en-US" sz="1800" dirty="0"/>
              <a:t>故此，以色列全家當確實的知道，你們釘在十字架上的這位耶穌，神已經立他為主為基督</a:t>
            </a:r>
            <a:r>
              <a:rPr lang="en-US" altLang="zh-TW" sz="1800" dirty="0"/>
              <a:t>(</a:t>
            </a:r>
            <a:r>
              <a:rPr lang="zh-TW" altLang="en-US" sz="1800" dirty="0"/>
              <a:t>彌賽亞</a:t>
            </a:r>
            <a:r>
              <a:rPr lang="en-US" altLang="zh-TW" sz="1800" dirty="0"/>
              <a:t>)</a:t>
            </a:r>
            <a:r>
              <a:rPr lang="zh-TW" altLang="en-US" sz="1800" dirty="0"/>
              <a:t>了。（使徒行傳</a:t>
            </a:r>
            <a:r>
              <a:rPr lang="en-US" altLang="zh-TW" sz="1800" dirty="0"/>
              <a:t>2:36</a:t>
            </a:r>
            <a:r>
              <a:rPr lang="zh-TW" altLang="en-US" sz="1800" dirty="0"/>
              <a:t>）</a:t>
            </a:r>
            <a:r>
              <a:rPr lang="zh-CN" altLang="en-US" sz="1800" dirty="0"/>
              <a:t>耶稣作为人名，强调人性（历史），基督（受膏者）强调神性（信仰）的部分。</a:t>
            </a:r>
            <a:endParaRPr lang="en-US" altLang="zh-CN" sz="1800" dirty="0"/>
          </a:p>
          <a:p>
            <a:pPr marL="763233" lvl="1" indent="-293551">
              <a:buFont typeface="Arial" panose="020B0604020202020204" pitchFamily="34" charset="0"/>
              <a:buChar char="•"/>
            </a:pPr>
            <a:r>
              <a:rPr lang="zh-CN" altLang="en-US" sz="1800" dirty="0"/>
              <a:t>上帝呼唤</a:t>
            </a:r>
            <a:r>
              <a:rPr lang="zh-TW" altLang="en-US" sz="1800" dirty="0"/>
              <a:t>「</a:t>
            </a:r>
            <a:r>
              <a:rPr lang="en-US" altLang="zh-TW" sz="1800" dirty="0"/>
              <a:t>(</a:t>
            </a:r>
            <a:r>
              <a:rPr lang="zh-TW" altLang="en-US" sz="1800" dirty="0"/>
              <a:t>亞當</a:t>
            </a:r>
            <a:r>
              <a:rPr lang="en-US" altLang="zh-TW" sz="1800" dirty="0"/>
              <a:t>)</a:t>
            </a:r>
            <a:r>
              <a:rPr lang="zh-TW" altLang="en-US" sz="1800" dirty="0"/>
              <a:t>，你在哪裡？」</a:t>
            </a:r>
            <a:r>
              <a:rPr lang="zh-CN" altLang="en-US" sz="1800" dirty="0"/>
              <a:t>，</a:t>
            </a:r>
            <a:r>
              <a:rPr lang="zh-TW" altLang="en-US" sz="1800" dirty="0"/>
              <a:t>唯一能令上帝滿意的答案了：「我們在基督耶穌裡」</a:t>
            </a:r>
            <a:endParaRPr lang="en-US" altLang="zh-CN" sz="1800" dirty="0"/>
          </a:p>
          <a:p>
            <a:pPr marL="763233" lvl="1" indent="-293551">
              <a:buFont typeface="Arial" panose="020B0604020202020204" pitchFamily="34" charset="0"/>
              <a:buChar char="•"/>
            </a:pPr>
            <a:r>
              <a:rPr lang="zh-CN" altLang="en-US" sz="1800" dirty="0"/>
              <a:t>藉着耶稣基督和在基督耶稣里的不同。主耶稣基督</a:t>
            </a:r>
            <a:endParaRPr lang="en-US" altLang="zh-CN" sz="1800" dirty="0"/>
          </a:p>
          <a:p>
            <a:pPr marL="1232914" lvl="2" indent="-293551">
              <a:buFont typeface="Arial" panose="020B0604020202020204" pitchFamily="34" charset="0"/>
              <a:buChar char="•"/>
            </a:pPr>
            <a:r>
              <a:rPr lang="zh-CN" altLang="en-US" sz="1800" dirty="0"/>
              <a:t>神通过基督成就，给；我们通过基督得。道路，真理，生命。</a:t>
            </a:r>
            <a:endParaRPr lang="en-US" altLang="zh-CN" sz="1800" dirty="0"/>
          </a:p>
          <a:p>
            <a:pPr marL="1232914" lvl="2" indent="-293551">
              <a:buFont typeface="Arial" panose="020B0604020202020204" pitchFamily="34" charset="0"/>
              <a:buChar char="•"/>
            </a:pPr>
            <a:r>
              <a:rPr lang="zh-CN" altLang="en-US" sz="1800" dirty="0"/>
              <a:t>我们在基督里享受，继承</a:t>
            </a:r>
            <a:endParaRPr lang="en-US" altLang="zh-CN" sz="1800" dirty="0"/>
          </a:p>
          <a:p>
            <a:pPr marL="763233" lvl="1" indent="-293551">
              <a:buFont typeface="Arial" panose="020B0604020202020204" pitchFamily="34" charset="0"/>
              <a:buChar char="•"/>
            </a:pPr>
            <a:r>
              <a:rPr lang="en-US" altLang="zh-CN" sz="1800" dirty="0"/>
              <a:t>6</a:t>
            </a:r>
            <a:r>
              <a:rPr lang="zh-CN" altLang="en-US" sz="1800" dirty="0"/>
              <a:t>：</a:t>
            </a:r>
            <a:r>
              <a:rPr lang="en-US" altLang="zh-CN" sz="1800" dirty="0"/>
              <a:t>11</a:t>
            </a:r>
            <a:r>
              <a:rPr lang="zh-CN" altLang="en-US" sz="1800" dirty="0"/>
              <a:t>第一次出现，</a:t>
            </a:r>
            <a:r>
              <a:rPr lang="en-US" altLang="zh-CN" sz="1800" dirty="0"/>
              <a:t>8</a:t>
            </a:r>
            <a:r>
              <a:rPr lang="zh-CN" altLang="en-US" sz="1800" dirty="0"/>
              <a:t>：</a:t>
            </a:r>
            <a:r>
              <a:rPr lang="en-US" altLang="zh-CN" sz="1800" dirty="0"/>
              <a:t>1</a:t>
            </a:r>
            <a:r>
              <a:rPr lang="zh-CN" altLang="en-US" sz="1800" dirty="0"/>
              <a:t>再次出现</a:t>
            </a:r>
            <a:endParaRPr lang="en-US" altLang="zh-CN" sz="1800" dirty="0"/>
          </a:p>
          <a:p>
            <a:pPr marL="763233" lvl="1" indent="-293551">
              <a:buFont typeface="Arial" panose="020B0604020202020204" pitchFamily="34" charset="0"/>
              <a:buChar char="•"/>
            </a:pPr>
            <a:r>
              <a:rPr lang="en-US" altLang="zh-CN" sz="1800" dirty="0"/>
              <a:t>1Co 1:30 </a:t>
            </a:r>
            <a:r>
              <a:rPr lang="zh-CN" altLang="en-US" sz="1800" dirty="0"/>
              <a:t>但你们得在基督耶稣里，是本乎神，神又使他成为我们的智慧，公义，圣洁，救赎。</a:t>
            </a:r>
            <a:endParaRPr lang="en-US" altLang="zh-CN" sz="1800" dirty="0"/>
          </a:p>
          <a:p>
            <a:pPr marL="293551" indent="-293551">
              <a:buFont typeface="Arial" panose="020B0604020202020204" pitchFamily="34" charset="0"/>
              <a:buChar char="•"/>
            </a:pPr>
            <a:r>
              <a:rPr lang="zh-CN" altLang="en-US" sz="1800" b="1" dirty="0"/>
              <a:t>定罪</a:t>
            </a:r>
            <a:r>
              <a:rPr lang="zh-CN" altLang="en-US" sz="1800" dirty="0"/>
              <a:t>：经过公正的审判之后确定有罪。重点在定罪之后的惩罚。为什么基督徒也要受审判？如果你把一次得救永远得救理解为一次决志或受洗就能保证你的救恩，你能过定罪这一关吗？你是在基督耶稣里的人吗？审判是要塞住人的口，叫人伏在神审判之下。</a:t>
            </a:r>
            <a:endParaRPr lang="en-US" altLang="zh-CN" sz="1800" dirty="0"/>
          </a:p>
          <a:p>
            <a:pPr marL="293551" indent="-293551">
              <a:buFont typeface="Arial" panose="020B0604020202020204" pitchFamily="34" charset="0"/>
              <a:buChar char="•"/>
            </a:pPr>
            <a:r>
              <a:rPr lang="en-US" altLang="zh-CN" sz="1800" dirty="0"/>
              <a:t>2</a:t>
            </a:r>
            <a:r>
              <a:rPr lang="zh-CN" altLang="en-US" sz="1800" dirty="0"/>
              <a:t>节解释第</a:t>
            </a:r>
            <a:r>
              <a:rPr lang="en-US" altLang="zh-CN" sz="1800" dirty="0"/>
              <a:t>1</a:t>
            </a:r>
            <a:r>
              <a:rPr lang="zh-CN" altLang="en-US" sz="1800" dirty="0"/>
              <a:t>节主题句，因为。在救恩之中，没有自动产生的，一切都是有工作的，神的工作在先，人的工作跟随，而且人有效的工作必定是出于圣灵。</a:t>
            </a:r>
            <a:endParaRPr lang="en-US" altLang="zh-CN" sz="1800" dirty="0"/>
          </a:p>
          <a:p>
            <a:pPr marL="293551" indent="-293551">
              <a:buFont typeface="Arial" panose="020B0604020202020204" pitchFamily="34" charset="0"/>
              <a:buChar char="•"/>
            </a:pPr>
            <a:r>
              <a:rPr lang="zh-CN" altLang="en-US" sz="1800" b="1" dirty="0"/>
              <a:t>罪和死的律。律是规律，</a:t>
            </a:r>
            <a:r>
              <a:rPr lang="zh-CN" altLang="en-US" sz="1800" dirty="0"/>
              <a:t>是没有例外的法则。地心吸引力。罪和死的律，引向罪和死的力量。</a:t>
            </a:r>
            <a:endParaRPr lang="en-US" altLang="zh-CN" sz="1800" dirty="0"/>
          </a:p>
          <a:p>
            <a:pPr marL="293551" indent="-293551">
              <a:buFont typeface="Arial" panose="020B0604020202020204" pitchFamily="34" charset="0"/>
              <a:buChar char="•"/>
            </a:pPr>
            <a:r>
              <a:rPr lang="zh-CN" altLang="en-US" sz="1800" b="1" dirty="0"/>
              <a:t>赐生命圣灵的律</a:t>
            </a:r>
            <a:r>
              <a:rPr lang="zh-CN" altLang="en-US" sz="1800" dirty="0"/>
              <a:t>。原义是生命灵的律。圣灵的工作就是荣耀基督。在基督耶稣里生命的律</a:t>
            </a:r>
            <a:r>
              <a:rPr lang="en-US" altLang="zh-CN" sz="1800" dirty="0"/>
              <a:t>VS</a:t>
            </a:r>
            <a:r>
              <a:rPr lang="zh-CN" altLang="en-US" sz="1800" dirty="0"/>
              <a:t>罪和死的律</a:t>
            </a:r>
            <a:endParaRPr lang="en-US" altLang="zh-CN" sz="1800" dirty="0"/>
          </a:p>
          <a:p>
            <a:pPr marL="293551" indent="-293551">
              <a:buFont typeface="Arial" panose="020B0604020202020204" pitchFamily="34" charset="0"/>
              <a:buChar char="•"/>
            </a:pPr>
            <a:r>
              <a:rPr lang="zh-CN" altLang="en-US" sz="1800" dirty="0"/>
              <a:t>注意是得释放脱离，还没有废弃。</a:t>
            </a:r>
            <a:endParaRPr lang="en-US" altLang="zh-CN" sz="1800" dirty="0"/>
          </a:p>
          <a:p>
            <a:pPr marL="293551" indent="-293551">
              <a:buFont typeface="Arial" panose="020B0604020202020204" pitchFamily="34" charset="0"/>
              <a:buChar char="•"/>
            </a:pPr>
            <a:r>
              <a:rPr lang="zh-CN" altLang="en-US" sz="1800" dirty="0"/>
              <a:t>与上下文的关系。</a:t>
            </a:r>
            <a:r>
              <a:rPr lang="en-US" altLang="zh-CN" sz="1800" dirty="0"/>
              <a:t>6</a:t>
            </a:r>
            <a:r>
              <a:rPr lang="zh-CN" altLang="en-US" sz="1800" dirty="0"/>
              <a:t>章是关于罪的律；</a:t>
            </a:r>
            <a:r>
              <a:rPr lang="en-US" altLang="zh-CN" sz="1800" dirty="0"/>
              <a:t>7</a:t>
            </a:r>
            <a:r>
              <a:rPr lang="zh-CN" altLang="en-US" sz="1800" dirty="0"/>
              <a:t>章是关于死的律。</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b="1" dirty="0"/>
              <a:t>既（已经完成了）</a:t>
            </a:r>
            <a:r>
              <a:rPr lang="zh-CN" altLang="en-US" sz="1800" dirty="0"/>
              <a:t>因信称义。转折，开始新的主题。</a:t>
            </a:r>
            <a:endParaRPr lang="en-US" altLang="zh-CN" sz="1800" dirty="0"/>
          </a:p>
          <a:p>
            <a:pPr marL="293551" indent="-293551">
              <a:buFont typeface="Arial" panose="020B0604020202020204" pitchFamily="34" charset="0"/>
              <a:buChar char="•"/>
            </a:pPr>
            <a:r>
              <a:rPr lang="en-US" altLang="zh-CN" sz="1800" dirty="0"/>
              <a:t>5:5 </a:t>
            </a:r>
            <a:r>
              <a:rPr lang="zh-CN" altLang="en-US" sz="1800" dirty="0"/>
              <a:t>盼望不至于羞耻，因为所赐给我们的圣灵将</a:t>
            </a:r>
            <a:r>
              <a:rPr lang="zh-CN" altLang="en-US" sz="1800" b="1" dirty="0"/>
              <a:t>神的爱</a:t>
            </a:r>
            <a:r>
              <a:rPr lang="zh-CN" altLang="en-US" sz="1800" dirty="0"/>
              <a:t>浇灌在我们心里。 </a:t>
            </a:r>
            <a:endParaRPr lang="en-US" altLang="zh-CN" sz="1800" dirty="0"/>
          </a:p>
          <a:p>
            <a:pPr marL="293551" indent="-293551">
              <a:buFont typeface="Arial" panose="020B0604020202020204" pitchFamily="34" charset="0"/>
              <a:buChar char="•"/>
            </a:pPr>
            <a:r>
              <a:rPr lang="en-US" altLang="zh-CN" sz="1800" dirty="0"/>
              <a:t>5:11 </a:t>
            </a:r>
            <a:r>
              <a:rPr lang="zh-CN" altLang="en-US" sz="1800" dirty="0"/>
              <a:t>不但如此，我们既藉着我主耶稣基督，得与神和好，也就藉着他，以神为乐。 </a:t>
            </a:r>
            <a:endParaRPr lang="en-US" altLang="zh-CN" sz="1800" dirty="0"/>
          </a:p>
          <a:p>
            <a:pPr marL="293551" indent="-293551">
              <a:buFont typeface="Arial" panose="020B0604020202020204" pitchFamily="34" charset="0"/>
              <a:buChar char="•"/>
            </a:pPr>
            <a:r>
              <a:rPr lang="en-US" altLang="zh-CN" sz="1800" dirty="0"/>
              <a:t>5:12 </a:t>
            </a:r>
            <a:r>
              <a:rPr lang="zh-CN" altLang="en-US" sz="1800" dirty="0"/>
              <a:t>这就如罪是从一人入了世界，死又是从罪来的，于是死就临到众人，因为众人都犯了罪。 </a:t>
            </a:r>
            <a:endParaRPr lang="en-US" altLang="zh-CN" sz="1800" dirty="0"/>
          </a:p>
          <a:p>
            <a:pPr marL="293551" indent="-293551">
              <a:buFont typeface="Arial" panose="020B0604020202020204" pitchFamily="34" charset="0"/>
              <a:buChar char="•"/>
            </a:pPr>
            <a:r>
              <a:rPr lang="en-US" altLang="zh-CN" sz="1800" dirty="0"/>
              <a:t>8:1 </a:t>
            </a:r>
            <a:r>
              <a:rPr lang="zh-CN" altLang="en-US" sz="1800" dirty="0"/>
              <a:t>如今那些在基督耶稣里的，就不定罪了。</a:t>
            </a:r>
            <a:r>
              <a:rPr lang="en-US" altLang="zh-CN" sz="1800" dirty="0"/>
              <a:t>8:2 </a:t>
            </a:r>
            <a:r>
              <a:rPr lang="zh-CN" altLang="en-US" sz="1800" dirty="0"/>
              <a:t>因为赐生命圣灵的律，在基督耶稣里释放了我，使我脱离罪和死的律了。 </a:t>
            </a:r>
            <a:endParaRPr lang="en-US" altLang="zh-CN" sz="1800" dirty="0"/>
          </a:p>
          <a:p>
            <a:pPr marL="293551" indent="-293551">
              <a:buFont typeface="Arial" panose="020B0604020202020204" pitchFamily="34" charset="0"/>
              <a:buChar char="•"/>
            </a:pPr>
            <a:r>
              <a:rPr lang="en-US" altLang="zh-CN" sz="1800" dirty="0"/>
              <a:t>8:38</a:t>
            </a:r>
            <a:r>
              <a:rPr lang="zh-CN" altLang="en-US" sz="1800" dirty="0"/>
              <a:t>因为我深信无论是生，是天使，是掌权的，是有能的，是现在的事，是将来的事，</a:t>
            </a:r>
            <a:r>
              <a:rPr lang="en-US" altLang="zh-CN" sz="1800" dirty="0"/>
              <a:t>8:39 </a:t>
            </a:r>
            <a:r>
              <a:rPr lang="zh-CN" altLang="en-US" sz="1800" dirty="0"/>
              <a:t>是高处的，是低处的，是别的受造之物，都不能叫我们与</a:t>
            </a:r>
            <a:r>
              <a:rPr lang="zh-CN" altLang="en-US" sz="1800" b="1" dirty="0"/>
              <a:t>神的爱</a:t>
            </a:r>
            <a:r>
              <a:rPr lang="zh-CN" altLang="en-US" sz="1800" dirty="0"/>
              <a:t>隔绝。这爱是</a:t>
            </a:r>
            <a:r>
              <a:rPr lang="zh-CN" altLang="en-US" sz="1800" b="1" dirty="0"/>
              <a:t>在我们的主基督里</a:t>
            </a:r>
            <a:r>
              <a:rPr lang="zh-CN" altLang="en-US" sz="1800" dirty="0"/>
              <a:t>的。 </a:t>
            </a:r>
            <a:endParaRPr lang="en-US" altLang="zh-CN" sz="1800" dirty="0"/>
          </a:p>
          <a:p>
            <a:pPr marL="293551" indent="-293551">
              <a:buFont typeface="Arial" panose="020B0604020202020204" pitchFamily="34" charset="0"/>
              <a:buChar char="•"/>
            </a:pPr>
            <a:r>
              <a:rPr lang="zh-CN" altLang="en-US" sz="1800" dirty="0"/>
              <a:t>爱永不止息，爱永不失败。</a:t>
            </a:r>
            <a:endParaRPr lang="en-US" altLang="zh-CN" sz="1800" dirty="0"/>
          </a:p>
          <a:p>
            <a:pPr marL="293551" indent="-293551">
              <a:buFont typeface="Arial" panose="020B0604020202020204" pitchFamily="34" charset="0"/>
              <a:buChar char="•"/>
            </a:pPr>
            <a:r>
              <a:rPr lang="zh-CN" altLang="en-US" sz="1800" dirty="0"/>
              <a:t>不要把救恩的确据放在你曾经作过的事上，把你的确据放在基督身上。 </a:t>
            </a:r>
            <a:endParaRPr lang="en-US" altLang="zh-CN" sz="1800" dirty="0"/>
          </a:p>
          <a:p>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夹心饼干式的结构</a:t>
            </a:r>
            <a:endParaRPr lang="en-US" altLang="zh-CN" sz="1800" dirty="0"/>
          </a:p>
          <a:p>
            <a:r>
              <a:rPr lang="en-US" altLang="zh-CN" sz="1800" dirty="0"/>
              <a:t>Rom 7:6 </a:t>
            </a:r>
            <a:r>
              <a:rPr lang="zh-CN" altLang="en-US" sz="1800" dirty="0"/>
              <a:t>但我们既然在捆我们的律法上死了，现今就脱离了律法，叫我们服事主，要按着心灵的新样，不按着仪文的旧样（心灵或作圣灵）。</a:t>
            </a:r>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b="1" dirty="0">
                <a:solidFill>
                  <a:schemeClr val="bg1"/>
                </a:solidFill>
              </a:rPr>
              <a:t>律法有所不能行的</a:t>
            </a:r>
            <a:r>
              <a:rPr lang="zh-CN" altLang="en-US" sz="1800" dirty="0">
                <a:solidFill>
                  <a:schemeClr val="bg1"/>
                </a:solidFill>
              </a:rPr>
              <a:t>，律法的无能力或是律法的没办法（</a:t>
            </a:r>
            <a:r>
              <a:rPr lang="en-US" altLang="zh-CN" sz="1800" dirty="0">
                <a:solidFill>
                  <a:schemeClr val="bg1"/>
                </a:solidFill>
              </a:rPr>
              <a:t>Impossible</a:t>
            </a:r>
            <a:r>
              <a:rPr lang="zh-CN" altLang="en-US" sz="1800" dirty="0">
                <a:solidFill>
                  <a:schemeClr val="bg1"/>
                </a:solidFill>
              </a:rPr>
              <a:t>）。律法既因肉体软弱，正确的翻译应该是；因着肉体，律法才软弱。呼应第七章的挣扎。</a:t>
            </a:r>
            <a:endParaRPr lang="en-US" altLang="zh-CN" sz="1800" dirty="0">
              <a:solidFill>
                <a:schemeClr val="bg1"/>
              </a:solidFill>
            </a:endParaRPr>
          </a:p>
          <a:p>
            <a:pPr marL="293551" indent="-293551">
              <a:buFont typeface="Arial" panose="020B0604020202020204" pitchFamily="34" charset="0"/>
              <a:buChar char="•"/>
            </a:pPr>
            <a:r>
              <a:rPr lang="zh-CN" altLang="en-US" sz="1800" b="1" dirty="0"/>
              <a:t>成为罪身的形状</a:t>
            </a:r>
            <a:r>
              <a:rPr lang="zh-CN" altLang="en-US" sz="1800" dirty="0"/>
              <a:t>（</a:t>
            </a:r>
            <a:r>
              <a:rPr lang="en-US" altLang="zh-CN" sz="1800" dirty="0"/>
              <a:t>In the likeness of sinful flesh)</a:t>
            </a:r>
            <a:r>
              <a:rPr lang="zh-CN" altLang="en-US" sz="1800" dirty="0"/>
              <a:t>，神的儿子道成肉身，没有罪，只是有罪身的形状。</a:t>
            </a:r>
            <a:endParaRPr lang="en-US" altLang="zh-CN" sz="1800" dirty="0"/>
          </a:p>
          <a:p>
            <a:pPr marL="293551" indent="-293551">
              <a:buFont typeface="Arial" panose="020B0604020202020204" pitchFamily="34" charset="0"/>
              <a:buChar char="•"/>
            </a:pPr>
            <a:r>
              <a:rPr lang="zh-CN" altLang="en-US" sz="1800" dirty="0"/>
              <a:t>为罪（</a:t>
            </a:r>
            <a:r>
              <a:rPr lang="zh-CN" altLang="en-US" sz="1800" b="1" dirty="0">
                <a:solidFill>
                  <a:schemeClr val="bg1"/>
                </a:solidFill>
              </a:rPr>
              <a:t>作了赎罪祭</a:t>
            </a:r>
            <a:r>
              <a:rPr lang="zh-CN" altLang="en-US" sz="1800" dirty="0"/>
              <a:t>），在肉体中定了罪的罪，给了罪当得的惩罚，因而战胜了死，这是主的死所成就的，因而我们不再惧怕死，因此我们不再追求短暂的好处，也不再惧怕短暂的坏处，这正是肉体所追求所惧怕的，因而律法的义无法成就。肉体包括身体的冲动和欲望，肉体的核心是一切为我，自我为中心。当我行善的时候，也是为我，一个测验就是这人是不是害怕死，俗话说，好死不如赖活着。当这一个自我中心被除掉以后，他不再害怕死，也不再抓住生不放，他只爱神，因而他有动力随从圣灵。因而能成就律法。</a:t>
            </a:r>
            <a:endParaRPr lang="en-US" altLang="zh-CN" sz="1800" dirty="0"/>
          </a:p>
          <a:p>
            <a:pPr marL="763233" lvl="1" indent="-293551">
              <a:buFont typeface="Arial" panose="020B0604020202020204" pitchFamily="34" charset="0"/>
              <a:buChar char="•"/>
            </a:pPr>
            <a:r>
              <a:rPr lang="en-US" altLang="zh-CN" sz="1800" dirty="0" err="1"/>
              <a:t>Heb</a:t>
            </a:r>
            <a:r>
              <a:rPr lang="en-US" altLang="zh-CN" sz="1800" dirty="0"/>
              <a:t> 2:14 </a:t>
            </a:r>
            <a:r>
              <a:rPr lang="zh-CN" altLang="en-US" sz="1800" dirty="0"/>
              <a:t>儿女既同有血肉之体，他也照样亲自成了血肉之体。特要借着死，败坏那掌死权的，就是魔鬼。</a:t>
            </a:r>
          </a:p>
          <a:p>
            <a:pPr marL="763233" lvl="1" indent="-293551">
              <a:buFont typeface="Arial" panose="020B0604020202020204" pitchFamily="34" charset="0"/>
              <a:buChar char="•"/>
            </a:pPr>
            <a:r>
              <a:rPr lang="en-US" altLang="zh-CN" sz="1800" dirty="0" err="1"/>
              <a:t>Heb</a:t>
            </a:r>
            <a:r>
              <a:rPr lang="en-US" altLang="zh-CN" sz="1800" dirty="0"/>
              <a:t> 2:15 </a:t>
            </a:r>
            <a:r>
              <a:rPr lang="zh-CN" altLang="en-US" sz="1800" dirty="0"/>
              <a:t>并要释放那些一生因怕死而为奴仆的人。</a:t>
            </a:r>
            <a:endParaRPr lang="en-US" altLang="zh-CN" sz="1800" dirty="0"/>
          </a:p>
          <a:p>
            <a:pPr marL="293551" indent="-293551">
              <a:buFont typeface="Arial" panose="020B0604020202020204" pitchFamily="34" charset="0"/>
              <a:buChar char="•"/>
            </a:pPr>
            <a:r>
              <a:rPr lang="zh-CN" altLang="en-US" sz="1800" dirty="0"/>
              <a:t>第</a:t>
            </a:r>
            <a:r>
              <a:rPr lang="en-US" altLang="zh-CN" sz="1800" dirty="0"/>
              <a:t>4</a:t>
            </a:r>
            <a:r>
              <a:rPr lang="zh-CN" altLang="en-US" sz="1800" dirty="0"/>
              <a:t>节，神差遣祂儿子并定了罪的罪，因而律法的义（律法公义的要求</a:t>
            </a:r>
            <a:r>
              <a:rPr lang="en-US" altLang="zh-CN" sz="1800" dirty="0"/>
              <a:t>1</a:t>
            </a:r>
            <a:r>
              <a:rPr lang="zh-CN" altLang="en-US" sz="1800" dirty="0"/>
              <a:t>：</a:t>
            </a:r>
            <a:r>
              <a:rPr lang="en-US" altLang="zh-CN" sz="1800" dirty="0"/>
              <a:t>32</a:t>
            </a:r>
            <a:r>
              <a:rPr lang="zh-TW" altLang="en-US" sz="1800" dirty="0"/>
              <a:t>神判定</a:t>
            </a:r>
            <a:r>
              <a:rPr lang="zh-CN" altLang="en-US" sz="1800" dirty="0"/>
              <a:t>，行这样事的人是当死的）成就在这样一批人身上，他们不按肉体而活，而是按圣灵而活。随从。</a:t>
            </a:r>
            <a:endParaRPr lang="en-US" altLang="zh-CN" sz="1800" dirty="0"/>
          </a:p>
          <a:p>
            <a:pPr marL="763233" lvl="1" indent="-293551">
              <a:buFont typeface="Arial" panose="020B0604020202020204" pitchFamily="34" charset="0"/>
              <a:buChar char="•"/>
            </a:pPr>
            <a:r>
              <a:rPr lang="en-US" altLang="zh-CN" sz="1800" dirty="0"/>
              <a:t>Rom 3:31 </a:t>
            </a:r>
            <a:r>
              <a:rPr lang="zh-CN" altLang="en-US" sz="1800" dirty="0"/>
              <a:t>这样，我们因信废了律法吗？断乎不是，更是坚固律法。</a:t>
            </a:r>
            <a:endParaRPr lang="en-US" altLang="zh-CN" sz="1800" dirty="0"/>
          </a:p>
          <a:p>
            <a:pPr marL="763233" lvl="1" indent="-293551">
              <a:buFont typeface="Arial" panose="020B0604020202020204" pitchFamily="34" charset="0"/>
              <a:buChar char="•"/>
            </a:pPr>
            <a:r>
              <a:rPr lang="zh-CN" altLang="en-US" sz="1800" dirty="0"/>
              <a:t>保罗在那里没有解释。那里讲称义，这里讲律法的义成就。</a:t>
            </a:r>
            <a:endParaRPr lang="en-US" altLang="zh-CN" sz="1800" dirty="0"/>
          </a:p>
          <a:p>
            <a:pPr marL="293551" indent="-293551">
              <a:buFont typeface="Arial" panose="020B0604020202020204" pitchFamily="34" charset="0"/>
              <a:buChar char="•"/>
            </a:pPr>
            <a:r>
              <a:rPr lang="zh-CN" altLang="en-US" sz="1800" b="1" dirty="0"/>
              <a:t>律法的义</a:t>
            </a:r>
            <a:r>
              <a:rPr lang="zh-CN" altLang="en-US" sz="1800" dirty="0"/>
              <a:t>。神的律法是善的，是义的，是完美，但是碰到肉体就失去能力，因为在肉体中的罪作怪。所以神差他的儿子，成为罪身样式，为罪，在肉体中定了罪的罪。神这样做，并不是改了主意，或是减低了标准，还是要使律法的义成就在我们身上，只是这个义的成就是通过我们不随从肉体，只随从圣灵。</a:t>
            </a:r>
            <a:endParaRPr lang="en-US" altLang="zh-CN" sz="1800" dirty="0"/>
          </a:p>
          <a:p>
            <a:pPr marL="293551" indent="-293551">
              <a:buFont typeface="Arial" panose="020B0604020202020204" pitchFamily="34" charset="0"/>
              <a:buChar char="•"/>
            </a:pPr>
            <a:r>
              <a:rPr lang="zh-CN" altLang="en-US" sz="1800" dirty="0"/>
              <a:t>下面保罗必定解释，为什么惟有只随从圣灵的人才能成就律法的义。</a:t>
            </a:r>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肉体的事，</a:t>
            </a:r>
            <a:r>
              <a:rPr lang="en-US" altLang="zh-CN" sz="1800" dirty="0"/>
              <a:t>what that nature desires</a:t>
            </a:r>
            <a:r>
              <a:rPr lang="zh-CN" altLang="en-US" sz="1800" dirty="0"/>
              <a:t>。圣灵的事</a:t>
            </a:r>
            <a:r>
              <a:rPr lang="en-US" altLang="zh-CN" sz="1800" dirty="0"/>
              <a:t>what the Spirit desires</a:t>
            </a:r>
          </a:p>
          <a:p>
            <a:pPr marL="293551" indent="-293551">
              <a:buFont typeface="Arial" panose="020B0604020202020204" pitchFamily="34" charset="0"/>
              <a:buChar char="•"/>
            </a:pPr>
            <a:r>
              <a:rPr lang="zh-CN" altLang="en-US" sz="1800" dirty="0"/>
              <a:t>随从肉体的人</a:t>
            </a:r>
            <a:r>
              <a:rPr lang="en-US" altLang="zh-CN" sz="1800" dirty="0"/>
              <a:t>Those who live according to the sinful nature</a:t>
            </a:r>
            <a:r>
              <a:rPr lang="zh-CN" altLang="en-US" sz="1800" dirty="0"/>
              <a:t>。</a:t>
            </a:r>
            <a:endParaRPr lang="en-US" altLang="zh-CN" sz="1800" dirty="0"/>
          </a:p>
          <a:p>
            <a:pPr marL="293551" indent="-293551">
              <a:buFont typeface="Arial" panose="020B0604020202020204" pitchFamily="34" charset="0"/>
              <a:buChar char="•"/>
            </a:pPr>
            <a:r>
              <a:rPr lang="zh-CN" altLang="en-US" sz="1800" dirty="0"/>
              <a:t>随从圣灵的人</a:t>
            </a:r>
            <a:r>
              <a:rPr lang="en-US" altLang="zh-CN" sz="1800" dirty="0"/>
              <a:t>who live in accordance with the Spirit</a:t>
            </a:r>
          </a:p>
          <a:p>
            <a:pPr marL="293551" indent="-293551">
              <a:buFont typeface="Arial" panose="020B0604020202020204" pitchFamily="34" charset="0"/>
              <a:buChar char="•"/>
            </a:pPr>
            <a:r>
              <a:rPr lang="zh-CN" altLang="en-US" sz="1800" dirty="0"/>
              <a:t>体贴：思想，感兴趣，喜欢。体贴肉体，原义是肉体的思维，奥古斯丁解释为肉体的智慧，马丁路德说，这就是罪性。</a:t>
            </a:r>
            <a:endParaRPr lang="en-US" altLang="zh-CN" sz="1800" dirty="0"/>
          </a:p>
          <a:p>
            <a:pPr marL="293551" indent="-293551">
              <a:buFont typeface="Arial" panose="020B0604020202020204" pitchFamily="34" charset="0"/>
              <a:buChar char="•"/>
            </a:pPr>
            <a:r>
              <a:rPr lang="zh-CN" altLang="en-US" sz="1800" dirty="0">
                <a:solidFill>
                  <a:schemeClr val="bg1"/>
                </a:solidFill>
              </a:rPr>
              <a:t>体贴肉体的</a:t>
            </a:r>
            <a:r>
              <a:rPr lang="en-US" altLang="zh-CN" sz="1800" dirty="0">
                <a:solidFill>
                  <a:schemeClr val="bg1"/>
                </a:solidFill>
              </a:rPr>
              <a:t>=</a:t>
            </a:r>
            <a:r>
              <a:rPr lang="zh-CN" altLang="en-US" sz="1800" dirty="0">
                <a:solidFill>
                  <a:schemeClr val="bg1"/>
                </a:solidFill>
              </a:rPr>
              <a:t>死，体贴圣灵的</a:t>
            </a:r>
            <a:r>
              <a:rPr lang="en-US" altLang="zh-CN" sz="1800" dirty="0">
                <a:solidFill>
                  <a:schemeClr val="bg1"/>
                </a:solidFill>
              </a:rPr>
              <a:t>=</a:t>
            </a:r>
            <a:r>
              <a:rPr lang="zh-CN" altLang="en-US" sz="1800" dirty="0">
                <a:solidFill>
                  <a:schemeClr val="bg1"/>
                </a:solidFill>
              </a:rPr>
              <a:t>生命</a:t>
            </a:r>
            <a:r>
              <a:rPr lang="en-US" altLang="zh-CN" sz="1800" dirty="0">
                <a:solidFill>
                  <a:schemeClr val="bg1"/>
                </a:solidFill>
              </a:rPr>
              <a:t>+</a:t>
            </a:r>
            <a:r>
              <a:rPr lang="zh-CN" altLang="en-US" sz="1800" dirty="0">
                <a:solidFill>
                  <a:schemeClr val="bg1"/>
                </a:solidFill>
              </a:rPr>
              <a:t>平安</a:t>
            </a:r>
            <a:r>
              <a:rPr lang="en-US" altLang="zh-CN" sz="1800" dirty="0">
                <a:solidFill>
                  <a:schemeClr val="bg1"/>
                </a:solidFill>
              </a:rPr>
              <a:t>(</a:t>
            </a:r>
            <a:r>
              <a:rPr lang="zh-CN" altLang="en-US" sz="1800" dirty="0">
                <a:solidFill>
                  <a:schemeClr val="bg1"/>
                </a:solidFill>
              </a:rPr>
              <a:t>和平，与神和睦）</a:t>
            </a:r>
            <a:endParaRPr lang="en-US" altLang="zh-CN" sz="1800" dirty="0">
              <a:solidFill>
                <a:schemeClr val="bg1"/>
              </a:solidFill>
            </a:endParaRPr>
          </a:p>
          <a:p>
            <a:pPr marL="293551" indent="-293551">
              <a:buFont typeface="Arial" panose="020B0604020202020204" pitchFamily="34" charset="0"/>
              <a:buChar char="•"/>
            </a:pPr>
            <a:r>
              <a:rPr lang="zh-CN" altLang="en-US" sz="1800" dirty="0">
                <a:solidFill>
                  <a:schemeClr val="bg1"/>
                </a:solidFill>
              </a:rPr>
              <a:t>多了一个平安。下面解释平安</a:t>
            </a:r>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与神为仇，成为神的仇敌，成为神的敌人。</a:t>
            </a:r>
            <a:endParaRPr lang="en-US" altLang="zh-CN" sz="1800" dirty="0"/>
          </a:p>
          <a:p>
            <a:pPr marL="293551" indent="-293551">
              <a:buFont typeface="Arial" panose="020B0604020202020204" pitchFamily="34" charset="0"/>
              <a:buChar char="•"/>
            </a:pPr>
            <a:r>
              <a:rPr lang="zh-CN" altLang="en-US" sz="1800" dirty="0"/>
              <a:t>因为不服神的律法，因为不把自己放在律法之下，也是不能服。</a:t>
            </a:r>
            <a:endParaRPr lang="en-US" altLang="zh-CN" sz="1800" dirty="0"/>
          </a:p>
          <a:p>
            <a:pPr marL="293551" indent="-293551">
              <a:buFont typeface="Arial" panose="020B0604020202020204" pitchFamily="34" charset="0"/>
              <a:buChar char="•"/>
            </a:pPr>
            <a:r>
              <a:rPr lang="zh-CN" altLang="en-US" sz="1800" dirty="0"/>
              <a:t>一直在肉体中的人一直（永远）不能使神喜悦</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b="1" dirty="0"/>
              <a:t>什么是肉体</a:t>
            </a:r>
            <a:r>
              <a:rPr lang="zh-CN" altLang="en-US" sz="1800" dirty="0"/>
              <a:t>？因着与</a:t>
            </a:r>
            <a:r>
              <a:rPr lang="en-US" altLang="zh-CN" sz="1800" dirty="0"/>
              <a:t>5</a:t>
            </a:r>
            <a:r>
              <a:rPr lang="zh-CN" altLang="en-US" sz="1800" dirty="0"/>
              <a:t>章（</a:t>
            </a:r>
            <a:r>
              <a:rPr lang="en-US" altLang="zh-CN" sz="1800" dirty="0"/>
              <a:t>12-21</a:t>
            </a:r>
            <a:r>
              <a:rPr lang="zh-CN" altLang="en-US" sz="1800" dirty="0"/>
              <a:t>）的关系。</a:t>
            </a:r>
            <a:r>
              <a:rPr lang="zh-CN" altLang="en-US" sz="1800" b="1" dirty="0"/>
              <a:t>肉体就是从亚当而来的旧造的生命</a:t>
            </a:r>
            <a:r>
              <a:rPr lang="zh-CN" altLang="en-US" sz="1800" dirty="0"/>
              <a:t>。它包括我们的心思意念，言语，行为，欲望，看法，价值观，一切从旧造生命而出来的东西。</a:t>
            </a:r>
            <a:endParaRPr lang="en-US" altLang="zh-CN" sz="1800" dirty="0"/>
          </a:p>
          <a:p>
            <a:pPr marL="293551" indent="-293551">
              <a:buFont typeface="Arial" panose="020B0604020202020204" pitchFamily="34" charset="0"/>
              <a:buChar char="•"/>
            </a:pPr>
            <a:r>
              <a:rPr lang="zh-CN" altLang="en-US" sz="1800" dirty="0"/>
              <a:t>两个生命，两个源头。</a:t>
            </a:r>
            <a:endParaRPr lang="en-US" altLang="zh-CN" sz="1800" dirty="0"/>
          </a:p>
          <a:p>
            <a:pPr marL="293551" indent="-293551">
              <a:buFont typeface="Arial" panose="020B0604020202020204" pitchFamily="34" charset="0"/>
              <a:buChar char="•"/>
            </a:pPr>
            <a:r>
              <a:rPr lang="zh-CN" altLang="en-US" sz="1800" dirty="0"/>
              <a:t>体贴肉体的例子：</a:t>
            </a:r>
            <a:endParaRPr lang="en-US" altLang="zh-CN" sz="1800" dirty="0"/>
          </a:p>
          <a:p>
            <a:pPr marL="763233" lvl="1" indent="-293551">
              <a:buFont typeface="Arial" panose="020B0604020202020204" pitchFamily="34" charset="0"/>
              <a:buChar char="•"/>
            </a:pPr>
            <a:r>
              <a:rPr lang="zh-CN" altLang="en-US" sz="1800" dirty="0"/>
              <a:t>明显的肉体，犯罪：加</a:t>
            </a:r>
            <a:r>
              <a:rPr lang="en-US" altLang="zh-CN" sz="1800" dirty="0"/>
              <a:t>5:19  </a:t>
            </a:r>
            <a:r>
              <a:rPr lang="zh-CN" altLang="en-US" sz="1800" dirty="0"/>
              <a:t>情欲的事，都是显而易见的。就如奸淫，污秽，邪荡，</a:t>
            </a:r>
            <a:r>
              <a:rPr lang="en-US" altLang="zh-CN" sz="1800" dirty="0"/>
              <a:t>5:20 </a:t>
            </a:r>
            <a:r>
              <a:rPr lang="zh-CN" altLang="en-US" sz="1800" dirty="0"/>
              <a:t>拜偶像，邪术，仇恨，争竞，忌恨，恼怒，结党，纷争，异端，  </a:t>
            </a:r>
            <a:endParaRPr lang="en-US" altLang="zh-CN" sz="1800" dirty="0"/>
          </a:p>
          <a:p>
            <a:pPr marL="763233" lvl="1" indent="-293551">
              <a:buFont typeface="Arial" panose="020B0604020202020204" pitchFamily="34" charset="0"/>
              <a:buChar char="•"/>
            </a:pPr>
            <a:r>
              <a:rPr lang="zh-CN" altLang="en-US" sz="1800" dirty="0"/>
              <a:t>不明显的肉体：生活中的肉体；在教会服侍的肉体：我准备主日学，参加主日敬拜，祷告，做见证。源头在哪里？</a:t>
            </a:r>
            <a:endParaRPr lang="en-US" altLang="zh-CN" sz="1800" dirty="0"/>
          </a:p>
          <a:p>
            <a:pPr marL="293551" indent="-293551">
              <a:buFont typeface="Arial" panose="020B0604020202020204" pitchFamily="34" charset="0"/>
              <a:buChar char="•"/>
            </a:pPr>
            <a:r>
              <a:rPr lang="zh-CN" altLang="en-US" sz="1800" dirty="0"/>
              <a:t>体贴肉体的危险：</a:t>
            </a:r>
            <a:endParaRPr lang="en-US" altLang="zh-CN" sz="1800" dirty="0"/>
          </a:p>
          <a:p>
            <a:pPr marL="763233" lvl="1" indent="-293551">
              <a:buFont typeface="Arial" panose="020B0604020202020204" pitchFamily="34" charset="0"/>
              <a:buChar char="•"/>
            </a:pPr>
            <a:r>
              <a:rPr lang="en-US" altLang="zh-CN" sz="1800" dirty="0"/>
              <a:t>8:6 </a:t>
            </a:r>
            <a:r>
              <a:rPr lang="zh-CN" altLang="en-US" sz="1800" dirty="0"/>
              <a:t>体贴肉体的，就是死，体贴圣灵的，乃是生命，平安。</a:t>
            </a:r>
            <a:endParaRPr lang="en-US" altLang="zh-CN" sz="1800" dirty="0"/>
          </a:p>
          <a:p>
            <a:pPr marL="763233" lvl="1" indent="-293551">
              <a:buFont typeface="Arial" panose="020B0604020202020204" pitchFamily="34" charset="0"/>
              <a:buChar char="•"/>
            </a:pPr>
            <a:r>
              <a:rPr lang="en-US" altLang="zh-CN" sz="1800" dirty="0"/>
              <a:t>8:7</a:t>
            </a:r>
            <a:r>
              <a:rPr lang="zh-CN" altLang="en-US" sz="1800" dirty="0"/>
              <a:t>原来体贴肉体的，就是与神为仇</a:t>
            </a:r>
            <a:endParaRPr lang="en-US" altLang="zh-CN" sz="1800" dirty="0"/>
          </a:p>
          <a:p>
            <a:pPr marL="763233" lvl="1" indent="-293551">
              <a:buFont typeface="Arial" panose="020B0604020202020204" pitchFamily="34" charset="0"/>
              <a:buChar char="•"/>
            </a:pPr>
            <a:r>
              <a:rPr lang="en-US" altLang="zh-CN" sz="1800" dirty="0"/>
              <a:t>8:8</a:t>
            </a:r>
            <a:r>
              <a:rPr lang="zh-CN" altLang="en-US" sz="1800" dirty="0"/>
              <a:t>而且属肉体的人，不能得神的喜欢。</a:t>
            </a:r>
            <a:endParaRPr lang="en-US" altLang="zh-CN" sz="1800" dirty="0"/>
          </a:p>
          <a:p>
            <a:pPr marL="293551" indent="-293551">
              <a:buFont typeface="Arial" panose="020B0604020202020204" pitchFamily="34" charset="0"/>
              <a:buChar char="•"/>
            </a:pPr>
            <a:endParaRPr lang="en-US" altLang="zh-CN" sz="1800" dirty="0"/>
          </a:p>
          <a:p>
            <a:pPr marL="293551" indent="-293551">
              <a:buFont typeface="Arial" panose="020B0604020202020204" pitchFamily="34" charset="0"/>
              <a:buChar char="•"/>
            </a:pPr>
            <a:r>
              <a:rPr lang="zh-CN" altLang="en-US" sz="1800" dirty="0"/>
              <a:t>什么是体贴圣灵？读神的话，不是自己分别善恶，乃是以神认为的为善，以神认为恶的为恶。祷告，灵修。</a:t>
            </a:r>
          </a:p>
          <a:p>
            <a:pPr marL="293551" indent="-293551">
              <a:buFont typeface="Arial" panose="020B0604020202020204" pitchFamily="34" charset="0"/>
              <a:buChar char="•"/>
            </a:pPr>
            <a:r>
              <a:rPr lang="zh-CN" altLang="en-US" sz="1800" dirty="0"/>
              <a:t>在我们看为好的，有时候圣灵看为不好，反之亦然。马利亚和马大。</a:t>
            </a:r>
          </a:p>
          <a:p>
            <a:endParaRPr lang="en-US" altLang="zh-CN" sz="1800" dirty="0"/>
          </a:p>
          <a:p>
            <a:pPr marL="293551" indent="-293551">
              <a:buFont typeface="Arial" panose="020B0604020202020204" pitchFamily="34" charset="0"/>
              <a:buChar char="•"/>
            </a:pPr>
            <a:r>
              <a:rPr lang="zh-CN" altLang="en-US" sz="1800" dirty="0"/>
              <a:t>从</a:t>
            </a:r>
            <a:r>
              <a:rPr lang="en-US" altLang="zh-CN" sz="1800" dirty="0"/>
              <a:t>8</a:t>
            </a:r>
            <a:r>
              <a:rPr lang="zh-CN" altLang="en-US" sz="1800" dirty="0"/>
              <a:t>：</a:t>
            </a:r>
            <a:r>
              <a:rPr lang="en-US" altLang="zh-CN" sz="1800" dirty="0"/>
              <a:t>8</a:t>
            </a:r>
            <a:r>
              <a:rPr lang="zh-CN" altLang="en-US" sz="1800" dirty="0"/>
              <a:t>讲到一个归属的关系，</a:t>
            </a:r>
            <a:r>
              <a:rPr lang="en-US" altLang="zh-CN" sz="1800" dirty="0"/>
              <a:t>9</a:t>
            </a:r>
            <a:r>
              <a:rPr lang="zh-CN" altLang="en-US" sz="1800" dirty="0"/>
              <a:t>就讲因着圣灵的内住属圣灵，因着基督的内住属基督。</a:t>
            </a:r>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他并不是本身比别人好，而是有圣灵的内住。</a:t>
            </a:r>
            <a:endParaRPr lang="en-US" altLang="zh-CN" sz="1800" dirty="0"/>
          </a:p>
          <a:p>
            <a:pPr marL="293551" indent="-293551">
              <a:buFont typeface="Arial" panose="020B0604020202020204" pitchFamily="34" charset="0"/>
              <a:buChar char="•"/>
            </a:pPr>
            <a:r>
              <a:rPr lang="zh-CN" altLang="en-US" sz="1800" dirty="0"/>
              <a:t>神的灵住在你们心里，在你们里面安了家，你就不在肉体中，而在圣灵里。</a:t>
            </a:r>
            <a:endParaRPr lang="en-US" altLang="zh-CN" sz="1800" dirty="0"/>
          </a:p>
          <a:p>
            <a:pPr marL="293551" indent="-293551">
              <a:buFont typeface="Arial" panose="020B0604020202020204" pitchFamily="34" charset="0"/>
              <a:buChar char="•"/>
            </a:pPr>
            <a:r>
              <a:rPr lang="zh-CN" altLang="en-US" sz="1800" dirty="0"/>
              <a:t>人若没有基督的灵，就不是属基督的。</a:t>
            </a:r>
            <a:endParaRPr lang="en-US" altLang="zh-CN" sz="1800" dirty="0"/>
          </a:p>
          <a:p>
            <a:pPr marL="293551" indent="-293551">
              <a:buFont typeface="Arial" panose="020B0604020202020204" pitchFamily="34" charset="0"/>
              <a:buChar char="•"/>
            </a:pPr>
            <a:r>
              <a:rPr lang="zh-CN" altLang="en-US" sz="1800" dirty="0"/>
              <a:t>基督若在你们心里，基督若在你里面。</a:t>
            </a:r>
            <a:endParaRPr lang="en-US" altLang="zh-CN" sz="1800" dirty="0"/>
          </a:p>
          <a:p>
            <a:pPr marL="763233" lvl="1" indent="-293551">
              <a:buFont typeface="Arial" panose="020B0604020202020204" pitchFamily="34" charset="0"/>
              <a:buChar char="•"/>
            </a:pPr>
            <a:r>
              <a:rPr lang="zh-CN" altLang="en-US" sz="1800" dirty="0"/>
              <a:t>从前是你在基督里。称义。</a:t>
            </a:r>
            <a:endParaRPr lang="en-US" altLang="zh-CN" sz="1800" dirty="0"/>
          </a:p>
          <a:p>
            <a:pPr marL="763233" lvl="1" indent="-293551">
              <a:buFont typeface="Arial" panose="020B0604020202020204" pitchFamily="34" charset="0"/>
              <a:buChar char="•"/>
            </a:pPr>
            <a:r>
              <a:rPr lang="zh-CN" altLang="en-US" sz="1800" dirty="0"/>
              <a:t>现在是基督在你里面，成圣。基督在你里面的后果就是，身体因罪死，灵因义活。</a:t>
            </a:r>
            <a:endParaRPr lang="en-US" altLang="zh-CN" sz="1800" dirty="0"/>
          </a:p>
          <a:p>
            <a:pPr marL="293551" indent="-293551">
              <a:buFont typeface="Arial" panose="020B0604020202020204" pitchFamily="34" charset="0"/>
              <a:buChar char="•"/>
            </a:pPr>
            <a:r>
              <a:rPr lang="zh-CN" altLang="en-US" sz="1800" dirty="0"/>
              <a:t>神的灵，基督的灵，圣灵</a:t>
            </a:r>
            <a:endParaRPr lang="en-US" altLang="zh-CN" sz="1800" dirty="0"/>
          </a:p>
          <a:p>
            <a:pPr marL="293551" indent="-293551">
              <a:buFont typeface="Arial" panose="020B0604020202020204" pitchFamily="34" charset="0"/>
              <a:buChar char="•"/>
            </a:pPr>
            <a:r>
              <a:rPr lang="zh-CN" altLang="en-US" sz="1800" dirty="0"/>
              <a:t>生命就是活。赐生命的灵。</a:t>
            </a:r>
            <a:r>
              <a:rPr lang="en-US" altLang="zh-CN" sz="1800" dirty="0"/>
              <a:t>1-10</a:t>
            </a:r>
            <a:r>
              <a:rPr lang="zh-CN" altLang="en-US" sz="1800" dirty="0"/>
              <a:t>现在的生命。</a:t>
            </a:r>
            <a:r>
              <a:rPr lang="en-US" altLang="zh-CN" sz="1800" dirty="0"/>
              <a:t>11</a:t>
            </a:r>
            <a:r>
              <a:rPr lang="zh-CN" altLang="en-US" sz="1800" dirty="0"/>
              <a:t>将来的生命。</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551" indent="-293551">
              <a:buFont typeface="Arial" panose="020B0604020202020204" pitchFamily="34" charset="0"/>
              <a:buChar char="•"/>
            </a:pPr>
            <a:r>
              <a:rPr lang="zh-CN" altLang="en-US" sz="1800" dirty="0"/>
              <a:t>叫耶稣从死里复活者，父神</a:t>
            </a:r>
            <a:endParaRPr lang="en-US" altLang="zh-CN" sz="1800" dirty="0"/>
          </a:p>
          <a:p>
            <a:pPr marL="293551" indent="-293551">
              <a:buFont typeface="Arial" panose="020B0604020202020204" pitchFamily="34" charset="0"/>
              <a:buChar char="•"/>
            </a:pPr>
            <a:r>
              <a:rPr lang="zh-CN" altLang="en-US" sz="1800" dirty="0"/>
              <a:t>这里用身体这个中性词，不再用肉体这个词。</a:t>
            </a:r>
            <a:endParaRPr lang="en-US" altLang="zh-CN" sz="1800" dirty="0"/>
          </a:p>
          <a:p>
            <a:pPr marL="293551" indent="-293551">
              <a:buFont typeface="Arial" panose="020B0604020202020204" pitchFamily="34" charset="0"/>
              <a:buChar char="•"/>
            </a:pPr>
            <a:r>
              <a:rPr lang="zh-CN" altLang="en-US" sz="1800" dirty="0"/>
              <a:t>这里就有盼望，为</a:t>
            </a:r>
            <a:r>
              <a:rPr lang="en-US" altLang="zh-CN" sz="1800" dirty="0"/>
              <a:t>8</a:t>
            </a:r>
            <a:r>
              <a:rPr lang="zh-CN" altLang="en-US" sz="1800" dirty="0"/>
              <a:t>章后半段打下伏笔。</a:t>
            </a:r>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493405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7/23/2018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7/23/2018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7/23/2018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7/23/2018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7/23/2018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20000"/>
                    </a14:imgEffect>
                    <a14:imgEffect>
                      <a14:colorTemperature colorTemp="4875"/>
                    </a14:imgEffect>
                    <a14:imgEffect>
                      <a14:brightnessContrast bright="-59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7/23/2018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CN" altLang="en-US" b="1" dirty="0">
                <a:solidFill>
                  <a:schemeClr val="bg1"/>
                </a:solidFill>
              </a:rPr>
              <a:t>三谷基督徒会堂成人主日学</a:t>
            </a:r>
            <a:endParaRPr lang="en-US" b="1" dirty="0">
              <a:solidFill>
                <a:schemeClr val="bg1"/>
              </a:solidFill>
            </a:endParaRPr>
          </a:p>
        </p:txBody>
      </p:sp>
      <p:sp>
        <p:nvSpPr>
          <p:cNvPr id="3" name="Subtitle 2"/>
          <p:cNvSpPr>
            <a:spLocks noGrp="1"/>
          </p:cNvSpPr>
          <p:nvPr>
            <p:ph type="subTitle" idx="1"/>
          </p:nvPr>
        </p:nvSpPr>
        <p:spPr>
          <a:xfrm>
            <a:off x="1371600" y="3124200"/>
            <a:ext cx="6400800" cy="2514600"/>
          </a:xfrm>
        </p:spPr>
        <p:txBody>
          <a:bodyPr/>
          <a:lstStyle/>
          <a:p>
            <a:r>
              <a:rPr lang="zh-CN" altLang="en-US" sz="5400" b="1" dirty="0" smtClean="0">
                <a:solidFill>
                  <a:schemeClr val="bg1"/>
                </a:solidFill>
              </a:rPr>
              <a:t>罗马书</a:t>
            </a:r>
            <a:r>
              <a:rPr lang="en-US" altLang="zh-CN" sz="5400" b="1" dirty="0" smtClean="0">
                <a:solidFill>
                  <a:schemeClr val="bg1"/>
                </a:solidFill>
              </a:rPr>
              <a:t>8:1-8:16</a:t>
            </a:r>
            <a:endParaRPr lang="en-US" sz="5400" b="1" dirty="0" smtClean="0">
              <a:solidFill>
                <a:schemeClr val="bg1"/>
              </a:solidFill>
            </a:endParaRPr>
          </a:p>
          <a:p>
            <a:r>
              <a:rPr lang="zh-CN" altLang="en-US" b="1" dirty="0" smtClean="0">
                <a:solidFill>
                  <a:schemeClr val="bg1"/>
                </a:solidFill>
              </a:rPr>
              <a:t>第八课</a:t>
            </a:r>
            <a:endParaRPr lang="en-US" b="1" dirty="0">
              <a:solidFill>
                <a:schemeClr val="bg1"/>
              </a:solidFill>
            </a:endParaRPr>
          </a:p>
          <a:p>
            <a:r>
              <a:rPr lang="en-US" dirty="0" smtClean="0">
                <a:solidFill>
                  <a:schemeClr val="bg1"/>
                </a:solidFill>
              </a:rPr>
              <a:t>0</a:t>
            </a:r>
            <a:r>
              <a:rPr lang="en-US" altLang="zh-CN" dirty="0" smtClean="0">
                <a:solidFill>
                  <a:schemeClr val="bg1"/>
                </a:solidFill>
              </a:rPr>
              <a:t>7</a:t>
            </a:r>
            <a:r>
              <a:rPr lang="en-US" dirty="0" smtClean="0">
                <a:solidFill>
                  <a:schemeClr val="bg1"/>
                </a:solidFill>
              </a:rPr>
              <a:t>/</a:t>
            </a:r>
            <a:r>
              <a:rPr lang="en-US" altLang="zh-CN" dirty="0" smtClean="0">
                <a:solidFill>
                  <a:schemeClr val="bg1"/>
                </a:solidFill>
              </a:rPr>
              <a:t>29</a:t>
            </a:r>
            <a:r>
              <a:rPr lang="en-US" dirty="0" smtClean="0">
                <a:solidFill>
                  <a:schemeClr val="bg1"/>
                </a:solidFill>
              </a:rPr>
              <a:t>/201</a:t>
            </a:r>
            <a:r>
              <a:rPr lang="en-US" altLang="zh-CN" dirty="0" smtClean="0">
                <a:solidFill>
                  <a:schemeClr val="bg1"/>
                </a:solidFill>
              </a:rPr>
              <a:t>8</a:t>
            </a:r>
            <a:endParaRPr lang="en-US" dirty="0">
              <a:solidFill>
                <a:schemeClr val="bg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不欠</a:t>
            </a:r>
            <a:r>
              <a:rPr lang="zh-CN" altLang="en-US" sz="4800" b="1" dirty="0">
                <a:solidFill>
                  <a:schemeClr val="bg1"/>
                </a:solidFill>
              </a:rPr>
              <a:t>肉体的债</a:t>
            </a: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8:12 </a:t>
            </a:r>
            <a:r>
              <a:rPr lang="zh-CN" altLang="en-US" sz="4400" b="1" dirty="0">
                <a:solidFill>
                  <a:schemeClr val="bg1"/>
                </a:solidFill>
              </a:rPr>
              <a:t>弟兄们，这样看来，我们并不是欠肉体的债，去顺从肉体活着</a:t>
            </a:r>
            <a:r>
              <a:rPr lang="zh-CN" altLang="en-US" sz="4400" b="1" dirty="0" smtClean="0">
                <a:solidFill>
                  <a:schemeClr val="bg1"/>
                </a:solidFill>
              </a:rPr>
              <a:t>。</a:t>
            </a:r>
            <a:r>
              <a:rPr lang="en-US" altLang="zh-CN" sz="4400" b="1" dirty="0" smtClean="0">
                <a:solidFill>
                  <a:schemeClr val="bg1"/>
                </a:solidFill>
              </a:rPr>
              <a:t>8:13 </a:t>
            </a:r>
            <a:r>
              <a:rPr lang="zh-CN" altLang="en-US" sz="4400" b="1" dirty="0">
                <a:solidFill>
                  <a:schemeClr val="bg1"/>
                </a:solidFill>
              </a:rPr>
              <a:t>你们若顺从肉体活着必要死。若靠着圣灵治死身体的恶行必要活着</a:t>
            </a:r>
            <a:r>
              <a:rPr lang="zh-CN" altLang="en-US" sz="4400" b="1" dirty="0" smtClean="0">
                <a:solidFill>
                  <a:schemeClr val="bg1"/>
                </a:solidFill>
              </a:rPr>
              <a:t>。</a:t>
            </a:r>
            <a:endParaRPr lang="zh-CN" altLang="en-US" sz="4400" b="1" dirty="0">
              <a:solidFill>
                <a:schemeClr val="bg1"/>
              </a:solidFill>
            </a:endParaRPr>
          </a:p>
        </p:txBody>
      </p:sp>
    </p:spTree>
    <p:extLst>
      <p:ext uri="{BB962C8B-B14F-4D97-AF65-F5344CB8AC3E}">
        <p14:creationId xmlns:p14="http://schemas.microsoft.com/office/powerpoint/2010/main" val="318828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儿子的心</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8:14 </a:t>
            </a:r>
            <a:r>
              <a:rPr lang="zh-CN" altLang="en-US" sz="4400" b="1" dirty="0">
                <a:solidFill>
                  <a:schemeClr val="bg1"/>
                </a:solidFill>
              </a:rPr>
              <a:t>因为凡被神的灵引导的，都是神的儿子</a:t>
            </a:r>
            <a:r>
              <a:rPr lang="zh-CN" altLang="en-US" sz="4400" b="1" dirty="0" smtClean="0">
                <a:solidFill>
                  <a:schemeClr val="bg1"/>
                </a:solidFill>
              </a:rPr>
              <a:t>。</a:t>
            </a:r>
            <a:r>
              <a:rPr lang="en-US" altLang="zh-CN" sz="4400" b="1" dirty="0" smtClean="0">
                <a:solidFill>
                  <a:schemeClr val="bg1"/>
                </a:solidFill>
              </a:rPr>
              <a:t>8:15 </a:t>
            </a:r>
            <a:r>
              <a:rPr lang="zh-CN" altLang="en-US" sz="4400" b="1" dirty="0">
                <a:solidFill>
                  <a:schemeClr val="bg1"/>
                </a:solidFill>
              </a:rPr>
              <a:t>你们所受的不是奴仆的心，仍旧害怕。所受的乃是儿子的心，因此我们呼叫阿爸，父</a:t>
            </a:r>
            <a:r>
              <a:rPr lang="zh-CN" altLang="en-US" sz="4400" b="1" dirty="0" smtClean="0">
                <a:solidFill>
                  <a:schemeClr val="bg1"/>
                </a:solidFill>
              </a:rPr>
              <a:t>。</a:t>
            </a:r>
            <a:endParaRPr lang="zh-CN" altLang="en-US" sz="4400" b="1" dirty="0">
              <a:solidFill>
                <a:schemeClr val="bg1"/>
              </a:solidFill>
            </a:endParaRPr>
          </a:p>
        </p:txBody>
      </p:sp>
    </p:spTree>
    <p:extLst>
      <p:ext uri="{BB962C8B-B14F-4D97-AF65-F5344CB8AC3E}">
        <p14:creationId xmlns:p14="http://schemas.microsoft.com/office/powerpoint/2010/main" val="1088642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儿子的心</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8:16 </a:t>
            </a:r>
            <a:r>
              <a:rPr lang="zh-CN" altLang="en-US" sz="4400" b="1" dirty="0">
                <a:solidFill>
                  <a:schemeClr val="bg1"/>
                </a:solidFill>
              </a:rPr>
              <a:t>圣灵与我们的心同证我们是神的儿女。</a:t>
            </a:r>
          </a:p>
        </p:txBody>
      </p:sp>
    </p:spTree>
    <p:extLst>
      <p:ext uri="{BB962C8B-B14F-4D97-AF65-F5344CB8AC3E}">
        <p14:creationId xmlns:p14="http://schemas.microsoft.com/office/powerpoint/2010/main" val="1502718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不定</a:t>
            </a:r>
            <a:r>
              <a:rPr lang="zh-CN" altLang="en-US" sz="4800" b="1" dirty="0" smtClean="0">
                <a:solidFill>
                  <a:schemeClr val="bg1"/>
                </a:solidFill>
              </a:rPr>
              <a:t>罪</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8:1 </a:t>
            </a:r>
            <a:r>
              <a:rPr lang="zh-CN" altLang="en-US" sz="4400" b="1" dirty="0" smtClean="0">
                <a:solidFill>
                  <a:schemeClr val="bg1"/>
                </a:solidFill>
              </a:rPr>
              <a:t>如</a:t>
            </a:r>
            <a:r>
              <a:rPr lang="zh-CN" altLang="en-US" sz="4400" b="1" dirty="0">
                <a:solidFill>
                  <a:schemeClr val="bg1"/>
                </a:solidFill>
              </a:rPr>
              <a:t>今那些在基督耶稣里的，就不定罪了</a:t>
            </a:r>
            <a:r>
              <a:rPr lang="zh-CN" altLang="en-US" sz="4400" b="1" dirty="0" smtClean="0">
                <a:solidFill>
                  <a:schemeClr val="bg1"/>
                </a:solidFill>
              </a:rPr>
              <a:t>。</a:t>
            </a:r>
            <a:r>
              <a:rPr lang="en-US" altLang="zh-CN" sz="4400" b="1" dirty="0" smtClean="0">
                <a:solidFill>
                  <a:schemeClr val="bg1"/>
                </a:solidFill>
              </a:rPr>
              <a:t>8:2 </a:t>
            </a:r>
            <a:r>
              <a:rPr lang="zh-CN" altLang="en-US" sz="4400" b="1" dirty="0">
                <a:solidFill>
                  <a:schemeClr val="bg1"/>
                </a:solidFill>
              </a:rPr>
              <a:t>因为赐生命圣灵的律，在基督耶稣里释放了我，使我脱离罪和死的律了。</a:t>
            </a:r>
          </a:p>
        </p:txBody>
      </p:sp>
    </p:spTree>
    <p:extLst>
      <p:ext uri="{BB962C8B-B14F-4D97-AF65-F5344CB8AC3E}">
        <p14:creationId xmlns:p14="http://schemas.microsoft.com/office/powerpoint/2010/main" val="862693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sz="4800" b="1" dirty="0" smtClean="0">
                <a:solidFill>
                  <a:schemeClr val="bg1"/>
                </a:solidFill>
              </a:rPr>
              <a:t>5-8</a:t>
            </a:r>
            <a:r>
              <a:rPr lang="zh-CN" altLang="en-US" sz="4800" b="1" dirty="0" smtClean="0">
                <a:solidFill>
                  <a:schemeClr val="bg1"/>
                </a:solidFill>
              </a:rPr>
              <a:t>章的结构</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zh-CN" altLang="en-US" sz="4400" b="1" dirty="0" smtClean="0">
                <a:solidFill>
                  <a:schemeClr val="bg1"/>
                </a:solidFill>
              </a:rPr>
              <a:t>福音的确据：在基督里</a:t>
            </a:r>
            <a:endParaRPr lang="en-US" altLang="zh-CN" sz="4400" b="1" dirty="0" smtClean="0">
              <a:solidFill>
                <a:schemeClr val="bg1"/>
              </a:solidFill>
            </a:endParaRPr>
          </a:p>
          <a:p>
            <a:pPr lvl="1"/>
            <a:r>
              <a:rPr lang="zh-CN" altLang="en-US" sz="4000" b="1" dirty="0" smtClean="0">
                <a:solidFill>
                  <a:schemeClr val="bg1"/>
                </a:solidFill>
              </a:rPr>
              <a:t>神的爱（</a:t>
            </a:r>
            <a:r>
              <a:rPr lang="en-US" altLang="zh-CN" sz="4000" b="1" dirty="0" smtClean="0">
                <a:solidFill>
                  <a:schemeClr val="bg1"/>
                </a:solidFill>
              </a:rPr>
              <a:t>5</a:t>
            </a:r>
            <a:r>
              <a:rPr lang="zh-CN" altLang="en-US" sz="4000" b="1" dirty="0" smtClean="0">
                <a:solidFill>
                  <a:schemeClr val="bg1"/>
                </a:solidFill>
              </a:rPr>
              <a:t>：</a:t>
            </a:r>
            <a:r>
              <a:rPr lang="en-US" altLang="zh-CN" sz="4000" b="1" dirty="0" smtClean="0">
                <a:solidFill>
                  <a:schemeClr val="bg1"/>
                </a:solidFill>
              </a:rPr>
              <a:t>1-11</a:t>
            </a:r>
            <a:r>
              <a:rPr lang="zh-CN" altLang="en-US" sz="4000" b="1" dirty="0" smtClean="0">
                <a:solidFill>
                  <a:schemeClr val="bg1"/>
                </a:solidFill>
              </a:rPr>
              <a:t>）</a:t>
            </a:r>
            <a:endParaRPr lang="en-US" altLang="zh-CN" sz="4000" b="1" dirty="0" smtClean="0">
              <a:solidFill>
                <a:schemeClr val="bg1"/>
              </a:solidFill>
            </a:endParaRPr>
          </a:p>
          <a:p>
            <a:pPr lvl="1"/>
            <a:r>
              <a:rPr lang="zh-CN" altLang="en-US" sz="4000" b="1" dirty="0">
                <a:solidFill>
                  <a:schemeClr val="bg1"/>
                </a:solidFill>
              </a:rPr>
              <a:t>与</a:t>
            </a:r>
            <a:r>
              <a:rPr lang="zh-CN" altLang="en-US" sz="4000" b="1" dirty="0" smtClean="0">
                <a:solidFill>
                  <a:schemeClr val="bg1"/>
                </a:solidFill>
              </a:rPr>
              <a:t>基督联合（</a:t>
            </a:r>
            <a:r>
              <a:rPr lang="en-US" altLang="zh-CN" sz="4000" b="1" dirty="0" smtClean="0">
                <a:solidFill>
                  <a:schemeClr val="bg1"/>
                </a:solidFill>
              </a:rPr>
              <a:t>5</a:t>
            </a:r>
            <a:r>
              <a:rPr lang="zh-CN" altLang="en-US" sz="4000" b="1" dirty="0" smtClean="0">
                <a:solidFill>
                  <a:schemeClr val="bg1"/>
                </a:solidFill>
              </a:rPr>
              <a:t>：</a:t>
            </a:r>
            <a:r>
              <a:rPr lang="en-US" altLang="zh-CN" sz="4000" b="1" dirty="0" smtClean="0">
                <a:solidFill>
                  <a:schemeClr val="bg1"/>
                </a:solidFill>
              </a:rPr>
              <a:t>12-7</a:t>
            </a:r>
            <a:r>
              <a:rPr lang="zh-CN" altLang="en-US" sz="4000" b="1" dirty="0" smtClean="0">
                <a:solidFill>
                  <a:schemeClr val="bg1"/>
                </a:solidFill>
              </a:rPr>
              <a:t>：</a:t>
            </a:r>
            <a:r>
              <a:rPr lang="en-US" altLang="zh-CN" sz="4000" b="1" dirty="0" smtClean="0">
                <a:solidFill>
                  <a:schemeClr val="bg1"/>
                </a:solidFill>
              </a:rPr>
              <a:t>25</a:t>
            </a:r>
            <a:r>
              <a:rPr lang="zh-CN" altLang="en-US" sz="4000" b="1" dirty="0" smtClean="0">
                <a:solidFill>
                  <a:schemeClr val="bg1"/>
                </a:solidFill>
              </a:rPr>
              <a:t>）</a:t>
            </a:r>
            <a:endParaRPr lang="en-US" altLang="zh-CN" sz="4000" b="1" dirty="0" smtClean="0">
              <a:solidFill>
                <a:schemeClr val="bg1"/>
              </a:solidFill>
            </a:endParaRPr>
          </a:p>
          <a:p>
            <a:pPr lvl="2"/>
            <a:r>
              <a:rPr lang="zh-CN" altLang="en-US" sz="3600" b="1" dirty="0">
                <a:solidFill>
                  <a:schemeClr val="bg1"/>
                </a:solidFill>
              </a:rPr>
              <a:t>脱离</a:t>
            </a:r>
            <a:r>
              <a:rPr lang="zh-CN" altLang="en-US" sz="3600" b="1" dirty="0" smtClean="0">
                <a:solidFill>
                  <a:schemeClr val="bg1"/>
                </a:solidFill>
              </a:rPr>
              <a:t>罪（</a:t>
            </a:r>
            <a:r>
              <a:rPr lang="en-US" altLang="zh-CN" sz="3600" b="1" dirty="0" smtClean="0">
                <a:solidFill>
                  <a:schemeClr val="bg1"/>
                </a:solidFill>
              </a:rPr>
              <a:t>6</a:t>
            </a:r>
            <a:r>
              <a:rPr lang="zh-CN" altLang="en-US" sz="3600" b="1" dirty="0" smtClean="0">
                <a:solidFill>
                  <a:schemeClr val="bg1"/>
                </a:solidFill>
              </a:rPr>
              <a:t>章）</a:t>
            </a:r>
            <a:endParaRPr lang="en-US" altLang="zh-CN" sz="3600" b="1" dirty="0" smtClean="0">
              <a:solidFill>
                <a:schemeClr val="bg1"/>
              </a:solidFill>
            </a:endParaRPr>
          </a:p>
          <a:p>
            <a:pPr lvl="2"/>
            <a:r>
              <a:rPr lang="zh-CN" altLang="en-US" sz="3600" b="1" dirty="0" smtClean="0">
                <a:solidFill>
                  <a:schemeClr val="bg1"/>
                </a:solidFill>
              </a:rPr>
              <a:t>脱离律法（</a:t>
            </a:r>
            <a:r>
              <a:rPr lang="en-US" altLang="zh-CN" sz="3600" b="1" dirty="0" smtClean="0">
                <a:solidFill>
                  <a:schemeClr val="bg1"/>
                </a:solidFill>
              </a:rPr>
              <a:t>7</a:t>
            </a:r>
            <a:r>
              <a:rPr lang="zh-CN" altLang="en-US" sz="3600" b="1" dirty="0" smtClean="0">
                <a:solidFill>
                  <a:schemeClr val="bg1"/>
                </a:solidFill>
              </a:rPr>
              <a:t>章）</a:t>
            </a:r>
            <a:endParaRPr lang="en-US" altLang="zh-CN" sz="3600" b="1" dirty="0" smtClean="0">
              <a:solidFill>
                <a:schemeClr val="bg1"/>
              </a:solidFill>
            </a:endParaRPr>
          </a:p>
          <a:p>
            <a:pPr lvl="1"/>
            <a:r>
              <a:rPr lang="zh-CN" altLang="en-US" sz="4000" b="1" dirty="0" smtClean="0">
                <a:solidFill>
                  <a:schemeClr val="bg1"/>
                </a:solidFill>
              </a:rPr>
              <a:t>圣灵的帮助（</a:t>
            </a:r>
            <a:r>
              <a:rPr lang="en-US" altLang="zh-CN" sz="4000" b="1" dirty="0" smtClean="0">
                <a:solidFill>
                  <a:schemeClr val="bg1"/>
                </a:solidFill>
              </a:rPr>
              <a:t>8</a:t>
            </a:r>
            <a:r>
              <a:rPr lang="zh-CN" altLang="en-US" sz="4000" b="1" dirty="0">
                <a:solidFill>
                  <a:schemeClr val="bg1"/>
                </a:solidFill>
              </a:rPr>
              <a:t>章</a:t>
            </a:r>
            <a:r>
              <a:rPr lang="zh-CN" altLang="en-US" sz="4000" b="1" dirty="0" smtClean="0">
                <a:solidFill>
                  <a:schemeClr val="bg1"/>
                </a:solidFill>
              </a:rPr>
              <a:t>）</a:t>
            </a:r>
            <a:endParaRPr lang="zh-CN" altLang="en-US" sz="4000" b="1" dirty="0">
              <a:solidFill>
                <a:schemeClr val="bg1"/>
              </a:solidFill>
            </a:endParaRPr>
          </a:p>
        </p:txBody>
      </p:sp>
    </p:spTree>
    <p:extLst>
      <p:ext uri="{BB962C8B-B14F-4D97-AF65-F5344CB8AC3E}">
        <p14:creationId xmlns:p14="http://schemas.microsoft.com/office/powerpoint/2010/main" val="2758791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第</a:t>
            </a:r>
            <a:r>
              <a:rPr lang="en-US" altLang="zh-CN" sz="4800" b="1" dirty="0" smtClean="0">
                <a:solidFill>
                  <a:schemeClr val="bg1"/>
                </a:solidFill>
              </a:rPr>
              <a:t>8</a:t>
            </a:r>
            <a:r>
              <a:rPr lang="zh-CN" altLang="en-US" sz="4800" b="1" dirty="0" smtClean="0">
                <a:solidFill>
                  <a:schemeClr val="bg1"/>
                </a:solidFill>
              </a:rPr>
              <a:t>章</a:t>
            </a:r>
            <a:r>
              <a:rPr lang="zh-CN" altLang="en-US" sz="4800" b="1" dirty="0">
                <a:solidFill>
                  <a:schemeClr val="bg1"/>
                </a:solidFill>
              </a:rPr>
              <a:t>呼应</a:t>
            </a:r>
            <a:r>
              <a:rPr lang="zh-CN" altLang="en-US" sz="4800" b="1" dirty="0" smtClean="0">
                <a:solidFill>
                  <a:schemeClr val="bg1"/>
                </a:solidFill>
              </a:rPr>
              <a:t>第</a:t>
            </a:r>
            <a:r>
              <a:rPr lang="en-US" altLang="zh-CN" sz="4800" b="1" dirty="0" smtClean="0">
                <a:solidFill>
                  <a:schemeClr val="bg1"/>
                </a:solidFill>
              </a:rPr>
              <a:t>5</a:t>
            </a:r>
            <a:r>
              <a:rPr lang="zh-CN" altLang="en-US" sz="4800" b="1" dirty="0" smtClean="0">
                <a:solidFill>
                  <a:schemeClr val="bg1"/>
                </a:solidFill>
              </a:rPr>
              <a:t>章</a:t>
            </a:r>
            <a:endParaRPr lang="zh-CN" altLang="en-US" sz="4800" b="1" dirty="0">
              <a:solidFill>
                <a:schemeClr val="bg1"/>
              </a:solidFill>
            </a:endParaRPr>
          </a:p>
        </p:txBody>
      </p:sp>
      <p:sp>
        <p:nvSpPr>
          <p:cNvPr id="3" name="Content Placeholder 2"/>
          <p:cNvSpPr>
            <a:spLocks noGrp="1"/>
          </p:cNvSpPr>
          <p:nvPr>
            <p:ph idx="1"/>
          </p:nvPr>
        </p:nvSpPr>
        <p:spPr/>
        <p:txBody>
          <a:bodyPr>
            <a:normAutofit fontScale="70000" lnSpcReduction="20000"/>
          </a:bodyPr>
          <a:lstStyle/>
          <a:p>
            <a:r>
              <a:rPr lang="en-US" altLang="zh-CN" sz="4400" b="1" dirty="0" smtClean="0">
                <a:solidFill>
                  <a:schemeClr val="bg1"/>
                </a:solidFill>
              </a:rPr>
              <a:t>5</a:t>
            </a:r>
            <a:r>
              <a:rPr lang="zh-CN" altLang="en-US" sz="4400" b="1" dirty="0" smtClean="0">
                <a:solidFill>
                  <a:schemeClr val="bg1"/>
                </a:solidFill>
              </a:rPr>
              <a:t>：</a:t>
            </a:r>
            <a:r>
              <a:rPr lang="en-US" altLang="zh-CN" sz="4400" b="1" dirty="0" smtClean="0">
                <a:solidFill>
                  <a:schemeClr val="bg1"/>
                </a:solidFill>
              </a:rPr>
              <a:t>1-11</a:t>
            </a:r>
            <a:r>
              <a:rPr lang="zh-CN" altLang="en-US" sz="4400" b="1" dirty="0" smtClean="0">
                <a:solidFill>
                  <a:schemeClr val="bg1"/>
                </a:solidFill>
              </a:rPr>
              <a:t>呼应</a:t>
            </a:r>
            <a:r>
              <a:rPr lang="en-US" altLang="zh-CN" sz="4400" b="1" dirty="0" smtClean="0">
                <a:solidFill>
                  <a:schemeClr val="bg1"/>
                </a:solidFill>
              </a:rPr>
              <a:t>8</a:t>
            </a:r>
            <a:r>
              <a:rPr lang="zh-CN" altLang="en-US" sz="4400" b="1" dirty="0" smtClean="0">
                <a:solidFill>
                  <a:schemeClr val="bg1"/>
                </a:solidFill>
              </a:rPr>
              <a:t>：</a:t>
            </a:r>
            <a:r>
              <a:rPr lang="en-US" altLang="zh-CN" sz="4400" b="1" dirty="0" smtClean="0">
                <a:solidFill>
                  <a:schemeClr val="bg1"/>
                </a:solidFill>
              </a:rPr>
              <a:t>17-39</a:t>
            </a:r>
          </a:p>
          <a:p>
            <a:pPr lvl="1"/>
            <a:r>
              <a:rPr lang="en-US" altLang="zh-CN" sz="4000" b="1" dirty="0" smtClean="0">
                <a:solidFill>
                  <a:schemeClr val="bg1"/>
                </a:solidFill>
              </a:rPr>
              <a:t>5:5 </a:t>
            </a:r>
            <a:r>
              <a:rPr lang="zh-CN" altLang="en-US" sz="4000" b="1" dirty="0" smtClean="0">
                <a:solidFill>
                  <a:schemeClr val="bg1"/>
                </a:solidFill>
              </a:rPr>
              <a:t>盼</a:t>
            </a:r>
            <a:r>
              <a:rPr lang="zh-CN" altLang="en-US" sz="4000" b="1" dirty="0">
                <a:solidFill>
                  <a:schemeClr val="bg1"/>
                </a:solidFill>
              </a:rPr>
              <a:t>望不至于羞耻，因为所赐给我们的圣灵</a:t>
            </a:r>
            <a:r>
              <a:rPr lang="zh-CN" altLang="en-US" sz="4000" b="1" dirty="0" smtClean="0">
                <a:solidFill>
                  <a:schemeClr val="bg1"/>
                </a:solidFill>
              </a:rPr>
              <a:t>将神</a:t>
            </a:r>
            <a:r>
              <a:rPr lang="zh-CN" altLang="en-US" sz="4000" b="1" dirty="0">
                <a:solidFill>
                  <a:schemeClr val="bg1"/>
                </a:solidFill>
              </a:rPr>
              <a:t>的爱浇灌在我们心里</a:t>
            </a:r>
            <a:r>
              <a:rPr lang="zh-CN" altLang="en-US" sz="4000" b="1" dirty="0" smtClean="0">
                <a:solidFill>
                  <a:schemeClr val="bg1"/>
                </a:solidFill>
              </a:rPr>
              <a:t>。</a:t>
            </a:r>
            <a:endParaRPr lang="en-US" altLang="zh-CN" sz="4000" b="1" dirty="0" smtClean="0">
              <a:solidFill>
                <a:schemeClr val="bg1"/>
              </a:solidFill>
            </a:endParaRPr>
          </a:p>
          <a:p>
            <a:pPr lvl="1"/>
            <a:r>
              <a:rPr lang="en-US" altLang="zh-CN" sz="4000" b="1" dirty="0" smtClean="0">
                <a:solidFill>
                  <a:schemeClr val="bg1"/>
                </a:solidFill>
              </a:rPr>
              <a:t>8</a:t>
            </a:r>
            <a:r>
              <a:rPr lang="zh-CN" altLang="en-US" sz="4000" b="1" dirty="0" smtClean="0">
                <a:solidFill>
                  <a:schemeClr val="bg1"/>
                </a:solidFill>
              </a:rPr>
              <a:t>：</a:t>
            </a:r>
            <a:r>
              <a:rPr lang="en-US" altLang="zh-CN" sz="4000" b="1" dirty="0" smtClean="0">
                <a:solidFill>
                  <a:schemeClr val="bg1"/>
                </a:solidFill>
              </a:rPr>
              <a:t>17-39</a:t>
            </a:r>
            <a:r>
              <a:rPr lang="zh-CN" altLang="en-US" sz="4000" b="1" dirty="0" smtClean="0">
                <a:solidFill>
                  <a:schemeClr val="bg1"/>
                </a:solidFill>
              </a:rPr>
              <a:t>盼望与神的爱</a:t>
            </a:r>
            <a:endParaRPr lang="en-US" altLang="zh-CN" sz="4000" b="1" dirty="0">
              <a:solidFill>
                <a:schemeClr val="bg1"/>
              </a:solidFill>
            </a:endParaRPr>
          </a:p>
          <a:p>
            <a:r>
              <a:rPr lang="en-US" altLang="zh-CN" sz="4400" b="1" dirty="0" smtClean="0">
                <a:solidFill>
                  <a:schemeClr val="bg1"/>
                </a:solidFill>
              </a:rPr>
              <a:t>5</a:t>
            </a:r>
            <a:r>
              <a:rPr lang="zh-CN" altLang="en-US" sz="4400" b="1" dirty="0" smtClean="0">
                <a:solidFill>
                  <a:schemeClr val="bg1"/>
                </a:solidFill>
              </a:rPr>
              <a:t>：</a:t>
            </a:r>
            <a:r>
              <a:rPr lang="en-US" altLang="zh-CN" sz="4400" b="1" dirty="0" smtClean="0">
                <a:solidFill>
                  <a:schemeClr val="bg1"/>
                </a:solidFill>
              </a:rPr>
              <a:t>12-21</a:t>
            </a:r>
            <a:r>
              <a:rPr lang="zh-CN" altLang="en-US" sz="4400" b="1" dirty="0" smtClean="0">
                <a:solidFill>
                  <a:schemeClr val="bg1"/>
                </a:solidFill>
              </a:rPr>
              <a:t>呼应</a:t>
            </a:r>
            <a:r>
              <a:rPr lang="en-US" altLang="zh-CN" sz="4400" b="1" dirty="0" smtClean="0">
                <a:solidFill>
                  <a:schemeClr val="bg1"/>
                </a:solidFill>
              </a:rPr>
              <a:t>8</a:t>
            </a:r>
            <a:r>
              <a:rPr lang="zh-CN" altLang="en-US" sz="4400" b="1" dirty="0" smtClean="0">
                <a:solidFill>
                  <a:schemeClr val="bg1"/>
                </a:solidFill>
              </a:rPr>
              <a:t>：</a:t>
            </a:r>
            <a:r>
              <a:rPr lang="en-US" altLang="zh-CN" sz="4400" b="1" dirty="0" smtClean="0">
                <a:solidFill>
                  <a:schemeClr val="bg1"/>
                </a:solidFill>
              </a:rPr>
              <a:t>1</a:t>
            </a:r>
            <a:r>
              <a:rPr lang="zh-CN" altLang="en-US" sz="4400" b="1" dirty="0" smtClean="0">
                <a:solidFill>
                  <a:schemeClr val="bg1"/>
                </a:solidFill>
              </a:rPr>
              <a:t>：</a:t>
            </a:r>
            <a:r>
              <a:rPr lang="en-US" altLang="zh-CN" sz="4400" b="1" dirty="0" smtClean="0">
                <a:solidFill>
                  <a:schemeClr val="bg1"/>
                </a:solidFill>
              </a:rPr>
              <a:t>16</a:t>
            </a:r>
            <a:r>
              <a:rPr lang="zh-CN" altLang="en-US" sz="4400" b="1" dirty="0" smtClean="0">
                <a:solidFill>
                  <a:schemeClr val="bg1"/>
                </a:solidFill>
              </a:rPr>
              <a:t> </a:t>
            </a:r>
            <a:endParaRPr lang="en-US" altLang="zh-CN" sz="4400" b="1" dirty="0" smtClean="0">
              <a:solidFill>
                <a:schemeClr val="bg1"/>
              </a:solidFill>
            </a:endParaRPr>
          </a:p>
          <a:p>
            <a:pPr lvl="1"/>
            <a:r>
              <a:rPr lang="en-US" altLang="zh-CN" sz="3600" b="1" dirty="0" smtClean="0">
                <a:solidFill>
                  <a:schemeClr val="bg1"/>
                </a:solidFill>
              </a:rPr>
              <a:t>5:16 </a:t>
            </a:r>
            <a:r>
              <a:rPr lang="zh-CN" altLang="en-US" sz="3600" b="1" dirty="0">
                <a:solidFill>
                  <a:schemeClr val="bg1"/>
                </a:solidFill>
              </a:rPr>
              <a:t>因一人犯罪就定罪，也不如恩赐。原来审判是由一人而定罪，恩赐乃是由许多过犯而称义</a:t>
            </a:r>
            <a:r>
              <a:rPr lang="zh-CN" altLang="en-US" sz="3600" b="1" dirty="0" smtClean="0">
                <a:solidFill>
                  <a:schemeClr val="bg1"/>
                </a:solidFill>
              </a:rPr>
              <a:t>。</a:t>
            </a:r>
            <a:endParaRPr lang="en-US" altLang="zh-CN" sz="3600" b="1" dirty="0" smtClean="0">
              <a:solidFill>
                <a:schemeClr val="bg1"/>
              </a:solidFill>
            </a:endParaRPr>
          </a:p>
          <a:p>
            <a:pPr lvl="1"/>
            <a:r>
              <a:rPr lang="en-US" altLang="zh-CN" sz="3600" b="1" dirty="0">
                <a:solidFill>
                  <a:schemeClr val="bg1"/>
                </a:solidFill>
              </a:rPr>
              <a:t>5:18 </a:t>
            </a:r>
            <a:r>
              <a:rPr lang="zh-CN" altLang="en-US" sz="3600" b="1" dirty="0" smtClean="0">
                <a:solidFill>
                  <a:schemeClr val="bg1"/>
                </a:solidFill>
              </a:rPr>
              <a:t>如</a:t>
            </a:r>
            <a:r>
              <a:rPr lang="zh-CN" altLang="en-US" sz="3600" b="1" dirty="0">
                <a:solidFill>
                  <a:schemeClr val="bg1"/>
                </a:solidFill>
              </a:rPr>
              <a:t>此说来，因一次的过犯，众人都被定罪，照样，因一次的义行，众人也就被称义得生命了</a:t>
            </a:r>
            <a:r>
              <a:rPr lang="zh-CN" altLang="en-US" sz="3600" b="1" dirty="0" smtClean="0">
                <a:solidFill>
                  <a:schemeClr val="bg1"/>
                </a:solidFill>
              </a:rPr>
              <a:t>。</a:t>
            </a:r>
            <a:endParaRPr lang="en-US" altLang="zh-CN" sz="3600" b="1" dirty="0" smtClean="0">
              <a:solidFill>
                <a:schemeClr val="bg1"/>
              </a:solidFill>
            </a:endParaRPr>
          </a:p>
          <a:p>
            <a:pPr lvl="1"/>
            <a:r>
              <a:rPr lang="en-US" altLang="zh-CN" sz="3600" b="1" dirty="0" smtClean="0">
                <a:solidFill>
                  <a:schemeClr val="bg1"/>
                </a:solidFill>
              </a:rPr>
              <a:t>8</a:t>
            </a:r>
            <a:r>
              <a:rPr lang="zh-CN" altLang="en-US" sz="3600" b="1" dirty="0" smtClean="0">
                <a:solidFill>
                  <a:schemeClr val="bg1"/>
                </a:solidFill>
              </a:rPr>
              <a:t>：</a:t>
            </a:r>
            <a:r>
              <a:rPr lang="en-US" altLang="zh-CN" sz="3600" b="1" dirty="0" smtClean="0">
                <a:solidFill>
                  <a:schemeClr val="bg1"/>
                </a:solidFill>
              </a:rPr>
              <a:t>1-16</a:t>
            </a:r>
            <a:r>
              <a:rPr lang="zh-CN" altLang="en-US" sz="3600" b="1" dirty="0" smtClean="0">
                <a:solidFill>
                  <a:schemeClr val="bg1"/>
                </a:solidFill>
              </a:rPr>
              <a:t>定罪与生命 </a:t>
            </a:r>
            <a:endParaRPr lang="zh-CN" altLang="en-US" sz="3600" b="1" dirty="0">
              <a:solidFill>
                <a:schemeClr val="bg1"/>
              </a:solidFill>
            </a:endParaRPr>
          </a:p>
        </p:txBody>
      </p:sp>
    </p:spTree>
    <p:extLst>
      <p:ext uri="{BB962C8B-B14F-4D97-AF65-F5344CB8AC3E}">
        <p14:creationId xmlns:p14="http://schemas.microsoft.com/office/powerpoint/2010/main" val="4199378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神的救法</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8:3 </a:t>
            </a:r>
            <a:r>
              <a:rPr lang="zh-CN" altLang="en-US" sz="4400" b="1" dirty="0">
                <a:solidFill>
                  <a:schemeClr val="bg1"/>
                </a:solidFill>
              </a:rPr>
              <a:t>律法既因肉体软弱，有所不能行的，神就差遣自己的儿子，成为罪身的形状，作了赎罪祭，在肉体中定了罪案</a:t>
            </a:r>
            <a:r>
              <a:rPr lang="zh-CN" altLang="en-US" sz="4400" b="1" dirty="0" smtClean="0">
                <a:solidFill>
                  <a:schemeClr val="bg1"/>
                </a:solidFill>
              </a:rPr>
              <a:t>，</a:t>
            </a:r>
            <a:r>
              <a:rPr lang="en-US" altLang="zh-CN" sz="4400" b="1" dirty="0" smtClean="0">
                <a:solidFill>
                  <a:schemeClr val="bg1"/>
                </a:solidFill>
              </a:rPr>
              <a:t>8:4 </a:t>
            </a:r>
            <a:r>
              <a:rPr lang="zh-CN" altLang="en-US" sz="4400" b="1" dirty="0">
                <a:solidFill>
                  <a:schemeClr val="bg1"/>
                </a:solidFill>
              </a:rPr>
              <a:t>使律法的义成就在我们这不随从肉体，只随从圣灵的人身上。</a:t>
            </a:r>
          </a:p>
        </p:txBody>
      </p:sp>
    </p:spTree>
    <p:extLst>
      <p:ext uri="{BB962C8B-B14F-4D97-AF65-F5344CB8AC3E}">
        <p14:creationId xmlns:p14="http://schemas.microsoft.com/office/powerpoint/2010/main" val="1831868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体贴肉</a:t>
            </a:r>
            <a:r>
              <a:rPr lang="zh-CN" altLang="en-US" sz="4800" b="1" dirty="0" smtClean="0">
                <a:solidFill>
                  <a:schemeClr val="bg1"/>
                </a:solidFill>
              </a:rPr>
              <a:t>体</a:t>
            </a:r>
            <a:r>
              <a:rPr lang="en-US" altLang="zh-CN" sz="4800" b="1" dirty="0" smtClean="0">
                <a:solidFill>
                  <a:schemeClr val="bg1"/>
                </a:solidFill>
              </a:rPr>
              <a:t>VS</a:t>
            </a:r>
            <a:r>
              <a:rPr lang="zh-TW" altLang="en-US" sz="4800" b="1" dirty="0">
                <a:solidFill>
                  <a:schemeClr val="bg1"/>
                </a:solidFill>
              </a:rPr>
              <a:t>体贴圣灵</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8:5 </a:t>
            </a:r>
            <a:r>
              <a:rPr lang="zh-CN" altLang="en-US" sz="4400" b="1" dirty="0">
                <a:solidFill>
                  <a:schemeClr val="bg1"/>
                </a:solidFill>
              </a:rPr>
              <a:t>因为随从肉体的人体贴肉体的事，随从圣灵的人体贴圣灵的事</a:t>
            </a:r>
            <a:r>
              <a:rPr lang="zh-CN" altLang="en-US" sz="4400" b="1" dirty="0" smtClean="0">
                <a:solidFill>
                  <a:schemeClr val="bg1"/>
                </a:solidFill>
              </a:rPr>
              <a:t>。</a:t>
            </a:r>
            <a:r>
              <a:rPr lang="en-US" altLang="zh-CN" sz="4400" b="1" dirty="0" smtClean="0">
                <a:solidFill>
                  <a:schemeClr val="bg1"/>
                </a:solidFill>
              </a:rPr>
              <a:t>8:6 </a:t>
            </a:r>
            <a:r>
              <a:rPr lang="zh-CN" altLang="en-US" sz="4400" b="1" dirty="0">
                <a:solidFill>
                  <a:schemeClr val="bg1"/>
                </a:solidFill>
              </a:rPr>
              <a:t>体贴肉体的，就是死，体贴圣灵的，乃是生命，平安</a:t>
            </a:r>
            <a:r>
              <a:rPr lang="zh-CN" altLang="en-US" sz="4400" b="1" dirty="0" smtClean="0">
                <a:solidFill>
                  <a:schemeClr val="bg1"/>
                </a:solidFill>
              </a:rPr>
              <a:t>。</a:t>
            </a:r>
            <a:endParaRPr lang="zh-CN" altLang="en-US" sz="4400" b="1" dirty="0">
              <a:solidFill>
                <a:schemeClr val="bg1"/>
              </a:solidFill>
            </a:endParaRPr>
          </a:p>
        </p:txBody>
      </p:sp>
    </p:spTree>
    <p:extLst>
      <p:ext uri="{BB962C8B-B14F-4D97-AF65-F5344CB8AC3E}">
        <p14:creationId xmlns:p14="http://schemas.microsoft.com/office/powerpoint/2010/main" val="1916369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神的仇敌</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8:7 </a:t>
            </a:r>
            <a:r>
              <a:rPr lang="zh-CN" altLang="en-US" sz="4400" b="1" dirty="0">
                <a:solidFill>
                  <a:schemeClr val="bg1"/>
                </a:solidFill>
              </a:rPr>
              <a:t>原来体贴肉体的，就是与神为仇。因为不服神的律法，也是不能服</a:t>
            </a:r>
            <a:r>
              <a:rPr lang="zh-CN" altLang="en-US" sz="4400" b="1" dirty="0" smtClean="0">
                <a:solidFill>
                  <a:schemeClr val="bg1"/>
                </a:solidFill>
              </a:rPr>
              <a:t>。</a:t>
            </a:r>
            <a:r>
              <a:rPr lang="en-US" altLang="zh-CN" sz="4400" b="1" dirty="0" smtClean="0">
                <a:solidFill>
                  <a:schemeClr val="bg1"/>
                </a:solidFill>
              </a:rPr>
              <a:t>8:8 </a:t>
            </a:r>
            <a:r>
              <a:rPr lang="zh-CN" altLang="en-US" sz="4400" b="1" dirty="0">
                <a:solidFill>
                  <a:schemeClr val="bg1"/>
                </a:solidFill>
              </a:rPr>
              <a:t>而且属肉体的人，不能得神的喜欢。</a:t>
            </a:r>
          </a:p>
        </p:txBody>
      </p:sp>
    </p:spTree>
    <p:extLst>
      <p:ext uri="{BB962C8B-B14F-4D97-AF65-F5344CB8AC3E}">
        <p14:creationId xmlns:p14="http://schemas.microsoft.com/office/powerpoint/2010/main" val="2939317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圣灵的内住</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8:9 </a:t>
            </a:r>
            <a:r>
              <a:rPr lang="zh-CN" altLang="en-US" sz="4400" b="1" dirty="0">
                <a:solidFill>
                  <a:schemeClr val="bg1"/>
                </a:solidFill>
              </a:rPr>
              <a:t>如果神的灵住在你们心里，你们就不属肉体，乃属圣灵了。人若没有基督的灵，就不是属基督的</a:t>
            </a:r>
            <a:r>
              <a:rPr lang="zh-CN" altLang="en-US" sz="4400" b="1" dirty="0" smtClean="0">
                <a:solidFill>
                  <a:schemeClr val="bg1"/>
                </a:solidFill>
              </a:rPr>
              <a:t>。</a:t>
            </a:r>
            <a:r>
              <a:rPr lang="en-US" altLang="zh-CN" sz="4400" b="1" dirty="0" smtClean="0">
                <a:solidFill>
                  <a:schemeClr val="bg1"/>
                </a:solidFill>
              </a:rPr>
              <a:t>8:10 </a:t>
            </a:r>
            <a:r>
              <a:rPr lang="zh-CN" altLang="en-US" sz="4400" b="1" dirty="0">
                <a:solidFill>
                  <a:schemeClr val="bg1"/>
                </a:solidFill>
              </a:rPr>
              <a:t>基督若在你们心里，身体就因罪而死，心灵却因义而活。</a:t>
            </a:r>
          </a:p>
        </p:txBody>
      </p:sp>
    </p:spTree>
    <p:extLst>
      <p:ext uri="{BB962C8B-B14F-4D97-AF65-F5344CB8AC3E}">
        <p14:creationId xmlns:p14="http://schemas.microsoft.com/office/powerpoint/2010/main" val="1243805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复活</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8:11 </a:t>
            </a:r>
            <a:r>
              <a:rPr lang="zh-CN" altLang="en-US" sz="4400" b="1" dirty="0">
                <a:solidFill>
                  <a:schemeClr val="bg1"/>
                </a:solidFill>
              </a:rPr>
              <a:t>然而叫耶稣从死里复活者的灵，若住在你们心里，那叫基督耶稣从死里复活的，也必借着住在你们心里的圣灵，使你们必死的身体又活过来。</a:t>
            </a:r>
          </a:p>
        </p:txBody>
      </p:sp>
    </p:spTree>
    <p:extLst>
      <p:ext uri="{BB962C8B-B14F-4D97-AF65-F5344CB8AC3E}">
        <p14:creationId xmlns:p14="http://schemas.microsoft.com/office/powerpoint/2010/main" val="3691016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71481</TotalTime>
  <Words>4684</Words>
  <Application>Microsoft Office PowerPoint</Application>
  <PresentationFormat>On-screen Show (4:3)</PresentationFormat>
  <Paragraphs>155</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三谷基督徒会堂成人主日学</vt:lpstr>
      <vt:lpstr>不定罪</vt:lpstr>
      <vt:lpstr>5-8章的结构</vt:lpstr>
      <vt:lpstr>第8章呼应第5章</vt:lpstr>
      <vt:lpstr>神的救法</vt:lpstr>
      <vt:lpstr>体贴肉体VS体贴圣灵</vt:lpstr>
      <vt:lpstr>神的仇敌</vt:lpstr>
      <vt:lpstr>圣灵的内住</vt:lpstr>
      <vt:lpstr>复活</vt:lpstr>
      <vt:lpstr>不欠肉体的债</vt:lpstr>
      <vt:lpstr>儿子的心</vt:lpstr>
      <vt:lpstr>儿子的心</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342</cp:revision>
  <cp:lastPrinted>2018-07-29T15:25:05Z</cp:lastPrinted>
  <dcterms:created xsi:type="dcterms:W3CDTF">2014-12-20T19:43:08Z</dcterms:created>
  <dcterms:modified xsi:type="dcterms:W3CDTF">2018-07-29T15:26:50Z</dcterms:modified>
</cp:coreProperties>
</file>