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28" r:id="rId3"/>
    <p:sldId id="315" r:id="rId4"/>
    <p:sldId id="325" r:id="rId5"/>
    <p:sldId id="316" r:id="rId6"/>
    <p:sldId id="317" r:id="rId7"/>
    <p:sldId id="318" r:id="rId8"/>
    <p:sldId id="319" r:id="rId9"/>
    <p:sldId id="320" r:id="rId10"/>
    <p:sldId id="326" r:id="rId11"/>
    <p:sldId id="321" r:id="rId12"/>
    <p:sldId id="322" r:id="rId13"/>
    <p:sldId id="327" r:id="rId14"/>
    <p:sldId id="323" r:id="rId15"/>
    <p:sldId id="32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47368" autoAdjust="0"/>
  </p:normalViewPr>
  <p:slideViewPr>
    <p:cSldViewPr>
      <p:cViewPr varScale="1">
        <p:scale>
          <a:sx n="40" d="100"/>
          <a:sy n="40" d="100"/>
        </p:scale>
        <p:origin x="-267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31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预定</a:t>
            </a:r>
            <a:r>
              <a:rPr lang="en-US" altLang="zh-CN" sz="1800" dirty="0" smtClean="0"/>
              <a:t>-》</a:t>
            </a:r>
            <a:r>
              <a:rPr lang="zh-CN" altLang="en-US" sz="1800" dirty="0" smtClean="0"/>
              <a:t>呼召</a:t>
            </a:r>
            <a:r>
              <a:rPr lang="en-US" altLang="zh-CN" sz="1800" dirty="0" smtClean="0"/>
              <a:t>-》</a:t>
            </a:r>
            <a:r>
              <a:rPr lang="zh-CN" altLang="en-US" sz="1800" dirty="0" smtClean="0"/>
              <a:t>称义</a:t>
            </a:r>
            <a:r>
              <a:rPr lang="en-US" altLang="zh-CN" sz="1800" dirty="0" smtClean="0"/>
              <a:t>-》</a:t>
            </a:r>
            <a:r>
              <a:rPr lang="zh-CN" altLang="en-US" sz="1800" dirty="0" smtClean="0"/>
              <a:t>得荣耀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这是一个有效的呼召，都指向救恩的确据。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创世记中，神说，我们要照着我们的形像，按着我们的样式造人。这是第一次的创造，是从属灵到物质，头一个人出于土；这里是从物质再到属灵，效法他儿子的模样，直译，塑造成他儿子的模样。目的，耶稣作长子，救恩的目的总是围绕基督，天上地下在基督里同归于一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回到荣耀</a:t>
            </a: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救恩确据的庆祝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得</a:t>
            </a:r>
            <a:r>
              <a:rPr lang="zh-CN" altLang="en-US" sz="1800" dirty="0" smtClean="0"/>
              <a:t>胜的凯歌，夸胜。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总结救恩的确据。</a:t>
            </a:r>
            <a:r>
              <a:rPr lang="en-US" altLang="zh-CN" sz="1800" dirty="0" smtClean="0"/>
              <a:t>If God</a:t>
            </a:r>
            <a:r>
              <a:rPr lang="en-US" altLang="zh-CN" sz="1800" baseline="0" dirty="0" smtClean="0"/>
              <a:t> be for us, who can be against us?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aseline="0" dirty="0" smtClean="0"/>
              <a:t>爱惜，宽容与保留。</a:t>
            </a:r>
            <a:r>
              <a:rPr lang="en-US" altLang="zh-CN" sz="1800" baseline="0" dirty="0" smtClean="0"/>
              <a:t>8</a:t>
            </a:r>
            <a:r>
              <a:rPr lang="zh-CN" altLang="en-US" sz="1800" baseline="0" dirty="0" smtClean="0"/>
              <a:t>：</a:t>
            </a:r>
            <a:r>
              <a:rPr lang="en-US" altLang="zh-CN" sz="1800" baseline="0" dirty="0" smtClean="0"/>
              <a:t>32</a:t>
            </a:r>
            <a:r>
              <a:rPr lang="zh-CN" altLang="en-US" sz="1800" baseline="0" dirty="0" smtClean="0"/>
              <a:t>是个条件句，既，岂不。</a:t>
            </a: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0" i="0" u="none" dirty="0" smtClean="0">
                <a:effectLst/>
              </a:rPr>
              <a:t>神宣告他们是无罪的</a:t>
            </a:r>
            <a:endParaRPr lang="en-US" altLang="zh-CN" sz="1800" b="0" i="0" u="none" dirty="0" smtClean="0">
              <a:effectLst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1800" b="0" i="0" u="none" dirty="0" smtClean="0">
                <a:effectLst/>
              </a:rPr>
              <a:t>8</a:t>
            </a:r>
            <a:r>
              <a:rPr lang="zh-CN" altLang="en-US" sz="1800" b="0" i="0" u="none" dirty="0" smtClean="0">
                <a:effectLst/>
              </a:rPr>
              <a:t>：</a:t>
            </a:r>
            <a:r>
              <a:rPr lang="en-US" altLang="zh-CN" sz="1800" b="0" i="0" u="none" dirty="0" smtClean="0">
                <a:effectLst/>
              </a:rPr>
              <a:t>34</a:t>
            </a:r>
            <a:r>
              <a:rPr lang="zh-CN" altLang="en-US" sz="1800" b="0" i="0" u="none" dirty="0" smtClean="0">
                <a:effectLst/>
              </a:rPr>
              <a:t>回应</a:t>
            </a:r>
            <a:r>
              <a:rPr lang="en-US" altLang="zh-CN" sz="1800" b="0" i="0" u="none" dirty="0" smtClean="0">
                <a:effectLst/>
              </a:rPr>
              <a:t>8</a:t>
            </a:r>
            <a:r>
              <a:rPr lang="zh-CN" altLang="en-US" sz="1800" b="0" i="0" u="none" dirty="0" smtClean="0">
                <a:effectLst/>
              </a:rPr>
              <a:t>：</a:t>
            </a:r>
            <a:r>
              <a:rPr lang="en-US" altLang="zh-CN" sz="1800" b="0" i="0" u="none" dirty="0" smtClean="0">
                <a:effectLst/>
              </a:rPr>
              <a:t>1</a:t>
            </a:r>
            <a:r>
              <a:rPr lang="zh-CN" altLang="en-US" sz="1800" b="0" i="0" u="none" dirty="0" smtClean="0">
                <a:effectLst/>
              </a:rPr>
              <a:t>，定罪</a:t>
            </a:r>
            <a:endParaRPr lang="en-US" altLang="zh-CN" sz="1800" b="0" i="0" u="none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0" i="0" u="none" dirty="0" smtClean="0">
                <a:effectLst/>
              </a:rPr>
              <a:t>基督耶稣，死过，复活过，正在替我们说话，我们的律师。</a:t>
            </a:r>
            <a:endParaRPr lang="zh-CN" altLang="en-US" sz="18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既然这一切的确据都在基督里，所以保罗还要问，谁能使我们与基督的爱隔绝呢？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诗篇</a:t>
            </a:r>
            <a:r>
              <a:rPr lang="en-US" altLang="zh-CN" sz="1800" dirty="0" smtClean="0"/>
              <a:t>44:22 </a:t>
            </a:r>
            <a:r>
              <a:rPr lang="zh-CN" altLang="en-US" sz="1800" dirty="0" smtClean="0"/>
              <a:t>我们为你的缘故终日被杀，人看我们如将宰的羊。 加尔文说，这不是新事，神让祂的圣徒暴露在邪恶人的残暴之下。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可以说这是保罗的见证。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0" i="0" u="none" dirty="0" smtClean="0">
                <a:effectLst/>
              </a:rPr>
              <a:t>一切的事，前面提到的患难，困苦，逼迫等。</a:t>
            </a:r>
            <a:endParaRPr lang="en-US" altLang="zh-CN" sz="1800" b="0" i="0" u="none" dirty="0" smtClean="0">
              <a:effectLst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1" dirty="0" smtClean="0"/>
              <a:t>我深信</a:t>
            </a:r>
            <a:r>
              <a:rPr lang="zh-CN" altLang="en-US" sz="1800" b="0" dirty="0" smtClean="0"/>
              <a:t>，信是圣灵在我们里面向我们说话。</a:t>
            </a:r>
            <a:endParaRPr lang="en-US" altLang="zh-CN" sz="1800" b="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1" dirty="0" smtClean="0"/>
              <a:t>生与死</a:t>
            </a:r>
            <a:r>
              <a:rPr lang="zh-CN" altLang="en-US" sz="1800" b="0" dirty="0" smtClean="0"/>
              <a:t>，死</a:t>
            </a:r>
            <a:r>
              <a:rPr lang="zh-CN" altLang="en-US" sz="1800" b="0" dirty="0" smtClean="0"/>
              <a:t>的苦，生的苦</a:t>
            </a:r>
            <a:r>
              <a:rPr lang="zh-CN" altLang="en-US" sz="1800" b="0" dirty="0" smtClean="0"/>
              <a:t>。</a:t>
            </a:r>
            <a:r>
              <a:rPr lang="zh-CN" altLang="en-US" sz="1800" b="1" dirty="0" smtClean="0"/>
              <a:t>能力</a:t>
            </a:r>
            <a:r>
              <a:rPr lang="zh-CN" altLang="en-US" sz="1800" b="0" dirty="0" smtClean="0"/>
              <a:t>，天使，掌权的，有能的。</a:t>
            </a:r>
            <a:r>
              <a:rPr lang="zh-CN" altLang="en-US" sz="1800" b="1" dirty="0" smtClean="0"/>
              <a:t>时间</a:t>
            </a:r>
            <a:r>
              <a:rPr lang="zh-CN" altLang="en-US" sz="1800" b="0" dirty="0" smtClean="0"/>
              <a:t>，现在将来。</a:t>
            </a:r>
            <a:r>
              <a:rPr lang="zh-CN" altLang="en-US" sz="1800" b="1" dirty="0" smtClean="0"/>
              <a:t>空间</a:t>
            </a:r>
            <a:r>
              <a:rPr lang="zh-CN" altLang="en-US" sz="1800" b="0" dirty="0" smtClean="0"/>
              <a:t>，高处地处。任何别的</a:t>
            </a:r>
            <a:r>
              <a:rPr lang="zh-CN" altLang="en-US" sz="1800" b="1" dirty="0" smtClean="0"/>
              <a:t>受造之物</a:t>
            </a:r>
            <a:r>
              <a:rPr lang="zh-CN" altLang="en-US" sz="1800" b="0" dirty="0" smtClean="0"/>
              <a:t>，受造之物这是重点，无法抗衡造物主。</a:t>
            </a:r>
            <a:endParaRPr lang="en-US" altLang="zh-CN" sz="1800" b="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/>
              <a:t>神的爱</a:t>
            </a:r>
            <a:r>
              <a:rPr lang="zh-CN" altLang="en-US" sz="1800" b="0" dirty="0" smtClean="0"/>
              <a:t>，是</a:t>
            </a:r>
            <a:r>
              <a:rPr lang="zh-CN" altLang="en-US" sz="1800" b="1" dirty="0" smtClean="0"/>
              <a:t>在我们的主基督耶稣里</a:t>
            </a:r>
            <a:r>
              <a:rPr lang="zh-CN" altLang="en-US" sz="1800" b="0" dirty="0" smtClean="0"/>
              <a:t>的。</a:t>
            </a:r>
            <a:r>
              <a:rPr lang="en-US" altLang="zh-CN" sz="1800" b="0" dirty="0" smtClean="0"/>
              <a:t>8</a:t>
            </a:r>
            <a:r>
              <a:rPr lang="zh-CN" altLang="en-US" sz="1800" b="0" dirty="0" smtClean="0"/>
              <a:t>：</a:t>
            </a:r>
            <a:r>
              <a:rPr lang="en-US" altLang="zh-CN" sz="1800" b="0" dirty="0" smtClean="0"/>
              <a:t>35</a:t>
            </a:r>
            <a:r>
              <a:rPr lang="zh-CN" altLang="en-US" sz="1800" b="0" dirty="0" smtClean="0"/>
              <a:t>是基督的爱，这里是神的爱在基督里。</a:t>
            </a:r>
            <a:endParaRPr lang="en-US" altLang="zh-CN" sz="1800" b="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/>
              <a:t>信，不是因为事情随了我们的心愿而信，不要传这样的福音，不要做这样的见证。但以理的即或不然，以斯帖的死就死吧</a:t>
            </a:r>
            <a:r>
              <a:rPr lang="zh-CN" altLang="en-US" sz="1800" b="0" dirty="0" smtClean="0"/>
              <a:t>。</a:t>
            </a:r>
            <a:endParaRPr lang="en-US" altLang="zh-CN" sz="1800" b="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/>
              <a:t>总结。救恩的确据：在基督耶稣里。得救靠基督，成圣靠基督，离了他我们不能做什么。</a:t>
            </a:r>
            <a:endParaRPr lang="en-US" altLang="zh-CN" sz="18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13" indent="-285713">
              <a:buFont typeface="Arial" panose="020B0604020202020204" pitchFamily="34" charset="0"/>
              <a:buChar char="•"/>
            </a:pPr>
            <a:r>
              <a:rPr lang="zh-CN" altLang="en-US" sz="1800" b="1" dirty="0"/>
              <a:t>既（已经完成了）</a:t>
            </a:r>
            <a:r>
              <a:rPr lang="zh-CN" altLang="en-US" sz="1800" dirty="0"/>
              <a:t>因信称义。转折，开始新的主题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 marL="285713" indent="-285713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Rom 5:1 </a:t>
            </a:r>
            <a:r>
              <a:rPr lang="zh-CN" altLang="en-US" sz="1800" dirty="0" smtClean="0"/>
              <a:t>我们既因信称义，就借着我们的主耶稣基督，得与神相和。</a:t>
            </a:r>
            <a:r>
              <a:rPr lang="en-US" altLang="zh-CN" sz="1800" dirty="0" smtClean="0"/>
              <a:t>5:2 </a:t>
            </a:r>
            <a:r>
              <a:rPr lang="zh-CN" altLang="en-US" sz="1800" dirty="0" smtClean="0"/>
              <a:t>我们又借着他，因信得进入现在所站的这恩典中，并且欢欢喜喜盼望神的荣耀。</a:t>
            </a:r>
            <a:r>
              <a:rPr lang="en-US" altLang="zh-CN" sz="1800" dirty="0" smtClean="0"/>
              <a:t>5:3 </a:t>
            </a:r>
            <a:r>
              <a:rPr lang="zh-CN" altLang="en-US" sz="1800" dirty="0" smtClean="0"/>
              <a:t>不但如此，就是在患难中，也是欢欢喜喜的。因为知道患难生忍耐。</a:t>
            </a:r>
            <a:r>
              <a:rPr lang="en-US" altLang="zh-CN" sz="1800" dirty="0" smtClean="0"/>
              <a:t>5:4 </a:t>
            </a:r>
            <a:r>
              <a:rPr lang="zh-CN" altLang="en-US" sz="1800" dirty="0" smtClean="0"/>
              <a:t>忍耐生老练。老练生盼望。</a:t>
            </a:r>
          </a:p>
          <a:p>
            <a:pPr marL="285713" indent="-285713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5:5 </a:t>
            </a:r>
            <a:r>
              <a:rPr lang="zh-CN" altLang="en-US" sz="1800" dirty="0"/>
              <a:t>盼望不至于羞耻，因为所赐给我们的圣灵将</a:t>
            </a:r>
            <a:r>
              <a:rPr lang="zh-CN" altLang="en-US" sz="1800" b="1" dirty="0"/>
              <a:t>神的爱</a:t>
            </a:r>
            <a:r>
              <a:rPr lang="zh-CN" altLang="en-US" sz="1800" dirty="0"/>
              <a:t>浇灌在我们心里。 </a:t>
            </a:r>
            <a:endParaRPr lang="en-US" altLang="zh-CN" sz="1800" dirty="0"/>
          </a:p>
          <a:p>
            <a:pPr marL="285713" indent="-285713">
              <a:buFont typeface="Arial" panose="020B0604020202020204" pitchFamily="34" charset="0"/>
              <a:buChar char="•"/>
            </a:pPr>
            <a:r>
              <a:rPr lang="en-US" altLang="zh-CN" sz="1800" dirty="0"/>
              <a:t>5:11 </a:t>
            </a:r>
            <a:r>
              <a:rPr lang="zh-CN" altLang="en-US" sz="1800" dirty="0"/>
              <a:t>不但如此，我们既藉着我主耶稣基督，得与神和好，也就藉着他，以神为乐。 </a:t>
            </a:r>
            <a:endParaRPr lang="en-US" altLang="zh-CN" sz="1800" dirty="0"/>
          </a:p>
          <a:p>
            <a:pPr marL="285713" indent="-285713">
              <a:buFont typeface="Arial" panose="020B0604020202020204" pitchFamily="34" charset="0"/>
              <a:buChar char="•"/>
            </a:pPr>
            <a:r>
              <a:rPr lang="en-US" altLang="zh-CN" sz="1800" dirty="0"/>
              <a:t>5:12 </a:t>
            </a:r>
            <a:r>
              <a:rPr lang="zh-CN" altLang="en-US" sz="1800" dirty="0"/>
              <a:t>这就如罪是从一人入了世界，死又是从罪来的，于是死就临到众人，因为众人都犯了罪。 </a:t>
            </a:r>
            <a:endParaRPr lang="en-US" altLang="zh-CN" sz="1800" dirty="0"/>
          </a:p>
          <a:p>
            <a:pPr marL="285713" indent="-285713">
              <a:buFont typeface="Arial" panose="020B0604020202020204" pitchFamily="34" charset="0"/>
              <a:buChar char="•"/>
            </a:pPr>
            <a:r>
              <a:rPr lang="en-US" altLang="zh-CN" sz="1800" dirty="0"/>
              <a:t>8:1 </a:t>
            </a:r>
            <a:r>
              <a:rPr lang="zh-CN" altLang="en-US" sz="1800" dirty="0"/>
              <a:t>如今那些在基督耶稣里的，就不定罪了。</a:t>
            </a:r>
            <a:r>
              <a:rPr lang="en-US" altLang="zh-CN" sz="1800" dirty="0"/>
              <a:t>8:2 </a:t>
            </a:r>
            <a:r>
              <a:rPr lang="zh-CN" altLang="en-US" sz="1800" dirty="0"/>
              <a:t>因为赐生命圣灵的律，在基督耶稣里释放了我，使我脱离罪和死的律了。 </a:t>
            </a:r>
            <a:endParaRPr lang="en-US" altLang="zh-CN" sz="1800" dirty="0"/>
          </a:p>
          <a:p>
            <a:pPr marL="285713" indent="-285713">
              <a:buFont typeface="Arial" panose="020B0604020202020204" pitchFamily="34" charset="0"/>
              <a:buChar char="•"/>
            </a:pPr>
            <a:r>
              <a:rPr lang="en-US" altLang="zh-CN" sz="1800" dirty="0"/>
              <a:t>8:38</a:t>
            </a:r>
            <a:r>
              <a:rPr lang="zh-CN" altLang="en-US" sz="1800" dirty="0"/>
              <a:t>因为我深信无论是生，是天使，是掌权的，是有能的，是现在的事，是将来的事，</a:t>
            </a:r>
            <a:r>
              <a:rPr lang="en-US" altLang="zh-CN" sz="1800" dirty="0"/>
              <a:t>8:39 </a:t>
            </a:r>
            <a:r>
              <a:rPr lang="zh-CN" altLang="en-US" sz="1800" dirty="0"/>
              <a:t>是高处的，是低处的，是别的受造之物，都不能叫我们与</a:t>
            </a:r>
            <a:r>
              <a:rPr lang="zh-CN" altLang="en-US" sz="1800" b="1" dirty="0"/>
              <a:t>神的爱</a:t>
            </a:r>
            <a:r>
              <a:rPr lang="zh-CN" altLang="en-US" sz="1800" dirty="0"/>
              <a:t>隔绝。这爱是</a:t>
            </a:r>
            <a:r>
              <a:rPr lang="zh-CN" altLang="en-US" sz="1800" b="1" dirty="0"/>
              <a:t>在我们的主基督里</a:t>
            </a:r>
            <a:r>
              <a:rPr lang="zh-CN" altLang="en-US" sz="1800" dirty="0"/>
              <a:t>的。 </a:t>
            </a:r>
            <a:endParaRPr lang="en-US" altLang="zh-CN" sz="1800" dirty="0"/>
          </a:p>
          <a:p>
            <a:pPr marL="285713" indent="-285713">
              <a:buFont typeface="Arial" panose="020B0604020202020204" pitchFamily="34" charset="0"/>
              <a:buChar char="•"/>
            </a:pPr>
            <a:r>
              <a:rPr lang="zh-CN" altLang="en-US" sz="1800" dirty="0"/>
              <a:t>爱永不止息，爱永不失败</a:t>
            </a:r>
            <a:r>
              <a:rPr lang="zh-CN" altLang="en-US" sz="1800" dirty="0" smtClean="0"/>
              <a:t>。不</a:t>
            </a:r>
            <a:r>
              <a:rPr lang="zh-CN" altLang="en-US" sz="1800" dirty="0"/>
              <a:t>要把救恩的确据放在你曾经作过的事上，把你的确据放在基督身上。 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1. </a:t>
            </a:r>
            <a:r>
              <a:rPr lang="zh-CN" altLang="en-US" sz="1800" dirty="0" smtClean="0"/>
              <a:t>圣灵的帮助：赐生命的灵（</a:t>
            </a:r>
            <a:r>
              <a:rPr lang="en-US" altLang="zh-CN" sz="1800" dirty="0" smtClean="0"/>
              <a:t>Spirit of life</a:t>
            </a:r>
            <a:r>
              <a:rPr lang="zh-CN" altLang="en-US" sz="1800" dirty="0" smtClean="0"/>
              <a:t>）（</a:t>
            </a:r>
            <a:r>
              <a:rPr lang="en-US" altLang="zh-CN" sz="1800" dirty="0" smtClean="0"/>
              <a:t>8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1-13</a:t>
            </a:r>
            <a:r>
              <a:rPr lang="zh-CN" altLang="en-US" sz="1800" dirty="0" smtClean="0"/>
              <a:t>）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赐现在的生命（</a:t>
            </a:r>
            <a:r>
              <a:rPr lang="en-US" altLang="zh-CN" sz="1800" dirty="0" smtClean="0"/>
              <a:t>1-10</a:t>
            </a:r>
            <a:r>
              <a:rPr lang="zh-CN" altLang="en-US" sz="1800" dirty="0" smtClean="0"/>
              <a:t>）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赐生命的圣灵的律 </a:t>
            </a:r>
            <a:r>
              <a:rPr lang="en-US" altLang="zh-CN" sz="1800" dirty="0" smtClean="0"/>
              <a:t>VS</a:t>
            </a:r>
            <a:r>
              <a:rPr lang="zh-CN" altLang="en-US" sz="1800" dirty="0" smtClean="0"/>
              <a:t>罪和死的律（</a:t>
            </a:r>
            <a:r>
              <a:rPr lang="en-US" altLang="zh-CN" sz="1800" dirty="0" smtClean="0"/>
              <a:t>1-2</a:t>
            </a:r>
            <a:r>
              <a:rPr lang="zh-CN" altLang="en-US" sz="1800" dirty="0" smtClean="0"/>
              <a:t>）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救恩：神的儿子在肉体中定了罪的死罪，因而我们能通过随从圣灵成就律法的义（</a:t>
            </a:r>
            <a:r>
              <a:rPr lang="en-US" altLang="zh-CN" sz="1800" dirty="0" smtClean="0"/>
              <a:t>3-4</a:t>
            </a:r>
            <a:r>
              <a:rPr lang="zh-CN" altLang="en-US" sz="1800" dirty="0" smtClean="0"/>
              <a:t>）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体贴肉体：死；体贴圣灵：生命平安（</a:t>
            </a:r>
            <a:r>
              <a:rPr lang="en-US" altLang="zh-CN" sz="1800" dirty="0" smtClean="0"/>
              <a:t>5-6</a:t>
            </a:r>
            <a:r>
              <a:rPr lang="zh-CN" altLang="en-US" sz="1800" dirty="0" smtClean="0"/>
              <a:t>）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随从肉体的严重后果：成为神的敌人（</a:t>
            </a:r>
            <a:r>
              <a:rPr lang="en-US" altLang="zh-CN" sz="1800" dirty="0" smtClean="0"/>
              <a:t>7-8</a:t>
            </a:r>
            <a:r>
              <a:rPr lang="zh-CN" altLang="en-US" sz="1800" dirty="0" smtClean="0"/>
              <a:t>）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圣灵的内住与基督的内住（</a:t>
            </a:r>
            <a:r>
              <a:rPr lang="en-US" altLang="zh-CN" sz="1800" dirty="0" smtClean="0"/>
              <a:t>9-10</a:t>
            </a:r>
            <a:r>
              <a:rPr lang="zh-CN" altLang="en-US" sz="1800" dirty="0" smtClean="0"/>
              <a:t>）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赐将来的生命：身体的复活（</a:t>
            </a:r>
            <a:r>
              <a:rPr lang="en-US" altLang="zh-CN" sz="1800" dirty="0" smtClean="0"/>
              <a:t>11</a:t>
            </a:r>
            <a:r>
              <a:rPr lang="zh-CN" altLang="en-US" sz="1800" dirty="0" smtClean="0"/>
              <a:t>）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总结：若顺从肉体活着必要死。若靠着圣灵治死身体的恶行必要活着。（</a:t>
            </a:r>
            <a:r>
              <a:rPr lang="en-US" altLang="zh-CN" sz="1800" dirty="0" smtClean="0"/>
              <a:t>12-13</a:t>
            </a:r>
            <a:r>
              <a:rPr lang="zh-CN" altLang="en-US" sz="1800" dirty="0" smtClean="0"/>
              <a:t>）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2. </a:t>
            </a:r>
            <a:r>
              <a:rPr lang="zh-CN" altLang="en-US" sz="1800" dirty="0" smtClean="0"/>
              <a:t>圣灵的帮助：收纳为儿子的灵（</a:t>
            </a:r>
            <a:r>
              <a:rPr lang="en-US" altLang="zh-CN" sz="1800" dirty="0" smtClean="0"/>
              <a:t>Spirit of adoption</a:t>
            </a:r>
            <a:r>
              <a:rPr lang="zh-CN" altLang="en-US" sz="1800" dirty="0" smtClean="0"/>
              <a:t>）（</a:t>
            </a:r>
            <a:r>
              <a:rPr lang="en-US" altLang="zh-CN" sz="1800" dirty="0" smtClean="0"/>
              <a:t>8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14-16</a:t>
            </a:r>
            <a:r>
              <a:rPr lang="zh-CN" altLang="en-US" sz="1800" dirty="0" smtClean="0"/>
              <a:t>）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神的儿子的定义：被神的灵引导的人（</a:t>
            </a:r>
            <a:r>
              <a:rPr lang="en-US" altLang="zh-CN" sz="1800" dirty="0" smtClean="0"/>
              <a:t>14</a:t>
            </a:r>
            <a:r>
              <a:rPr lang="zh-CN" altLang="en-US" sz="1800" dirty="0" smtClean="0"/>
              <a:t>）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从前是奴仆的心，现在是儿子的心，因此我们呼叫阿爸，父。（</a:t>
            </a:r>
            <a:r>
              <a:rPr lang="en-US" altLang="zh-CN" sz="1800" dirty="0" smtClean="0"/>
              <a:t>15</a:t>
            </a:r>
            <a:r>
              <a:rPr lang="zh-CN" altLang="en-US" sz="1800" dirty="0" smtClean="0"/>
              <a:t>）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圣灵与我们的心一同证明我们是神的儿女（</a:t>
            </a:r>
            <a:r>
              <a:rPr lang="en-US" altLang="zh-CN" sz="1800" dirty="0" smtClean="0"/>
              <a:t>16</a:t>
            </a:r>
            <a:r>
              <a:rPr lang="zh-CN" altLang="en-US" sz="1800" smtClean="0"/>
              <a:t>）</a:t>
            </a:r>
            <a:endParaRPr lang="en-US" altLang="zh-CN" sz="1800" dirty="0" smtClean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今天将圣灵的帮助之三：荣耀的灵（</a:t>
            </a:r>
            <a:r>
              <a:rPr lang="en-US" altLang="zh-CN" sz="1800" dirty="0" smtClean="0"/>
              <a:t>Spirit of glory)</a:t>
            </a:r>
            <a:r>
              <a:rPr lang="zh-CN" altLang="en-US" sz="1800" dirty="0" smtClean="0"/>
              <a:t>，紧接着收纳的灵。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/>
          </a:p>
          <a:p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前面讲儿子的名分，儿子的经历，感受，下面接着将儿子的特权，后嗣。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1" dirty="0" smtClean="0">
                <a:solidFill>
                  <a:schemeClr val="bg1"/>
                </a:solidFill>
              </a:rPr>
              <a:t>后嗣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，产业继承人，承受人。是神的承受人。承受什么呢？承受荣耀。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>
                <a:solidFill>
                  <a:schemeClr val="bg1"/>
                </a:solidFill>
              </a:rPr>
              <a:t>和基督</a:t>
            </a:r>
            <a:r>
              <a:rPr lang="zh-CN" altLang="en-US" sz="1800" b="1" dirty="0" smtClean="0">
                <a:solidFill>
                  <a:schemeClr val="bg1"/>
                </a:solidFill>
              </a:rPr>
              <a:t>同作后嗣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，只有在基督里我们才可能是继承人。希伯来书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1:2 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就在这末世，藉着他儿子晓谕我们，又早已立他</a:t>
            </a:r>
            <a:r>
              <a:rPr lang="zh-CN" altLang="en-US" sz="1800" b="1" dirty="0" smtClean="0">
                <a:solidFill>
                  <a:schemeClr val="bg1"/>
                </a:solidFill>
              </a:rPr>
              <a:t>为承受万有的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 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1800" b="0" dirty="0" smtClean="0">
                <a:solidFill>
                  <a:schemeClr val="bg1"/>
                </a:solidFill>
              </a:rPr>
              <a:t>8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章的主题是将救恩的确据，为什么转到受苦？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1800" b="0" dirty="0" smtClean="0">
                <a:solidFill>
                  <a:schemeClr val="bg1"/>
                </a:solidFill>
              </a:rPr>
              <a:t>马丁路德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说，如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果神不用患难试验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/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试炼我们，没有人可能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/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能够得救。救恩的确据是由受苦来保障的。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1800" b="0" dirty="0" smtClean="0">
                <a:solidFill>
                  <a:schemeClr val="bg1"/>
                </a:solidFill>
              </a:rPr>
              <a:t>主耶稣撒种的比喻。向世界低头，以至于放弃神。</a:t>
            </a:r>
            <a:r>
              <a:rPr lang="en-US" altLang="zh-CN" sz="1800" b="0" dirty="0" err="1" smtClean="0">
                <a:solidFill>
                  <a:schemeClr val="bg1"/>
                </a:solidFill>
              </a:rPr>
              <a:t>Luk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 8:15 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那落在好土里的，就是人听了道，持守在诚实善良的心里，并且忍耐着结实。 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8:13 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那些在磐石上的，就是人听道，欢喜领受，但心中没有根，不过暂时相信，及至</a:t>
            </a:r>
            <a:r>
              <a:rPr lang="zh-CN" altLang="en-US" sz="1800" b="1" dirty="0" smtClean="0">
                <a:solidFill>
                  <a:schemeClr val="bg1"/>
                </a:solidFill>
              </a:rPr>
              <a:t>遇见试炼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就退后了。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1800" b="0" dirty="0" smtClean="0">
                <a:solidFill>
                  <a:schemeClr val="bg1"/>
                </a:solidFill>
              </a:rPr>
              <a:t>在罗马书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5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章已经提过。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 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5:1 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我们既因信称义，就借着我们的主耶稣基督，得与神相和。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5:2 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我们又借着他，因信得进入现在所站的这恩典中，并且欢欢喜喜盼望神的荣耀。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5:3 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不但如此，就是在患难中，也是欢欢喜喜的。因为知道患难生忍耐。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5:4 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忍耐生老练。老练生盼望。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5:5 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盼望不至于羞耻，因为所赐给我们的圣灵将神的爱浇灌在我们心里。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1800" b="0" dirty="0" smtClean="0">
                <a:solidFill>
                  <a:schemeClr val="bg1"/>
                </a:solidFill>
              </a:rPr>
              <a:t>5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章中的患难重点在内心的压力，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8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：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17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中的受苦是感受痛苦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1800" b="0" dirty="0" smtClean="0">
                <a:solidFill>
                  <a:schemeClr val="bg1"/>
                </a:solidFill>
              </a:rPr>
              <a:t>天国的法则。我们和他一同得荣耀有一个条件，要和他一同受苦。 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(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现在一直）一同受苦，（将来）一同得荣耀。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1800" b="0" dirty="0" smtClean="0">
                <a:solidFill>
                  <a:schemeClr val="bg1"/>
                </a:solidFill>
              </a:rPr>
              <a:t>我们是和他</a:t>
            </a:r>
            <a:r>
              <a:rPr lang="zh-CN" altLang="en-US" sz="1800" b="1" dirty="0" smtClean="0">
                <a:solidFill>
                  <a:schemeClr val="bg1"/>
                </a:solidFill>
              </a:rPr>
              <a:t>一同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受苦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。耶稣基督也是从受苦到荣耀。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1800" b="0" dirty="0" smtClean="0">
                <a:solidFill>
                  <a:schemeClr val="bg1"/>
                </a:solidFill>
              </a:rPr>
              <a:t>基督的受苦。</a:t>
            </a:r>
            <a:r>
              <a:rPr lang="en-US" altLang="zh-CN" sz="1800" b="0" dirty="0" err="1" smtClean="0">
                <a:solidFill>
                  <a:schemeClr val="bg1"/>
                </a:solidFill>
              </a:rPr>
              <a:t>Heb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 5:8 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他虽然为儿子，还是因所受的苦难</a:t>
            </a:r>
            <a:r>
              <a:rPr lang="zh-CN" altLang="en-US" sz="1800" b="1" dirty="0" smtClean="0">
                <a:solidFill>
                  <a:schemeClr val="bg1"/>
                </a:solidFill>
              </a:rPr>
              <a:t>学了顺从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1800" b="0" dirty="0" err="1" smtClean="0">
                <a:solidFill>
                  <a:schemeClr val="bg1"/>
                </a:solidFill>
              </a:rPr>
              <a:t>Heb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 2:10 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原来那为万物所属，为万物所本的，要领许多的儿子进荣耀里去，使救他们的元帅，</a:t>
            </a:r>
            <a:r>
              <a:rPr lang="zh-CN" altLang="en-US" sz="1800" b="1" dirty="0" smtClean="0">
                <a:solidFill>
                  <a:schemeClr val="bg1"/>
                </a:solidFill>
              </a:rPr>
              <a:t>因受苦难得以完全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，本是合宜的。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1800" b="0" dirty="0" smtClean="0">
                <a:solidFill>
                  <a:schemeClr val="bg1"/>
                </a:solidFill>
              </a:rPr>
              <a:t>腓利比书 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3:10 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使我认识基督，晓得他复活的大能，并且晓得和他一同受苦，效法他的死。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1800" b="1" dirty="0" smtClean="0">
                <a:solidFill>
                  <a:schemeClr val="bg1"/>
                </a:solidFill>
              </a:rPr>
              <a:t>一同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受苦，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Act 22:7 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我就仆倒在地，听见有声音对我说，扫罗，扫罗，你为什么逼迫我？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/>
              <a:t>自</a:t>
            </a:r>
            <a:r>
              <a:rPr lang="zh-CN" altLang="en-US" sz="1800" b="0" dirty="0" smtClean="0"/>
              <a:t>己的经</a:t>
            </a:r>
            <a:r>
              <a:rPr lang="zh-CN" altLang="en-US" sz="1800" b="0" dirty="0" smtClean="0"/>
              <a:t>历（两次的重大改变都是因为受苦）。</a:t>
            </a:r>
            <a:endParaRPr lang="en-US" altLang="zh-CN" sz="1800" b="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zh-CN" altLang="en-US" sz="18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/>
              <a:t>受苦不是重点，荣耀是重点</a:t>
            </a:r>
            <a:r>
              <a:rPr lang="zh-CN" altLang="en-US" sz="1800" b="0" dirty="0" smtClean="0"/>
              <a:t>。显</a:t>
            </a:r>
            <a:r>
              <a:rPr lang="zh-CN" altLang="en-US" sz="1800" b="0" dirty="0" smtClean="0"/>
              <a:t>于我们的荣耀，</a:t>
            </a:r>
            <a:r>
              <a:rPr lang="en-US" altLang="zh-CN" sz="1800" b="0" dirty="0" smtClean="0"/>
              <a:t>=</a:t>
            </a:r>
            <a:r>
              <a:rPr lang="zh-CN" altLang="en-US" sz="1800" b="0" dirty="0" smtClean="0"/>
              <a:t>看见荣耀。</a:t>
            </a:r>
            <a:endParaRPr lang="en-US" altLang="zh-CN" sz="1800" b="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我想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，这个想是基于信心的推理。保罗告诉我们超越苦难的一个方法是看要显于我们的荣耀。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2Co 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4:17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我们这至暂至轻的苦楚，要为我们成就极重无比永远的荣耀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这不是心理学，不是心灵鸡汤。诗篇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73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1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Psm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73:3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我见恶人和狂傲人享平安，就心怀不平。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73:4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他们死的时候，没有疼痛。他们的力气，却也壮实。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73:5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他们不像别人受苦，也不像别人遭灾。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73:6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所以骄傲如链子戴在他们的项上。强暴像衣裳遮住他们的身体。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73:7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他们的眼睛，因体胖而凸出。他们所得的，过于心里所想的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73:12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看哪，这就是恶人。他们既是常享安逸，财宝便加增。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73:13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我实在徒然洁净了我的心，徒然洗手表明无辜。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73:14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因为我终日遭灾难，每早晨受惩治。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73:16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我思索怎能明白这事，眼看实系为难。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73:17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等我进了神的圣所，思想他们的结局。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73:18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你实在把他们安在滑地，使他们掉在沉沦之中。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73:19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他们转眼之间，成了何等的荒凉。他们被惊恐灭尽了。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73:20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人睡醒了怎样看梦，主阿，你醒了，也必照样轻看他们的影像。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73:21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因而我心里发酸，肺腑被刺。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73:22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我这样愚昧无知，在你面前如畜类一般。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73:23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然而我常与你同在。你搀着我的右手。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73:24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你要以你的训言引导我，以后必接我到荣耀里。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73:25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除你以外，在天上我有谁呢？除你以外，在地上我也没有所爱慕的。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73:26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我的肉体，和我的心肠衰残。但神是我心里的力量，又是我的福分，直到永远。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哈巴谷书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3:17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虽然无花果树不发旺，葡萄树不结果，橄榄树也不效力，田地不出粮食，圈中绝了羊，棚内也没有牛。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3:18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然而我要因耶和华欢欣，因救我的神喜乐。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1800" b="0" dirty="0" smtClean="0"/>
              <a:t>将来，开始讲盼望。</a:t>
            </a:r>
            <a:endParaRPr lang="en-US" altLang="zh-CN" sz="1800" b="0" dirty="0" smtClean="0"/>
          </a:p>
          <a:p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zh-CN" altLang="en-US" sz="18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将来的荣耀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8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19</a:t>
            </a:r>
            <a:r>
              <a:rPr lang="zh-CN" altLang="en-US" sz="1800" dirty="0" smtClean="0"/>
              <a:t>看起来是一个奇怪的转折。</a:t>
            </a:r>
            <a:r>
              <a:rPr lang="en-US" altLang="zh-CN" sz="1800" dirty="0" smtClean="0"/>
              <a:t>8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19-23</a:t>
            </a:r>
            <a:r>
              <a:rPr lang="zh-CN" altLang="en-US" sz="1800" dirty="0" smtClean="0"/>
              <a:t>要表达的是一种强烈的感觉，盼望。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1" dirty="0" smtClean="0"/>
              <a:t>切望等候神的众子显出来</a:t>
            </a:r>
            <a:r>
              <a:rPr lang="zh-CN" altLang="en-US" sz="1800" dirty="0" smtClean="0"/>
              <a:t>，我们已经是神的儿子，但是苦楚和软弱让我们看起来似乎还不像是神的众子。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1" dirty="0" smtClean="0"/>
              <a:t>受造之物服在虚空之下，受败坏的辖制</a:t>
            </a:r>
            <a:r>
              <a:rPr lang="zh-CN" altLang="en-US" sz="1800" dirty="0" smtClean="0"/>
              <a:t>，是因为亚当犯罪的缘故，创</a:t>
            </a:r>
            <a:r>
              <a:rPr lang="en-US" altLang="zh-CN" sz="1800" dirty="0" smtClean="0"/>
              <a:t>3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17</a:t>
            </a:r>
            <a:r>
              <a:rPr lang="zh-CN" altLang="en-US" sz="1800" dirty="0" smtClean="0"/>
              <a:t>地必为你的缘故受咒诅，创</a:t>
            </a:r>
            <a:r>
              <a:rPr lang="en-US" altLang="zh-CN" sz="1800" dirty="0" smtClean="0"/>
              <a:t>3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18</a:t>
            </a:r>
            <a:r>
              <a:rPr lang="zh-CN" altLang="en-US" sz="1800" dirty="0" smtClean="0"/>
              <a:t>地必给你长出荆棘和蒺藜来</a:t>
            </a:r>
            <a:r>
              <a:rPr lang="en-US" altLang="zh-CN" sz="1800" dirty="0" smtClean="0"/>
              <a:t>. </a:t>
            </a:r>
            <a:r>
              <a:rPr lang="zh-TW" altLang="en-US" sz="1800" b="1" dirty="0" smtClean="0"/>
              <a:t>那叫他如此的</a:t>
            </a:r>
            <a:r>
              <a:rPr lang="zh-CN" altLang="en-US" sz="1800" dirty="0" smtClean="0"/>
              <a:t>，是指神。亚当犯罪不但影响了人类，也影响力自然和宇宙。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宇宙的中心是神儿女的救赎。自然存在的目的就是等候神儿女的显现，当人数满足的时候，就是宇宙的末日。就会有新天新地。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若是救赎不完成，受造之物就处于一个漫无目的的状态，受败坏的辖制，伏在虚空之下。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得享神儿女自由的荣耀，应该是进入神儿女荣耀的自由。</a:t>
            </a:r>
            <a:r>
              <a:rPr lang="zh-CN" altLang="en-US" sz="1800" b="1" dirty="0" smtClean="0"/>
              <a:t>荣耀的自由，</a:t>
            </a:r>
            <a:r>
              <a:rPr lang="zh-CN" altLang="en-US" sz="1800" b="0" dirty="0" smtClean="0"/>
              <a:t>不再有败坏的辖制，主再来时我们身体的得赎，也有新天新地。</a:t>
            </a:r>
            <a:endParaRPr lang="en-US" altLang="zh-CN" sz="1800" b="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受造之物，一同叹息劳苦，拟人的写法，好受造之物也有生命一样。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我们</a:t>
            </a:r>
            <a:r>
              <a:rPr lang="zh-CN" altLang="en-US" sz="1800" dirty="0" smtClean="0"/>
              <a:t>的</a:t>
            </a:r>
            <a:r>
              <a:rPr lang="zh-CN" altLang="en-US" sz="1800" b="1" dirty="0" smtClean="0"/>
              <a:t>心里叹</a:t>
            </a:r>
            <a:r>
              <a:rPr lang="zh-CN" altLang="en-US" sz="1800" b="1" dirty="0" smtClean="0"/>
              <a:t>息</a:t>
            </a:r>
            <a:r>
              <a:rPr lang="zh-CN" altLang="en-US" sz="1800" dirty="0" smtClean="0"/>
              <a:t>不是因为担心救恩的不确定，乃是因为看到现在的不完全，因而渴望那完全的救赎。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圣灵初结果子的，这果子还没有熟。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1" dirty="0" smtClean="0"/>
              <a:t>儿子的名分</a:t>
            </a:r>
            <a:r>
              <a:rPr lang="zh-CN" altLang="en-US" sz="1800" dirty="0" smtClean="0"/>
              <a:t>，受</a:t>
            </a:r>
            <a:r>
              <a:rPr lang="zh-CN" altLang="en-US" sz="1800" dirty="0" smtClean="0"/>
              <a:t>纳为儿子的完</a:t>
            </a:r>
            <a:r>
              <a:rPr lang="zh-CN" altLang="en-US" sz="1800" dirty="0" smtClean="0"/>
              <a:t>成（儿子的实际），</a:t>
            </a:r>
            <a:r>
              <a:rPr lang="zh-CN" altLang="en-US" sz="1800" dirty="0" smtClean="0"/>
              <a:t>身体得赎，身体的释放。</a:t>
            </a:r>
            <a:r>
              <a:rPr lang="en-US" altLang="zh-CN" sz="1800" dirty="0" smtClean="0"/>
              <a:t>8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29</a:t>
            </a:r>
            <a:r>
              <a:rPr lang="zh-CN" altLang="en-US" sz="1800" dirty="0" smtClean="0"/>
              <a:t>塑造成祂儿子的模样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1" dirty="0" smtClean="0">
                <a:solidFill>
                  <a:schemeClr val="bg1"/>
                </a:solidFill>
              </a:rPr>
              <a:t>等候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，下面要进一步讲等候。</a:t>
            </a: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8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24</a:t>
            </a:r>
            <a:r>
              <a:rPr lang="zh-CN" altLang="en-US" sz="1800" dirty="0" smtClean="0"/>
              <a:t>回到正题，盼望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1" dirty="0" smtClean="0"/>
              <a:t>我们得救</a:t>
            </a:r>
            <a:r>
              <a:rPr lang="zh-CN" altLang="en-US" sz="1800" dirty="0" smtClean="0"/>
              <a:t>，这个得救是过去时。意思是，我们得救是带着盼望。这是救恩的一个性质和检验。你是带着盼望得救吗？还是你只想着今生的好处呢？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林后</a:t>
            </a:r>
            <a:r>
              <a:rPr lang="en-US" altLang="zh-CN" sz="1800" dirty="0" smtClean="0"/>
              <a:t>4:18 </a:t>
            </a:r>
            <a:r>
              <a:rPr lang="zh-CN" altLang="en-US" sz="1800" dirty="0" smtClean="0"/>
              <a:t>原来我们不是顾念所见的，乃是顾念所不见的。因为所见的是暂时的，所不见的是永远的。 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1" dirty="0" smtClean="0"/>
              <a:t>盼望</a:t>
            </a:r>
            <a:r>
              <a:rPr lang="zh-CN" altLang="en-US" sz="1800" dirty="0" smtClean="0"/>
              <a:t>是对不可见之事的有确据的盼望。就像信心一样。是所望之事的实低，是未见之事的确据。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1" dirty="0" smtClean="0"/>
              <a:t>从盼望到忍耐</a:t>
            </a:r>
            <a:r>
              <a:rPr lang="zh-CN" altLang="en-US" sz="1800" dirty="0" smtClean="0"/>
              <a:t>。我们就通过忍耐一直持续不断地等待。苦难生盼望（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3-5</a:t>
            </a:r>
            <a:r>
              <a:rPr lang="zh-CN" altLang="en-US" sz="1800" dirty="0" smtClean="0"/>
              <a:t>）。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救恩的一个确据是来自苦难。上</a:t>
            </a:r>
            <a:r>
              <a:rPr lang="zh-CN" altLang="en-US" sz="1800" dirty="0" smtClean="0"/>
              <a:t>面是讲忍耐，这里讲圣灵。</a:t>
            </a:r>
            <a:r>
              <a:rPr lang="zh-CN" altLang="en-US" sz="1800" b="1" dirty="0" smtClean="0"/>
              <a:t>况且</a:t>
            </a:r>
            <a:r>
              <a:rPr lang="zh-CN" altLang="en-US" sz="1800" dirty="0" smtClean="0"/>
              <a:t>，应翻译为</a:t>
            </a:r>
            <a:r>
              <a:rPr lang="zh-CN" altLang="en-US" sz="1800" b="1" dirty="0" smtClean="0"/>
              <a:t>同样</a:t>
            </a:r>
            <a:r>
              <a:rPr lang="zh-CN" altLang="en-US" sz="1800" dirty="0" smtClean="0"/>
              <a:t>，像盼望帮助我们一样，圣灵</a:t>
            </a:r>
            <a:r>
              <a:rPr lang="en-US" altLang="zh-CN" sz="1800" dirty="0" smtClean="0"/>
              <a:t>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与律法对比，有所不能行的。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1" dirty="0" smtClean="0"/>
              <a:t>我们的软</a:t>
            </a:r>
            <a:r>
              <a:rPr lang="zh-CN" altLang="en-US" sz="1800" b="1" dirty="0" smtClean="0"/>
              <a:t>弱</a:t>
            </a:r>
            <a:r>
              <a:rPr lang="zh-CN" altLang="en-US" sz="1800" dirty="0" smtClean="0"/>
              <a:t>，肉体的限制。</a:t>
            </a:r>
            <a:r>
              <a:rPr lang="zh-CN" altLang="en-US" sz="1800" b="1" dirty="0" smtClean="0"/>
              <a:t>我们本不晓得当怎样祷告，</a:t>
            </a:r>
            <a:r>
              <a:rPr lang="zh-CN" altLang="en-US" sz="1800" b="0" dirty="0" smtClean="0"/>
              <a:t>意思是不知道该祷告什么。</a:t>
            </a:r>
            <a:endParaRPr lang="en-US" altLang="zh-CN" sz="1800" b="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b="1" dirty="0" smtClean="0"/>
              <a:t>祷告</a:t>
            </a:r>
            <a:r>
              <a:rPr lang="zh-CN" altLang="en-US" sz="1800" dirty="0" smtClean="0"/>
              <a:t>的原则是</a:t>
            </a:r>
            <a:r>
              <a:rPr lang="zh-CN" altLang="en-US" sz="1800" dirty="0" smtClean="0"/>
              <a:t>把我们的心意与神的旨意链接起来，你的旨意行在地上如同行在天上，</a:t>
            </a:r>
            <a:r>
              <a:rPr lang="en-US" altLang="zh-CN" sz="1800" dirty="0" smtClean="0"/>
              <a:t>V27</a:t>
            </a:r>
            <a:r>
              <a:rPr lang="zh-CN" altLang="en-US" sz="1800" b="1" dirty="0" smtClean="0"/>
              <a:t>照着神的旨意</a:t>
            </a:r>
            <a:r>
              <a:rPr lang="zh-CN" altLang="en-US" sz="1800" dirty="0" smtClean="0"/>
              <a:t>。如何能知道神的旨意呢？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Isa 55:8 </a:t>
            </a:r>
            <a:r>
              <a:rPr lang="zh-CN" altLang="en-US" sz="1800" dirty="0" smtClean="0"/>
              <a:t>耶和华说，我的意念，非同你们的意念，我的道路，非同你们的道路。</a:t>
            </a:r>
            <a:r>
              <a:rPr lang="en-US" altLang="zh-CN" sz="1800" dirty="0" smtClean="0"/>
              <a:t>55:9 </a:t>
            </a:r>
            <a:r>
              <a:rPr lang="zh-CN" altLang="en-US" sz="1800" dirty="0" smtClean="0"/>
              <a:t>天怎样高过地，照样我的道路，高过你们的道路，我的意念，高过你们的意念。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Mak</a:t>
            </a:r>
            <a:r>
              <a:rPr lang="en-US" altLang="zh-CN" sz="1800" dirty="0" smtClean="0"/>
              <a:t> 10:37 </a:t>
            </a:r>
            <a:r>
              <a:rPr lang="zh-CN" altLang="en-US" sz="1800" dirty="0" smtClean="0"/>
              <a:t>他们说，赐我们在你的荣耀里，一个坐在你右边，一个坐在你左边。</a:t>
            </a:r>
            <a:r>
              <a:rPr lang="en-US" altLang="zh-CN" sz="1800" dirty="0" smtClean="0"/>
              <a:t>10:38 </a:t>
            </a:r>
            <a:r>
              <a:rPr lang="zh-CN" altLang="en-US" sz="1800" dirty="0" smtClean="0"/>
              <a:t>耶稣说，</a:t>
            </a:r>
            <a:r>
              <a:rPr lang="zh-CN" altLang="en-US" sz="1800" b="1" dirty="0" smtClean="0"/>
              <a:t>你们不知道所求的是什么</a:t>
            </a:r>
            <a:r>
              <a:rPr lang="zh-CN" altLang="en-US" sz="1800" dirty="0" smtClean="0"/>
              <a:t>。我所喝的杯。你们能喝吗？我所受的洗，你们能受吗？</a:t>
            </a:r>
            <a:r>
              <a:rPr lang="en-US" altLang="zh-CN" sz="1800" dirty="0" smtClean="0"/>
              <a:t>10:39 </a:t>
            </a:r>
            <a:r>
              <a:rPr lang="zh-CN" altLang="en-US" sz="1800" dirty="0" smtClean="0"/>
              <a:t>他们说，我们能。耶稣说，我所喝的杯，你们也要喝。我所受的洗，你们也要受。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1" dirty="0" smtClean="0"/>
              <a:t>圣灵亲自用说不出来的叹息，替我们祷告</a:t>
            </a:r>
            <a:r>
              <a:rPr lang="zh-CN" altLang="en-US" sz="1800" dirty="0" smtClean="0"/>
              <a:t>。谁在叹息？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为什么要提</a:t>
            </a:r>
            <a:r>
              <a:rPr lang="zh-CN" altLang="en-US" sz="1800" b="1" dirty="0" smtClean="0"/>
              <a:t>鉴察人心的</a:t>
            </a:r>
            <a:r>
              <a:rPr lang="zh-CN" altLang="en-US" sz="1800" dirty="0" smtClean="0"/>
              <a:t>，我们心里所思所想的是神工作的材料。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Pro 4:23 </a:t>
            </a:r>
            <a:r>
              <a:rPr lang="zh-CN" altLang="en-US" sz="1800" dirty="0" smtClean="0"/>
              <a:t>你要保守你心，胜过保守一切。（或作你要切切保守你心）因为一生的果效，是由心发出。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en-US" sz="1800" b="1" dirty="0" smtClean="0"/>
              <a:t>圣灵的意思</a:t>
            </a:r>
            <a:r>
              <a:rPr lang="zh-CN" altLang="en-US" sz="1800" dirty="0" smtClean="0"/>
              <a:t>，与</a:t>
            </a:r>
            <a:r>
              <a:rPr lang="en-US" altLang="zh-CN" sz="1800" dirty="0" smtClean="0"/>
              <a:t>8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6</a:t>
            </a:r>
            <a:r>
              <a:rPr lang="zh-CN" altLang="en-US" sz="1800" dirty="0" smtClean="0"/>
              <a:t>体贴圣灵是一个词。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这章是讲救恩的确据，这里讲圣灵替圣徒祈求，</a:t>
            </a:r>
            <a:r>
              <a:rPr lang="en-US" altLang="zh-CN" sz="1800" dirty="0" smtClean="0"/>
              <a:t>8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34</a:t>
            </a:r>
            <a:r>
              <a:rPr lang="zh-CN" altLang="en-US" sz="1800" dirty="0" smtClean="0"/>
              <a:t>讲复活的主在神的右边也替我们祈求。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希伯来书</a:t>
            </a:r>
            <a:r>
              <a:rPr lang="en-US" altLang="zh-CN" sz="1800" dirty="0" smtClean="0"/>
              <a:t>7:25 </a:t>
            </a:r>
            <a:r>
              <a:rPr lang="zh-CN" altLang="en-US" sz="1800" dirty="0" smtClean="0"/>
              <a:t>凡靠着他进到神面前的人，他都能拯救到底。因为他是长远活着，替他们祈求。 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我们本不晓得当怎样祷告，所以需要圣灵。约</a:t>
            </a:r>
            <a:r>
              <a:rPr lang="en-US" altLang="zh-CN" sz="1800" dirty="0" smtClean="0"/>
              <a:t>14:16 </a:t>
            </a:r>
            <a:r>
              <a:rPr lang="zh-CN" altLang="en-US" sz="1800" dirty="0" smtClean="0"/>
              <a:t>我要求父，父就另外赐给你们一位保惠师，（或作训慰师下同）叫他永远与你们同在。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 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原则：没有祷告，即使是神的旨意，事情不会发生。我们的经历，没有祷告事情一样发生。别人的代祷，和圣灵的代祷，这里是指圣灵亲自的代祷。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在这个预备之下，才讲万事互相效力，神旨意的不可阻挡。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与上文的关</a:t>
            </a:r>
            <a:r>
              <a:rPr lang="zh-CN" altLang="en-US" sz="1800" dirty="0" smtClean="0"/>
              <a:t>系，祷告就会有事情发生。</a:t>
            </a:r>
            <a:r>
              <a:rPr lang="zh-CN" altLang="en-US" sz="1800" dirty="0" smtClean="0"/>
              <a:t>我们不知道该怎样祷告，圣灵照着神的意思替我们祷告，拦截我们的祷告，将神的旨意祷告出来。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en-US" sz="1800" b="1" dirty="0" smtClean="0"/>
              <a:t>万事</a:t>
            </a:r>
            <a:r>
              <a:rPr lang="zh-TW" altLang="en-US" sz="1800" dirty="0" smtClean="0"/>
              <a:t>都互相效力</a:t>
            </a:r>
            <a:r>
              <a:rPr lang="zh-CN" altLang="en-US" sz="1800" dirty="0" smtClean="0"/>
              <a:t>，包括那不好的事，甚至是我们的犯罪。</a:t>
            </a:r>
            <a:r>
              <a:rPr lang="zh-TW" altLang="en-US" sz="1800" dirty="0" smtClean="0"/>
              <a:t>我们求圣洁，这也是神的旨意，但是结果是更不圣洁；我们求平安，结果是更多心灵的挣扎。因为神的方式往往是先拆除，再建造。先拆掉我们的，然后祂把祂的给我们，就像于宏杰弟兄说的，神像我们所要的，正是祂自己要给的。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en-US" sz="1800" dirty="0" smtClean="0"/>
              <a:t>马丁路德说</a:t>
            </a:r>
            <a:r>
              <a:rPr lang="zh-CN" altLang="en-US" sz="1800" dirty="0" smtClean="0"/>
              <a:t>，如果所发生的事情与我们所求的相反，这不是一个坏的征兆。如果我们所求的全都成就了反而是一个不好的征兆。</a:t>
            </a:r>
            <a:r>
              <a:rPr lang="zh-TW" altLang="en-US" sz="1800" dirty="0" smtClean="0"/>
              <a:t>所以不要错误的见证：如果这件事情</a:t>
            </a:r>
            <a:r>
              <a:rPr lang="zh-CN" altLang="en-US" sz="1800" dirty="0" smtClean="0"/>
              <a:t>按照我的愿望</a:t>
            </a:r>
            <a:r>
              <a:rPr lang="zh-TW" altLang="en-US" sz="1800" dirty="0" smtClean="0"/>
              <a:t>发生，我就信。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成功神学。这个</a:t>
            </a:r>
            <a:r>
              <a:rPr lang="zh-CN" altLang="en-US" sz="1800" b="1" dirty="0" smtClean="0"/>
              <a:t>益处</a:t>
            </a:r>
            <a:r>
              <a:rPr lang="zh-CN" altLang="en-US" sz="1800" dirty="0" smtClean="0"/>
              <a:t>是神来定义的。</a:t>
            </a:r>
            <a:r>
              <a:rPr lang="en-US" altLang="zh-CN" sz="1800" dirty="0" err="1" smtClean="0"/>
              <a:t>Psm</a:t>
            </a:r>
            <a:r>
              <a:rPr lang="en-US" altLang="zh-CN" sz="1800" dirty="0" smtClean="0"/>
              <a:t> 119:71 </a:t>
            </a:r>
            <a:r>
              <a:rPr lang="zh-CN" altLang="en-US" sz="1800" dirty="0" smtClean="0"/>
              <a:t>我受苦是与我有益，为要使我学习你的律例。当我们回头看才知道什么是益处。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不是心理学或古老智慧（祸兮福所倚，福兮祸所伏），这一句需要的是信心，而且不以自我为中心。约伯那样的信心，</a:t>
            </a:r>
            <a:r>
              <a:rPr lang="en-US" altLang="zh-CN" sz="1800" dirty="0" smtClean="0"/>
              <a:t>Job 13:15 </a:t>
            </a:r>
            <a:r>
              <a:rPr lang="zh-CN" altLang="en-US" sz="1800" dirty="0" smtClean="0"/>
              <a:t>祂即使杀我，我仍要信祂。</a:t>
            </a:r>
            <a:r>
              <a:rPr lang="en-US" altLang="zh-CN" sz="1800" dirty="0" smtClean="0"/>
              <a:t>Though he slay me, yet will I trust in him</a:t>
            </a:r>
            <a:r>
              <a:rPr lang="zh-CN" altLang="en-US" sz="1800" dirty="0" smtClean="0"/>
              <a:t>。</a:t>
            </a:r>
            <a:r>
              <a:rPr lang="en-US" altLang="zh-CN" sz="1800" dirty="0" smtClean="0"/>
              <a:t>No Reserves. No Retreats. No Regrets.</a:t>
            </a:r>
            <a:r>
              <a:rPr lang="zh-CN" altLang="en-US" sz="1800" dirty="0" smtClean="0"/>
              <a:t>（</a:t>
            </a:r>
            <a:r>
              <a:rPr lang="en-US" altLang="zh-CN" sz="1800" dirty="0" smtClean="0"/>
              <a:t>William Borden</a:t>
            </a:r>
            <a:r>
              <a:rPr lang="zh-CN" altLang="en-US" sz="1800" dirty="0" smtClean="0"/>
              <a:t>）毫无保留，毫无退却，毫无遗憾。（威廉</a:t>
            </a:r>
            <a:r>
              <a:rPr lang="en-US" altLang="zh-CN" sz="1800" dirty="0" smtClean="0"/>
              <a:t>·</a:t>
            </a:r>
            <a:r>
              <a:rPr lang="zh-CN" altLang="en-US" sz="1800" dirty="0" smtClean="0"/>
              <a:t>波顿</a:t>
            </a:r>
            <a:r>
              <a:rPr lang="en-US" altLang="zh-CN" sz="1800" dirty="0" smtClean="0"/>
              <a:t>1887-1913</a:t>
            </a:r>
            <a:r>
              <a:rPr lang="zh-CN" altLang="en-US" sz="1800" dirty="0" smtClean="0"/>
              <a:t>）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1" dirty="0" smtClean="0"/>
              <a:t>按他旨意</a:t>
            </a:r>
            <a:r>
              <a:rPr lang="zh-CN" altLang="en-US" sz="1800" b="0" dirty="0" smtClean="0"/>
              <a:t>，旨意这个词，若用在人，就是志向。提后</a:t>
            </a:r>
            <a:r>
              <a:rPr lang="en-US" altLang="zh-CN" sz="1800" b="0" dirty="0" smtClean="0"/>
              <a:t>3:10  </a:t>
            </a:r>
            <a:r>
              <a:rPr lang="zh-CN" altLang="en-US" sz="1800" b="0" dirty="0" smtClean="0"/>
              <a:t>但你已经服从了我的教训，品行，志向，信心，宽容，爱心，忍耐。用于神则是旨意（</a:t>
            </a:r>
            <a:r>
              <a:rPr lang="en-US" altLang="zh-CN" sz="1800" b="0" dirty="0" smtClean="0"/>
              <a:t>Purpose</a:t>
            </a:r>
            <a:r>
              <a:rPr lang="zh-CN" altLang="en-US" sz="1800" b="0" dirty="0" smtClean="0"/>
              <a:t>），与心意（</a:t>
            </a:r>
            <a:r>
              <a:rPr lang="en-US" altLang="zh-CN" sz="1800" b="0" dirty="0" smtClean="0"/>
              <a:t>Will</a:t>
            </a:r>
            <a:r>
              <a:rPr lang="zh-CN" altLang="en-US" sz="1800" b="0" dirty="0" smtClean="0"/>
              <a:t>）不同。</a:t>
            </a:r>
            <a:endParaRPr lang="en-US" altLang="zh-CN" sz="18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以弗所书</a:t>
            </a:r>
            <a:r>
              <a:rPr lang="en-US" altLang="zh-CN" sz="1800" dirty="0" smtClean="0"/>
              <a:t>1:11 </a:t>
            </a:r>
            <a:r>
              <a:rPr lang="zh-CN" altLang="en-US" sz="1800" dirty="0" smtClean="0"/>
              <a:t>我们也在他里面得了基业，这原是那位随己意行作万事的，照著他</a:t>
            </a:r>
            <a:r>
              <a:rPr lang="zh-CN" altLang="en-US" sz="1800" b="1" dirty="0" smtClean="0"/>
              <a:t>旨意</a:t>
            </a:r>
            <a:r>
              <a:rPr lang="zh-CN" altLang="en-US" sz="1800" dirty="0" smtClean="0"/>
              <a:t>所豫定的。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以弗所书</a:t>
            </a:r>
            <a:r>
              <a:rPr lang="en-US" altLang="zh-CN" sz="1800" dirty="0" smtClean="0"/>
              <a:t>3:10 </a:t>
            </a:r>
            <a:r>
              <a:rPr lang="zh-CN" altLang="en-US" sz="1800" dirty="0" smtClean="0"/>
              <a:t>为要藉著教会使天上执政的，掌权的，现在得知　神百般的智慧。 </a:t>
            </a:r>
            <a:r>
              <a:rPr lang="en-US" altLang="zh-CN" sz="1800" dirty="0" smtClean="0"/>
              <a:t>3:11 </a:t>
            </a:r>
            <a:r>
              <a:rPr lang="zh-CN" altLang="en-US" sz="1800" dirty="0" smtClean="0"/>
              <a:t>这是照神从万世以前，在我们主基督耶稣里所定的</a:t>
            </a:r>
            <a:r>
              <a:rPr lang="zh-CN" altLang="en-US" sz="1800" b="1" dirty="0" smtClean="0"/>
              <a:t>旨意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2Ti 1:9 </a:t>
            </a:r>
            <a:r>
              <a:rPr lang="zh-CN" altLang="en-US" sz="1800" dirty="0" smtClean="0"/>
              <a:t>神救了我们，以圣召召我们，不是按我们的行为，乃是按他的</a:t>
            </a:r>
            <a:r>
              <a:rPr lang="zh-CN" altLang="en-US" sz="1800" b="1" dirty="0" smtClean="0"/>
              <a:t>旨意</a:t>
            </a:r>
            <a:r>
              <a:rPr lang="zh-CN" altLang="en-US" sz="1800" dirty="0" smtClean="0"/>
              <a:t>，和恩典。这恩典是万古之先，在基督耶稣里赐给我们的。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罗马书</a:t>
            </a:r>
            <a:r>
              <a:rPr lang="en-US" altLang="zh-CN" sz="1800" dirty="0" smtClean="0"/>
              <a:t>9:11</a:t>
            </a:r>
            <a:r>
              <a:rPr lang="zh-CN" altLang="en-US" sz="1800" dirty="0" smtClean="0"/>
              <a:t>（双子还没生下来，善恶还没有作出来，只因要显明　神拣选人的旨意，不在乎人的行为，乃在乎召人的主） 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呼</a:t>
            </a:r>
            <a:r>
              <a:rPr lang="zh-CN" altLang="en-US" sz="1800" dirty="0" smtClean="0"/>
              <a:t>召这个词引出下面</a:t>
            </a:r>
            <a:r>
              <a:rPr lang="en-US" altLang="zh-CN" sz="1800" dirty="0" smtClean="0"/>
              <a:t>29-30</a:t>
            </a:r>
            <a:r>
              <a:rPr lang="zh-CN" altLang="en-US" sz="1800" dirty="0" smtClean="0"/>
              <a:t>的解释。</a:t>
            </a:r>
            <a:endParaRPr lang="en-US" altLang="zh-CN" sz="1800" dirty="0" smtClean="0"/>
          </a:p>
          <a:p>
            <a:pPr marL="0" lv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20000"/>
                    </a14:imgEffect>
                    <a14:imgEffect>
                      <a14:colorTemperature colorTemp="4875"/>
                    </a14:imgEffect>
                    <a14:imgEffect>
                      <a14:brightnessContrast bright="-59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8/12/2018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bg1"/>
                </a:solidFill>
              </a:rPr>
              <a:t>三谷基督徒会堂成人主日学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/>
          <a:lstStyle/>
          <a:p>
            <a:r>
              <a:rPr lang="zh-CN" altLang="en-US" sz="5400" b="1" dirty="0" smtClean="0">
                <a:solidFill>
                  <a:schemeClr val="bg1"/>
                </a:solidFill>
              </a:rPr>
              <a:t>罗马书</a:t>
            </a:r>
            <a:r>
              <a:rPr lang="en-US" altLang="zh-CN" sz="5400" b="1" dirty="0" smtClean="0">
                <a:solidFill>
                  <a:schemeClr val="bg1"/>
                </a:solidFill>
              </a:rPr>
              <a:t>8:17-8:39</a:t>
            </a:r>
            <a:endParaRPr lang="en-US" sz="5400" b="1" dirty="0" smtClean="0">
              <a:solidFill>
                <a:schemeClr val="bg1"/>
              </a:solidFill>
            </a:endParaRPr>
          </a:p>
          <a:p>
            <a:r>
              <a:rPr lang="zh-CN" altLang="en-US" b="1" dirty="0" smtClean="0">
                <a:solidFill>
                  <a:schemeClr val="bg1"/>
                </a:solidFill>
              </a:rPr>
              <a:t>第九课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0</a:t>
            </a:r>
            <a:r>
              <a:rPr lang="en-US" altLang="zh-CN" dirty="0" smtClean="0">
                <a:solidFill>
                  <a:schemeClr val="bg1"/>
                </a:solidFill>
              </a:rPr>
              <a:t>8</a:t>
            </a:r>
            <a:r>
              <a:rPr lang="en-US" dirty="0" smtClean="0">
                <a:solidFill>
                  <a:schemeClr val="bg1"/>
                </a:solidFill>
              </a:rPr>
              <a:t>/</a:t>
            </a:r>
            <a:r>
              <a:rPr lang="en-US" altLang="zh-CN" dirty="0" smtClean="0">
                <a:solidFill>
                  <a:schemeClr val="bg1"/>
                </a:solidFill>
              </a:rPr>
              <a:t>12</a:t>
            </a:r>
            <a:r>
              <a:rPr lang="en-US" dirty="0" smtClean="0">
                <a:solidFill>
                  <a:schemeClr val="bg1"/>
                </a:solidFill>
              </a:rPr>
              <a:t>/201</a:t>
            </a:r>
            <a:r>
              <a:rPr lang="en-US" altLang="zh-CN" dirty="0" smtClean="0">
                <a:solidFill>
                  <a:schemeClr val="bg1"/>
                </a:solidFill>
              </a:rPr>
              <a:t>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救恩之路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8:29 </a:t>
            </a:r>
            <a:r>
              <a:rPr lang="zh-CN" altLang="en-US" sz="4400" b="1" dirty="0">
                <a:solidFill>
                  <a:schemeClr val="bg1"/>
                </a:solidFill>
              </a:rPr>
              <a:t>因为他预先所知道的人，就预先定下效法他儿子的模样，使他儿子在许多弟兄中作长子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8:30 </a:t>
            </a:r>
            <a:r>
              <a:rPr lang="zh-CN" altLang="en-US" sz="4400" b="1" dirty="0">
                <a:solidFill>
                  <a:schemeClr val="bg1"/>
                </a:solidFill>
              </a:rPr>
              <a:t>预先所定下的人又召他们来。所召来的人，又称他们为义。所称为义的人，又叫他们得荣耀。</a:t>
            </a:r>
          </a:p>
        </p:txBody>
      </p:sp>
    </p:spTree>
    <p:extLst>
      <p:ext uri="{BB962C8B-B14F-4D97-AF65-F5344CB8AC3E}">
        <p14:creationId xmlns:p14="http://schemas.microsoft.com/office/powerpoint/2010/main" val="337606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谁能敌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挡？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8:31 </a:t>
            </a:r>
            <a:r>
              <a:rPr lang="zh-CN" altLang="en-US" sz="4400" b="1" dirty="0">
                <a:solidFill>
                  <a:schemeClr val="bg1"/>
                </a:solidFill>
              </a:rPr>
              <a:t>既是这样，还有什么说的呢？神若帮助我们，谁能敌挡我们呢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？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8:32 </a:t>
            </a:r>
            <a:r>
              <a:rPr lang="zh-CN" altLang="en-US" sz="4400" b="1" dirty="0">
                <a:solidFill>
                  <a:schemeClr val="bg1"/>
                </a:solidFill>
              </a:rPr>
              <a:t>神既不爱惜自己的儿子为我们众人舍了，岂不也把万物和他一同白白地赐给我们吗？</a:t>
            </a:r>
          </a:p>
        </p:txBody>
      </p:sp>
    </p:spTree>
    <p:extLst>
      <p:ext uri="{BB962C8B-B14F-4D97-AF65-F5344CB8AC3E}">
        <p14:creationId xmlns:p14="http://schemas.microsoft.com/office/powerpoint/2010/main" val="118917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谁能控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告</a:t>
            </a:r>
            <a:r>
              <a:rPr lang="zh-CN" altLang="en-US" sz="4800" b="1" dirty="0">
                <a:solidFill>
                  <a:schemeClr val="bg1"/>
                </a:solidFill>
              </a:rPr>
              <a:t>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8:33 </a:t>
            </a:r>
            <a:r>
              <a:rPr lang="zh-CN" altLang="en-US" sz="4400" b="1" dirty="0">
                <a:solidFill>
                  <a:schemeClr val="bg1"/>
                </a:solidFill>
              </a:rPr>
              <a:t>谁能控告神所拣选的人呢？有神称他们为义了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76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谁</a:t>
            </a:r>
            <a:r>
              <a:rPr lang="zh-CN" altLang="en-US" sz="4800" b="1" dirty="0">
                <a:solidFill>
                  <a:schemeClr val="bg1"/>
                </a:solidFill>
              </a:rPr>
              <a:t>能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定罪？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8:34 </a:t>
            </a:r>
            <a:r>
              <a:rPr lang="zh-CN" altLang="en-US" sz="4400" b="1" dirty="0">
                <a:solidFill>
                  <a:schemeClr val="bg1"/>
                </a:solidFill>
              </a:rPr>
              <a:t>谁能定他们的罪呢？有基督耶稣已经死了，而且从死里复活，现今在神的右边，也替我们祈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求。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87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谁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能隔绝？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8:35 </a:t>
            </a:r>
            <a:r>
              <a:rPr lang="zh-CN" altLang="en-US" sz="4400" b="1" dirty="0">
                <a:solidFill>
                  <a:schemeClr val="bg1"/>
                </a:solidFill>
              </a:rPr>
              <a:t>谁能使我们与基督的爱隔绝呢？难道是患难吗？是困苦吗？是逼迫吗？是饥饿吗？是赤身露体吗？是危险吗？是刀剑吗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？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8:36 </a:t>
            </a:r>
            <a:r>
              <a:rPr lang="zh-CN" altLang="en-US" sz="4400" b="1" dirty="0">
                <a:solidFill>
                  <a:schemeClr val="bg1"/>
                </a:solidFill>
              </a:rPr>
              <a:t>如经上所记，我们为你的缘故，终日被杀。人看我们如将宰的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羊。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49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救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恩的确据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zh-CN" sz="4400" b="1" dirty="0">
                <a:solidFill>
                  <a:schemeClr val="bg1"/>
                </a:solidFill>
              </a:rPr>
              <a:t>8:37 </a:t>
            </a:r>
            <a:r>
              <a:rPr lang="zh-CN" altLang="en-US" sz="4400" b="1" dirty="0">
                <a:solidFill>
                  <a:schemeClr val="bg1"/>
                </a:solidFill>
              </a:rPr>
              <a:t>然而靠着爱我们的主，在这一切的事上，已经得胜有余了。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8:38 </a:t>
            </a:r>
            <a:r>
              <a:rPr lang="zh-CN" altLang="en-US" sz="4400" b="1" dirty="0">
                <a:solidFill>
                  <a:schemeClr val="bg1"/>
                </a:solidFill>
              </a:rPr>
              <a:t>因为我深信无论是死，是生，是天使，是掌权的，是有能的，是现在的事，是将来的事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，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8:39 </a:t>
            </a:r>
            <a:r>
              <a:rPr lang="zh-CN" altLang="en-US" sz="4400" b="1" dirty="0">
                <a:solidFill>
                  <a:schemeClr val="bg1"/>
                </a:solidFill>
              </a:rPr>
              <a:t>是高处的，是低处的，是别的受造之物，都不能叫我们与神的爱隔绝。这爱是在我们的主基督耶稣里的。</a:t>
            </a:r>
          </a:p>
        </p:txBody>
      </p:sp>
    </p:spTree>
    <p:extLst>
      <p:ext uri="{BB962C8B-B14F-4D97-AF65-F5344CB8AC3E}">
        <p14:creationId xmlns:p14="http://schemas.microsoft.com/office/powerpoint/2010/main" val="204650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800" b="1" dirty="0" smtClean="0">
                <a:solidFill>
                  <a:schemeClr val="bg1"/>
                </a:solidFill>
              </a:rPr>
              <a:t>5-8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章的结构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 smtClean="0">
                <a:solidFill>
                  <a:schemeClr val="bg1"/>
                </a:solidFill>
              </a:rPr>
              <a:t>福音的确据：在基督里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 smtClean="0">
                <a:solidFill>
                  <a:schemeClr val="bg1"/>
                </a:solidFill>
              </a:rPr>
              <a:t>神的爱（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5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1-11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）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>
                <a:solidFill>
                  <a:schemeClr val="bg1"/>
                </a:solidFill>
              </a:rPr>
              <a:t>与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基督联合（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5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12-7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25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）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2"/>
            <a:r>
              <a:rPr lang="zh-CN" altLang="en-US" sz="3600" b="1" dirty="0">
                <a:solidFill>
                  <a:schemeClr val="bg1"/>
                </a:solidFill>
              </a:rPr>
              <a:t>脱离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罪（</a:t>
            </a:r>
            <a:r>
              <a:rPr lang="en-US" altLang="zh-CN" sz="3600" b="1" dirty="0" smtClean="0">
                <a:solidFill>
                  <a:schemeClr val="bg1"/>
                </a:solidFill>
              </a:rPr>
              <a:t>6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章）</a:t>
            </a:r>
            <a:endParaRPr lang="en-US" altLang="zh-CN" sz="3600" b="1" dirty="0" smtClean="0">
              <a:solidFill>
                <a:schemeClr val="bg1"/>
              </a:solidFill>
            </a:endParaRPr>
          </a:p>
          <a:p>
            <a:pPr lvl="2"/>
            <a:r>
              <a:rPr lang="zh-CN" altLang="en-US" sz="3600" b="1" dirty="0" smtClean="0">
                <a:solidFill>
                  <a:schemeClr val="bg1"/>
                </a:solidFill>
              </a:rPr>
              <a:t>脱离律法（</a:t>
            </a:r>
            <a:r>
              <a:rPr lang="en-US" altLang="zh-CN" sz="3600" b="1" dirty="0" smtClean="0">
                <a:solidFill>
                  <a:schemeClr val="bg1"/>
                </a:solidFill>
              </a:rPr>
              <a:t>7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章）</a:t>
            </a:r>
            <a:endParaRPr lang="en-US" altLang="zh-CN" sz="36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 smtClean="0">
                <a:solidFill>
                  <a:schemeClr val="bg1"/>
                </a:solidFill>
              </a:rPr>
              <a:t>圣灵的帮助（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8</a:t>
            </a:r>
            <a:r>
              <a:rPr lang="zh-CN" altLang="en-US" sz="4000" b="1" dirty="0">
                <a:solidFill>
                  <a:schemeClr val="bg1"/>
                </a:solidFill>
              </a:rPr>
              <a:t>章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）</a:t>
            </a:r>
            <a:endParaRPr lang="zh-CN" alt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0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一同受苦，一同得荣耀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8:17 </a:t>
            </a:r>
            <a:r>
              <a:rPr lang="zh-CN" altLang="en-US" sz="4400" b="1" dirty="0">
                <a:solidFill>
                  <a:schemeClr val="bg1"/>
                </a:solidFill>
              </a:rPr>
              <a:t>既是儿女，便是后嗣，就是神的后嗣，和基督同作后嗣。如果我们和他一同受苦，也必和他一同得荣耀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62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现在的苦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楚，将来的荣耀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8:18 </a:t>
            </a:r>
            <a:r>
              <a:rPr lang="zh-CN" altLang="en-US" sz="4400" b="1" dirty="0">
                <a:solidFill>
                  <a:schemeClr val="bg1"/>
                </a:solidFill>
              </a:rPr>
              <a:t>我想现在的苦楚，若比起将来要显于我们的荣耀，就不足介意了。</a:t>
            </a:r>
          </a:p>
        </p:txBody>
      </p:sp>
    </p:spTree>
    <p:extLst>
      <p:ext uri="{BB962C8B-B14F-4D97-AF65-F5344CB8AC3E}">
        <p14:creationId xmlns:p14="http://schemas.microsoft.com/office/powerpoint/2010/main" val="25023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受造之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物的盼望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8:19 </a:t>
            </a:r>
            <a:r>
              <a:rPr lang="zh-CN" altLang="en-US" sz="4400" b="1" dirty="0">
                <a:solidFill>
                  <a:schemeClr val="bg1"/>
                </a:solidFill>
              </a:rPr>
              <a:t>受造之物，切望等候神的众子显出来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8:20 </a:t>
            </a:r>
            <a:r>
              <a:rPr lang="zh-CN" altLang="en-US" sz="4400" b="1" dirty="0">
                <a:solidFill>
                  <a:schemeClr val="bg1"/>
                </a:solidFill>
              </a:rPr>
              <a:t>因为受造之物服在虚空之下，不是自己愿意，乃是因那叫他如此的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8:21 </a:t>
            </a:r>
            <a:r>
              <a:rPr lang="zh-CN" altLang="en-US" sz="4400" b="1" dirty="0">
                <a:solidFill>
                  <a:schemeClr val="bg1"/>
                </a:solidFill>
              </a:rPr>
              <a:t>但受造之物仍然指望脱离败坏的辖制，得享神儿女自由的荣耀。（享原文作入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）</a:t>
            </a:r>
            <a:r>
              <a:rPr lang="en-US" altLang="zh-CN" sz="4400" b="1" dirty="0">
                <a:solidFill>
                  <a:schemeClr val="bg1"/>
                </a:solidFill>
              </a:rPr>
              <a:t>8:22 </a:t>
            </a:r>
            <a:r>
              <a:rPr lang="zh-CN" altLang="en-US" sz="4400" b="1" dirty="0">
                <a:solidFill>
                  <a:schemeClr val="bg1"/>
                </a:solidFill>
              </a:rPr>
              <a:t>我们知道一切受造之物，一同叹息劳苦，直到如今。</a:t>
            </a:r>
          </a:p>
        </p:txBody>
      </p:sp>
    </p:spTree>
    <p:extLst>
      <p:ext uri="{BB962C8B-B14F-4D97-AF65-F5344CB8AC3E}">
        <p14:creationId xmlns:p14="http://schemas.microsoft.com/office/powerpoint/2010/main" val="108779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儿子的名分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8:23 </a:t>
            </a:r>
            <a:r>
              <a:rPr lang="zh-CN" altLang="en-US" sz="4400" b="1" dirty="0">
                <a:solidFill>
                  <a:schemeClr val="bg1"/>
                </a:solidFill>
              </a:rPr>
              <a:t>不但如此，就是我们这有圣灵初结果子的，也是自己心里叹息，等候得着儿子的名分，乃是我们的身体得赎。</a:t>
            </a:r>
          </a:p>
        </p:txBody>
      </p:sp>
    </p:spTree>
    <p:extLst>
      <p:ext uri="{BB962C8B-B14F-4D97-AF65-F5344CB8AC3E}">
        <p14:creationId xmlns:p14="http://schemas.microsoft.com/office/powerpoint/2010/main" val="348257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得救的盼望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8:24 </a:t>
            </a:r>
            <a:r>
              <a:rPr lang="zh-CN" altLang="en-US" sz="4400" b="1" dirty="0">
                <a:solidFill>
                  <a:schemeClr val="bg1"/>
                </a:solidFill>
              </a:rPr>
              <a:t>我们得救是在乎盼望。只是所见的盼望不是盼望。谁还盼望他所见的呢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？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8:25 </a:t>
            </a:r>
            <a:r>
              <a:rPr lang="zh-CN" altLang="en-US" sz="4400" b="1" dirty="0">
                <a:solidFill>
                  <a:schemeClr val="bg1"/>
                </a:solidFill>
              </a:rPr>
              <a:t>但我们若盼望那所不见的，就必忍耐等候。</a:t>
            </a:r>
          </a:p>
        </p:txBody>
      </p:sp>
    </p:spTree>
    <p:extLst>
      <p:ext uri="{BB962C8B-B14F-4D97-AF65-F5344CB8AC3E}">
        <p14:creationId xmlns:p14="http://schemas.microsoft.com/office/powerpoint/2010/main" val="376361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圣灵的代祷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8:26 </a:t>
            </a:r>
            <a:r>
              <a:rPr lang="zh-CN" altLang="en-US" sz="4400" b="1" dirty="0">
                <a:solidFill>
                  <a:schemeClr val="bg1"/>
                </a:solidFill>
              </a:rPr>
              <a:t>况且我们的软弱有圣灵帮助，我们本不晓得当怎样祷告，只是圣灵亲自用说不出来的叹息，替我们祷告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8:27 </a:t>
            </a:r>
            <a:r>
              <a:rPr lang="zh-CN" altLang="en-US" sz="4400" b="1" dirty="0">
                <a:solidFill>
                  <a:schemeClr val="bg1"/>
                </a:solidFill>
              </a:rPr>
              <a:t>鉴察人心的，晓得圣灵的意思因为圣灵照着神的旨意替圣徒祈求。</a:t>
            </a:r>
          </a:p>
        </p:txBody>
      </p:sp>
    </p:spTree>
    <p:extLst>
      <p:ext uri="{BB962C8B-B14F-4D97-AF65-F5344CB8AC3E}">
        <p14:creationId xmlns:p14="http://schemas.microsoft.com/office/powerpoint/2010/main" val="263472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万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事互</a:t>
            </a:r>
            <a:r>
              <a:rPr lang="zh-CN" altLang="en-US" sz="4800" b="1" dirty="0">
                <a:solidFill>
                  <a:schemeClr val="bg1"/>
                </a:solidFill>
              </a:rPr>
              <a:t>相效力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8:28 </a:t>
            </a:r>
            <a:r>
              <a:rPr lang="zh-CN" altLang="en-US" sz="4400" b="1" dirty="0">
                <a:solidFill>
                  <a:schemeClr val="bg1"/>
                </a:solidFill>
              </a:rPr>
              <a:t>我们晓得万事都互相效力，叫爱神的人得益处，就是按他旨意被召的人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13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74419</TotalTime>
  <Words>5572</Words>
  <Application>Microsoft Office PowerPoint</Application>
  <PresentationFormat>On-screen Show (4:3)</PresentationFormat>
  <Paragraphs>170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三谷基督徒会堂成人主日学</vt:lpstr>
      <vt:lpstr>5-8章的结构</vt:lpstr>
      <vt:lpstr>一同受苦，一同得荣耀</vt:lpstr>
      <vt:lpstr>现在的苦楚，将来的荣耀</vt:lpstr>
      <vt:lpstr>受造之物的盼望</vt:lpstr>
      <vt:lpstr>儿子的名分</vt:lpstr>
      <vt:lpstr>得救的盼望</vt:lpstr>
      <vt:lpstr>圣灵的代祷</vt:lpstr>
      <vt:lpstr>万事互相效力</vt:lpstr>
      <vt:lpstr>救恩之路</vt:lpstr>
      <vt:lpstr>谁能敌挡？</vt:lpstr>
      <vt:lpstr>谁能控告？</vt:lpstr>
      <vt:lpstr>谁能定罪？</vt:lpstr>
      <vt:lpstr>谁能隔绝？</vt:lpstr>
      <vt:lpstr>救恩的确据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Meaning of Christmas</dc:title>
  <dc:creator>Guocai</dc:creator>
  <cp:lastModifiedBy>test</cp:lastModifiedBy>
  <cp:revision>369</cp:revision>
  <dcterms:created xsi:type="dcterms:W3CDTF">2014-12-20T19:43:08Z</dcterms:created>
  <dcterms:modified xsi:type="dcterms:W3CDTF">2018-08-12T15:02:07Z</dcterms:modified>
</cp:coreProperties>
</file>