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8197967_2985x4000.jpeg"/>
          <p:cNvSpPr>
            <a:spLocks noGrp="1"/>
          </p:cNvSpPr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08197967_2985x4000.jpeg"/>
          <p:cNvSpPr>
            <a:spLocks noGrp="1"/>
          </p:cNvSpPr>
          <p:nvPr>
            <p:ph type="pic" sz="quarter" idx="13"/>
          </p:nvPr>
        </p:nvSpPr>
        <p:spPr>
          <a:xfrm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70" baseline="0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健康家庭的生活(1-1)"/>
          <p:cNvSpPr txBox="1">
            <a:spLocks noGrp="1"/>
          </p:cNvSpPr>
          <p:nvPr>
            <p:ph type="title"/>
          </p:nvPr>
        </p:nvSpPr>
        <p:spPr>
          <a:xfrm>
            <a:off x="1270000" y="7213600"/>
            <a:ext cx="10464800" cy="1244600"/>
          </a:xfrm>
          <a:prstGeom prst="rect">
            <a:avLst/>
          </a:prstGeom>
        </p:spPr>
        <p:txBody>
          <a:bodyPr/>
          <a:lstStyle>
            <a:lvl1pPr defTabSz="537463">
              <a:defRPr sz="6440" spc="64">
                <a:effectLst>
                  <a:outerShdw blurRad="35052" dist="11684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健康家庭的生活(1-1)</a:t>
            </a:r>
          </a:p>
        </p:txBody>
      </p:sp>
      <p:sp>
        <p:nvSpPr>
          <p:cNvPr id="120" name="DVD Session 1-1"/>
          <p:cNvSpPr txBox="1">
            <a:spLocks noGrp="1"/>
          </p:cNvSpPr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DVD Session 1-1</a:t>
            </a:r>
          </a:p>
        </p:txBody>
      </p:sp>
      <p:pic>
        <p:nvPicPr>
          <p:cNvPr id="121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760579"/>
            <a:ext cx="8432800" cy="629991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“上帝啊，求你鑒察我，知道我的心思， 試煉我，知道我的意念， 看在我裏面有甚麼惡行沒有， 引導我走永生的道路。”(詩篇 139:23-24)"/>
          <p:cNvSpPr txBox="1">
            <a:spLocks noGrp="1"/>
          </p:cNvSpPr>
          <p:nvPr>
            <p:ph type="ctrTitle"/>
          </p:nvPr>
        </p:nvSpPr>
        <p:spPr>
          <a:xfrm>
            <a:off x="806101" y="3668685"/>
            <a:ext cx="11392598" cy="2416230"/>
          </a:xfrm>
          <a:prstGeom prst="rect">
            <a:avLst/>
          </a:prstGeom>
        </p:spPr>
        <p:txBody>
          <a:bodyPr/>
          <a:lstStyle>
            <a:lvl1pPr algn="l" defTabSz="554990">
              <a:defRPr sz="4275" spc="42">
                <a:effectLst>
                  <a:outerShdw blurRad="36195" dist="12065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“上帝啊，求你鑒察我，知道我的心思， 試煉我，知道我的意念， 看在我裏面有甚麼惡行沒有， 引導我走永生的道路。”(詩篇 139:23-24)</a:t>
            </a:r>
          </a:p>
        </p:txBody>
      </p:sp>
      <p:sp>
        <p:nvSpPr>
          <p:cNvPr id="129" name="“善人從他心裏所存的善就發出善來；惡人從他 心裏 所存的惡就發出惡來；因為心裏所充滿的，口裏就說出來。」”(路加福音 6:45)"/>
          <p:cNvSpPr txBox="1"/>
          <p:nvPr/>
        </p:nvSpPr>
        <p:spPr>
          <a:xfrm>
            <a:off x="712048" y="6062746"/>
            <a:ext cx="11580704" cy="265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>
              <a:lnSpc>
                <a:spcPct val="80000"/>
              </a:lnSpc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“善人從他心裏所存的善就發出善來；惡人從他 心裏 所存的惡就發出惡來；因為心裏所充滿的，口裏就說出來。」”(路加福音 6:45)</a:t>
            </a:r>
          </a:p>
        </p:txBody>
      </p:sp>
      <p:sp>
        <p:nvSpPr>
          <p:cNvPr id="130" name="前言：…"/>
          <p:cNvSpPr txBox="1"/>
          <p:nvPr/>
        </p:nvSpPr>
        <p:spPr>
          <a:xfrm>
            <a:off x="2595437" y="710566"/>
            <a:ext cx="10083801" cy="282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前言：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不是改變孩子的行為，改變孩子的心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改變沒有快速捷徑</a:t>
            </a:r>
          </a:p>
          <a:p>
            <a:pPr marL="555625" indent="-555625" algn="l">
              <a:lnSpc>
                <a:spcPct val="80000"/>
              </a:lnSpc>
              <a:buSzPct val="100000"/>
              <a:buChar char="•"/>
              <a:defRPr sz="4500" spc="45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這個改變也包括父母親</a:t>
            </a:r>
          </a:p>
        </p:txBody>
      </p:sp>
      <p:pic>
        <p:nvPicPr>
          <p:cNvPr id="131" name="heart-family-md.png" descr="heart-family-m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900" y="1081767"/>
            <a:ext cx="1905385" cy="2245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29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目前狀况：…"/>
          <p:cNvSpPr txBox="1">
            <a:spLocks noGrp="1"/>
          </p:cNvSpPr>
          <p:nvPr>
            <p:ph type="ctrTitle"/>
          </p:nvPr>
        </p:nvSpPr>
        <p:spPr>
          <a:xfrm>
            <a:off x="542147" y="402882"/>
            <a:ext cx="11921501" cy="4089348"/>
          </a:xfrm>
          <a:prstGeom prst="rect">
            <a:avLst/>
          </a:prstGeom>
        </p:spPr>
        <p:txBody>
          <a:bodyPr/>
          <a:lstStyle/>
          <a:p>
            <a:pPr algn="l"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目前狀况：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正確的動機和目標，還要有適當的方法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危機反應－被動 vs 計劃執行－主動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教養子女－人的方法 vs 神的方法</a:t>
            </a:r>
          </a:p>
          <a:p>
            <a:pPr marL="617361" indent="-617361" algn="l">
              <a:buSzPct val="100000"/>
              <a:defRPr sz="5000" spc="5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愛裏沒有懼怕，真理使你得到自由</a:t>
            </a:r>
          </a:p>
        </p:txBody>
      </p:sp>
      <p:sp>
        <p:nvSpPr>
          <p:cNvPr id="134" name="永遠不會太遲…"/>
          <p:cNvSpPr txBox="1"/>
          <p:nvPr/>
        </p:nvSpPr>
        <p:spPr>
          <a:xfrm>
            <a:off x="262250" y="5854657"/>
            <a:ext cx="11921500" cy="350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lnSpc>
                <a:spcPct val="80000"/>
              </a:lnSpc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永遠不會太遲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接受神的救恩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改變教養孩子的心和方法－認罪和悔改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改善父母和青少年的關係</a:t>
            </a:r>
          </a:p>
        </p:txBody>
      </p:sp>
      <p:pic>
        <p:nvPicPr>
          <p:cNvPr id="135" name="clipart-family-clip-art-pictures-family.jpg" descr="clipart-family-clip-art-pictures-famil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881371"/>
            <a:ext cx="3685492" cy="2459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  <p:bldP spid="134" grpId="2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649217"/>
            <a:ext cx="12022264" cy="8460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放縱式的教養…"/>
          <p:cNvSpPr txBox="1">
            <a:spLocks noGrp="1"/>
          </p:cNvSpPr>
          <p:nvPr>
            <p:ph type="ctrTitle"/>
          </p:nvPr>
        </p:nvSpPr>
        <p:spPr>
          <a:xfrm>
            <a:off x="450849" y="2300565"/>
            <a:ext cx="12103101" cy="2057401"/>
          </a:xfrm>
          <a:prstGeom prst="rect">
            <a:avLst/>
          </a:prstGeom>
        </p:spPr>
        <p:txBody>
          <a:bodyPr/>
          <a:lstStyle/>
          <a:p>
            <a:pPr algn="l">
              <a:defRPr sz="4000" spc="39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放縱式的教養</a:t>
            </a:r>
          </a:p>
          <a:p>
            <a:pPr marL="493888" indent="-493888" algn="l">
              <a:buSzPct val="100000"/>
              <a:defRPr sz="4000" spc="39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愛心和快樂至上</a:t>
            </a:r>
          </a:p>
          <a:p>
            <a:pPr marL="493888" indent="-493888" algn="l">
              <a:buSzPct val="100000"/>
              <a:defRPr sz="4000" spc="39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避免衝突-逃避衝突</a:t>
            </a:r>
          </a:p>
        </p:txBody>
      </p:sp>
      <p:sp>
        <p:nvSpPr>
          <p:cNvPr id="140" name="權威式的教養…"/>
          <p:cNvSpPr txBox="1"/>
          <p:nvPr/>
        </p:nvSpPr>
        <p:spPr>
          <a:xfrm>
            <a:off x="520700" y="266054"/>
            <a:ext cx="11963401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lnSpc>
                <a:spcPct val="80000"/>
              </a:lnSpc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權威式的教養</a:t>
            </a:r>
          </a:p>
          <a:p>
            <a:pPr marL="493888" indent="-493888" algn="l">
              <a:lnSpc>
                <a:spcPct val="80000"/>
              </a:lnSpc>
              <a:buSzPct val="100000"/>
              <a:buChar char="•"/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青少年反叛</a:t>
            </a:r>
          </a:p>
          <a:p>
            <a:pPr marL="493888" indent="-493888" algn="l">
              <a:lnSpc>
                <a:spcPct val="80000"/>
              </a:lnSpc>
              <a:buSzPct val="100000"/>
              <a:buChar char="•"/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青少年無法獨立思考和生活</a:t>
            </a:r>
          </a:p>
        </p:txBody>
      </p:sp>
      <p:sp>
        <p:nvSpPr>
          <p:cNvPr id="141" name="漸進式的教養…"/>
          <p:cNvSpPr txBox="1"/>
          <p:nvPr/>
        </p:nvSpPr>
        <p:spPr>
          <a:xfrm>
            <a:off x="469899" y="4495800"/>
            <a:ext cx="12065001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lnSpc>
                <a:spcPct val="80000"/>
              </a:lnSpc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漸進式的教養</a:t>
            </a:r>
          </a:p>
          <a:p>
            <a:pPr marL="493888" indent="-493888" algn="l">
              <a:lnSpc>
                <a:spcPct val="80000"/>
              </a:lnSpc>
              <a:buSzPct val="100000"/>
              <a:buChar char="•"/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父母子女角色(訓練)</a:t>
            </a:r>
          </a:p>
          <a:p>
            <a:pPr marL="493888" indent="-493888" algn="l">
              <a:lnSpc>
                <a:spcPct val="80000"/>
              </a:lnSpc>
              <a:buSzPct val="100000"/>
              <a:buChar char="•"/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教練選手角色(指導)</a:t>
            </a:r>
          </a:p>
          <a:p>
            <a:pPr marL="493888" indent="-493888" algn="l">
              <a:lnSpc>
                <a:spcPct val="80000"/>
              </a:lnSpc>
              <a:buSzPct val="100000"/>
              <a:buChar char="•"/>
              <a:defRPr sz="4000" spc="39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朋友知己角色(友誼)</a:t>
            </a:r>
          </a:p>
        </p:txBody>
      </p:sp>
      <p:sp>
        <p:nvSpPr>
          <p:cNvPr id="142" name="*父母親有不同的教養方式"/>
          <p:cNvSpPr txBox="1"/>
          <p:nvPr/>
        </p:nvSpPr>
        <p:spPr>
          <a:xfrm>
            <a:off x="2501899" y="3747658"/>
            <a:ext cx="8001001" cy="9906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66674">
              <a:defRPr sz="5044">
                <a:solidFill>
                  <a:srgbClr val="FFFDEF"/>
                </a:solidFill>
                <a:effectLst>
                  <a:outerShdw blurRad="24638" dist="12319" dir="16200000" rotWithShape="0">
                    <a:srgbClr val="000000">
                      <a:alpha val="4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*父母親有不同的教養方式</a:t>
            </a:r>
          </a:p>
        </p:txBody>
      </p:sp>
      <p:sp>
        <p:nvSpPr>
          <p:cNvPr id="143" name="“以後我不再稱你們為僕人，因僕人不知道主人所做的事。我乃稱你們為朋友；因我從我父所聽見的，已經都告訴你們了。”(約翰福音 15:15)"/>
          <p:cNvSpPr txBox="1"/>
          <p:nvPr/>
        </p:nvSpPr>
        <p:spPr>
          <a:xfrm>
            <a:off x="284017" y="7299653"/>
            <a:ext cx="1204961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00374A"/>
                </a:solidFill>
                <a:latin typeface="ヒラギノ丸ゴ ProN"/>
                <a:ea typeface="ヒラギノ丸ゴ ProN"/>
                <a:cs typeface="ヒラギノ丸ゴ ProN"/>
                <a:sym typeface="ヒラギノ丸ゴ ProN"/>
              </a:defRPr>
            </a:lvl1pPr>
          </a:lstStyle>
          <a:p>
            <a:r>
              <a:t>“以後我不再稱你們為僕人，因僕人不知道主人所做的事。我乃稱你們為朋友；因我從我父所聽見的，已經都告訴你們了。”(約翰福音 15:15)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2" build="p" bldLvl="5" animBg="1" advAuto="0"/>
      <p:bldP spid="140" grpId="1" build="p" bldLvl="5" animBg="1" advAuto="0"/>
      <p:bldP spid="141" grpId="3" build="p" bldLvl="5" animBg="1" advAuto="0"/>
      <p:bldP spid="142" grpId="5" animBg="1" advAuto="0"/>
      <p:bldP spid="143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組員討論"/>
          <p:cNvSpPr txBox="1">
            <a:spLocks noGrp="1"/>
          </p:cNvSpPr>
          <p:nvPr>
            <p:ph type="ctrTitle"/>
          </p:nvPr>
        </p:nvSpPr>
        <p:spPr>
          <a:xfrm>
            <a:off x="5130800" y="1981200"/>
            <a:ext cx="6324600" cy="1206500"/>
          </a:xfrm>
          <a:prstGeom prst="rect">
            <a:avLst/>
          </a:prstGeom>
        </p:spPr>
        <p:txBody>
          <a:bodyPr/>
          <a:lstStyle>
            <a:lvl1pPr defTabSz="519937">
              <a:defRPr sz="6230" spc="62"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組員討論</a:t>
            </a:r>
          </a:p>
        </p:txBody>
      </p:sp>
      <p:sp>
        <p:nvSpPr>
          <p:cNvPr id="146" name="自我介紹 + 介紹家庭…"/>
          <p:cNvSpPr txBox="1"/>
          <p:nvPr/>
        </p:nvSpPr>
        <p:spPr>
          <a:xfrm>
            <a:off x="2904347" y="4149382"/>
            <a:ext cx="7670801" cy="3644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881944" indent="-881944" algn="l">
              <a:lnSpc>
                <a:spcPct val="80000"/>
              </a:lnSpc>
              <a:buSzPct val="100000"/>
              <a:buAutoNum type="arabicPeriod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自我介紹 + 介紹家庭</a:t>
            </a:r>
          </a:p>
          <a:p>
            <a:pPr marL="881944" indent="-881944" algn="l">
              <a:lnSpc>
                <a:spcPct val="80000"/>
              </a:lnSpc>
              <a:buSzPct val="100000"/>
              <a:buAutoNum type="arabicPeriod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我來上課的目的</a:t>
            </a:r>
          </a:p>
          <a:p>
            <a:pPr marL="881944" indent="-881944" algn="l">
              <a:lnSpc>
                <a:spcPct val="80000"/>
              </a:lnSpc>
              <a:buSzPct val="100000"/>
              <a:buAutoNum type="arabicPeriod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我的教養方式</a:t>
            </a:r>
          </a:p>
          <a:p>
            <a:pPr marL="881944" indent="-881944" algn="l">
              <a:lnSpc>
                <a:spcPct val="80000"/>
              </a:lnSpc>
              <a:buSzPct val="100000"/>
              <a:buAutoNum type="arabicPeriod"/>
              <a:defRPr sz="5000" spc="50">
                <a:solidFill>
                  <a:srgbClr val="3E382B"/>
                </a:solidFill>
                <a:effectLst>
                  <a:outerShdw blurRad="38100" dist="12700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我的角色扮演</a:t>
            </a:r>
          </a:p>
        </p:txBody>
      </p:sp>
      <p:pic>
        <p:nvPicPr>
          <p:cNvPr id="147" name="meeting-clipart-result-discussion-19.png" descr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6900" y="1016000"/>
            <a:ext cx="3810000" cy="313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本週作業"/>
          <p:cNvSpPr txBox="1"/>
          <p:nvPr/>
        </p:nvSpPr>
        <p:spPr>
          <a:xfrm>
            <a:off x="241300" y="1346200"/>
            <a:ext cx="6667500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defTabSz="519937">
              <a:lnSpc>
                <a:spcPct val="80000"/>
              </a:lnSpc>
              <a:defRPr sz="6230" spc="62">
                <a:solidFill>
                  <a:srgbClr val="3E382B"/>
                </a:solidFill>
                <a:effectLst>
                  <a:outerShdw blurRad="33909" dist="1130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本週作業</a:t>
            </a:r>
          </a:p>
        </p:txBody>
      </p:sp>
      <p:pic>
        <p:nvPicPr>
          <p:cNvPr id="15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繼續紀錄與孩子談話時間…"/>
          <p:cNvSpPr txBox="1"/>
          <p:nvPr/>
        </p:nvSpPr>
        <p:spPr>
          <a:xfrm>
            <a:off x="965200" y="3479800"/>
            <a:ext cx="11366500" cy="444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851958" indent="-851958" algn="l" defTabSz="403097">
              <a:lnSpc>
                <a:spcPct val="80000"/>
              </a:lnSpc>
              <a:buSzPct val="100000"/>
              <a:buAutoNum type="arabicPeriod"/>
              <a:defRPr sz="4830" spc="48">
                <a:solidFill>
                  <a:srgbClr val="3E382B"/>
                </a:solidFill>
                <a:effectLst>
                  <a:outerShdw blurRad="26289" dist="876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繼續紀錄與孩子談話時間</a:t>
            </a:r>
          </a:p>
          <a:p>
            <a:pPr marL="851958" indent="-851958" algn="l" defTabSz="403097">
              <a:lnSpc>
                <a:spcPct val="80000"/>
              </a:lnSpc>
              <a:buSzPct val="100000"/>
              <a:buAutoNum type="arabicPeriod"/>
              <a:defRPr sz="4830" spc="48">
                <a:solidFill>
                  <a:srgbClr val="3E382B"/>
                </a:solidFill>
                <a:effectLst>
                  <a:outerShdw blurRad="26289" dist="876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全家有一個歡樂的活動，如果本週沒有太多時間，全家一起籌劃聖誕節或新年的活動或休假</a:t>
            </a:r>
          </a:p>
          <a:p>
            <a:pPr marL="851958" indent="-851958" algn="l" defTabSz="403097">
              <a:lnSpc>
                <a:spcPct val="80000"/>
              </a:lnSpc>
              <a:buSzPct val="100000"/>
              <a:buAutoNum type="arabicPeriod"/>
              <a:defRPr sz="4830" spc="48">
                <a:solidFill>
                  <a:srgbClr val="3E382B"/>
                </a:solidFill>
                <a:effectLst>
                  <a:outerShdw blurRad="26289" dist="8763" dir="5400000" rotWithShape="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閱讀“如何教養青少年”第一章，與配偶討論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“你們作兒女的，要凡事聽從父母，因為這是主所喜悅的。 你們作父親的，不要惹兒女的氣，恐怕他們失了志氣。”(歌羅西書 3:20-21)"/>
          <p:cNvSpPr txBox="1">
            <a:spLocks noGrp="1"/>
          </p:cNvSpPr>
          <p:nvPr>
            <p:ph type="title"/>
          </p:nvPr>
        </p:nvSpPr>
        <p:spPr>
          <a:xfrm>
            <a:off x="671523" y="6769130"/>
            <a:ext cx="12351306" cy="2509131"/>
          </a:xfrm>
          <a:prstGeom prst="rect">
            <a:avLst/>
          </a:prstGeom>
        </p:spPr>
        <p:txBody>
          <a:bodyPr/>
          <a:lstStyle>
            <a:lvl1pPr algn="l" defTabSz="385572">
              <a:defRPr sz="4620" spc="46">
                <a:effectLst>
                  <a:outerShdw blurRad="25146" dist="8382" dir="5400000" rotWithShape="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r>
              <a:t>“你們作兒女的，要凡事聽從父母，因為這是主所喜悅的。 你們作父親的，不要惹兒女的氣，恐怕他們失了志氣。”(歌羅西書 3:20-21) </a:t>
            </a:r>
          </a:p>
        </p:txBody>
      </p:sp>
      <p:grpSp>
        <p:nvGrpSpPr>
          <p:cNvPr id="156" name="Image"/>
          <p:cNvGrpSpPr/>
          <p:nvPr/>
        </p:nvGrpSpPr>
        <p:grpSpPr>
          <a:xfrm rot="21600000">
            <a:off x="2859012" y="319714"/>
            <a:ext cx="7976499" cy="6194441"/>
            <a:chOff x="-47677" y="-144010"/>
            <a:chExt cx="7976498" cy="6194440"/>
          </a:xfrm>
        </p:grpSpPr>
        <p:pic>
          <p:nvPicPr>
            <p:cNvPr id="15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756" t="6182" r="3141" b="6216"/>
            <a:stretch>
              <a:fillRect/>
            </a:stretch>
          </p:blipFill>
          <p:spPr>
            <a:xfrm rot="-21494956">
              <a:off x="41400" y="-26276"/>
              <a:ext cx="7798344" cy="595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46"/>
                  </a:moveTo>
                  <a:lnTo>
                    <a:pt x="484" y="21600"/>
                  </a:lnTo>
                  <a:lnTo>
                    <a:pt x="21600" y="20754"/>
                  </a:lnTo>
                  <a:lnTo>
                    <a:pt x="21116" y="0"/>
                  </a:lnTo>
                  <a:lnTo>
                    <a:pt x="0" y="846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54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7880974" cy="605043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DEF"/>
            </a:solidFill>
            <a:effectLst>
              <a:outerShdw blurRad="25400" dist="12700" dir="16200000" rotWithShape="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Macintosh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PingFang HK Regular</vt:lpstr>
      <vt:lpstr>ヒラギノ丸ゴ ProN</vt:lpstr>
      <vt:lpstr>American Typewriter</vt:lpstr>
      <vt:lpstr>Helvetica Neue</vt:lpstr>
      <vt:lpstr>Palatino</vt:lpstr>
      <vt:lpstr>HardCover</vt:lpstr>
      <vt:lpstr>健康家庭的生活(1-1)</vt:lpstr>
      <vt:lpstr>“上帝啊，求你鑒察我，知道我的心思， 試煉我，知道我的意念， 看在我裏面有甚麼惡行沒有， 引導我走永生的道路。”(詩篇 139:23-24)</vt:lpstr>
      <vt:lpstr>目前狀况： 正確的動機和目標，還要有適當的方法 危機反應－被動 vs 計劃執行－主動 教養子女－人的方法 vs 神的方法 愛裏沒有懼怕，真理使你得到自由</vt:lpstr>
      <vt:lpstr>PowerPoint Presentation</vt:lpstr>
      <vt:lpstr>放縱式的教養 愛心和快樂至上 避免衝突-逃避衝突</vt:lpstr>
      <vt:lpstr>組員討論</vt:lpstr>
      <vt:lpstr>PowerPoint Presentation</vt:lpstr>
      <vt:lpstr>“你們作兒女的，要凡事聽從父母，因為這是主所喜悅的。 你們作父親的，不要惹兒女的氣，恐怕他們失了志氣。”(歌羅西書 3:20-21)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健康家庭的生活(1-1)</dc:title>
  <cp:lastModifiedBy>Miles Wu</cp:lastModifiedBy>
  <cp:revision>1</cp:revision>
  <dcterms:modified xsi:type="dcterms:W3CDTF">2019-01-14T17:55:22Z</dcterms:modified>
</cp:coreProperties>
</file>