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-Johnny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8197967_2985x4000.jpeg"/>
          <p:cNvSpPr>
            <a:spLocks noGrp="1"/>
          </p:cNvSpPr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13"/>
          </p:nvPr>
        </p:nvSpPr>
        <p:spPr>
          <a:xfrm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197967_2985x4000.jpeg"/>
          <p:cNvSpPr>
            <a:spLocks noGrp="1"/>
          </p:cNvSpPr>
          <p:nvPr>
            <p:ph type="pic" sz="quarter" idx="13"/>
          </p:nvPr>
        </p:nvSpPr>
        <p:spPr>
          <a:xfrm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ilesw@yahoo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健康家庭的生活(1-2)"/>
          <p:cNvSpPr txBox="1">
            <a:spLocks noGrp="1"/>
          </p:cNvSpPr>
          <p:nvPr>
            <p:ph type="title"/>
          </p:nvPr>
        </p:nvSpPr>
        <p:spPr>
          <a:xfrm>
            <a:off x="1270000" y="7213600"/>
            <a:ext cx="10464800" cy="1244600"/>
          </a:xfrm>
          <a:prstGeom prst="rect">
            <a:avLst/>
          </a:prstGeom>
        </p:spPr>
        <p:txBody>
          <a:bodyPr/>
          <a:lstStyle>
            <a:lvl1pPr defTabSz="537463">
              <a:defRPr sz="6440" spc="64">
                <a:effectLst>
                  <a:outerShdw blurRad="35052" dist="1168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健康家庭的生活(1-2)</a:t>
            </a:r>
          </a:p>
        </p:txBody>
      </p:sp>
      <p:sp>
        <p:nvSpPr>
          <p:cNvPr id="120" name="學員手冊 第一章"/>
          <p:cNvSpPr txBox="1">
            <a:spLocks noGrp="1"/>
          </p:cNvSpPr>
          <p:nvPr>
            <p:ph type="body" sz="quarter" idx="1"/>
          </p:nvPr>
        </p:nvSpPr>
        <p:spPr>
          <a:xfrm>
            <a:off x="1270000" y="8445500"/>
            <a:ext cx="10464800" cy="1244600"/>
          </a:xfrm>
          <a:prstGeom prst="rect">
            <a:avLst/>
          </a:prstGeom>
        </p:spPr>
        <p:txBody>
          <a:bodyPr/>
          <a:lstStyle>
            <a:lvl1pPr>
              <a:defRPr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學員手冊 第一章</a:t>
            </a:r>
          </a:p>
        </p:txBody>
      </p:sp>
      <p:pic>
        <p:nvPicPr>
          <p:cNvPr id="121" name="image.png" descr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760579"/>
            <a:ext cx="8432800" cy="6299911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分組討論題目：…"/>
          <p:cNvSpPr txBox="1"/>
          <p:nvPr/>
        </p:nvSpPr>
        <p:spPr>
          <a:xfrm>
            <a:off x="458048" y="2201946"/>
            <a:ext cx="12090401" cy="654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l" defTabSz="479044">
              <a:lnSpc>
                <a:spcPct val="80000"/>
              </a:lnSpc>
              <a:defRPr sz="5084" spc="50">
                <a:solidFill>
                  <a:srgbClr val="3E382B"/>
                </a:solidFill>
                <a:effectLst>
                  <a:outerShdw blurRad="31242" dist="1041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分組討論題目：</a:t>
            </a:r>
          </a:p>
          <a:p>
            <a:pPr algn="l" defTabSz="479044">
              <a:lnSpc>
                <a:spcPct val="80000"/>
              </a:lnSpc>
              <a:defRPr sz="5084" spc="50">
                <a:solidFill>
                  <a:srgbClr val="3E382B"/>
                </a:solidFill>
                <a:effectLst>
                  <a:outerShdw blurRad="31242" dist="1041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/>
          </a:p>
          <a:p>
            <a:pPr marL="896761" indent="-896761" algn="l" defTabSz="479044">
              <a:lnSpc>
                <a:spcPct val="80000"/>
              </a:lnSpc>
              <a:buSzPct val="100000"/>
              <a:buAutoNum type="arabicPeriod"/>
              <a:defRPr sz="5084" spc="50">
                <a:solidFill>
                  <a:srgbClr val="3E382B"/>
                </a:solidFill>
                <a:effectLst>
                  <a:outerShdw blurRad="31242" dist="1041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你同意或不同意青少年一定有叛逆期？Why？</a:t>
            </a:r>
          </a:p>
          <a:p>
            <a:pPr marL="896761" indent="-896761" algn="l" defTabSz="479044">
              <a:lnSpc>
                <a:spcPct val="80000"/>
              </a:lnSpc>
              <a:buSzPct val="100000"/>
              <a:buAutoNum type="arabicPeriod"/>
              <a:defRPr sz="5084" spc="50">
                <a:solidFill>
                  <a:srgbClr val="3E382B"/>
                </a:solidFill>
                <a:effectLst>
                  <a:outerShdw blurRad="31242" dist="1041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什麼是你理想的青少年？</a:t>
            </a:r>
          </a:p>
          <a:p>
            <a:pPr marL="896761" indent="-896761" algn="l" defTabSz="479044">
              <a:lnSpc>
                <a:spcPct val="80000"/>
              </a:lnSpc>
              <a:buSzPct val="100000"/>
              <a:buAutoNum type="arabicPeriod"/>
              <a:defRPr sz="5084" spc="50">
                <a:solidFill>
                  <a:srgbClr val="3E382B"/>
                </a:solidFill>
                <a:effectLst>
                  <a:outerShdw blurRad="31242" dist="1041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你想要教養的青少年和實際有何不同？</a:t>
            </a:r>
          </a:p>
          <a:p>
            <a:pPr marL="896761" indent="-896761" algn="l" defTabSz="479044">
              <a:lnSpc>
                <a:spcPct val="80000"/>
              </a:lnSpc>
              <a:buSzPct val="100000"/>
              <a:buAutoNum type="arabicPeriod"/>
              <a:defRPr sz="5084" spc="50">
                <a:solidFill>
                  <a:srgbClr val="3E382B"/>
                </a:solidFill>
                <a:effectLst>
                  <a:outerShdw blurRad="31242" dist="1041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你們家裡青少年和父母關係不佳的主要原因是？</a:t>
            </a:r>
          </a:p>
        </p:txBody>
      </p:sp>
      <p:pic>
        <p:nvPicPr>
          <p:cNvPr id="129" name="meeting-clipart-result-discussion-19.png" descr="meeting-clipart-result-discussion-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0700" y="736600"/>
            <a:ext cx="3810000" cy="3136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理想的青少年"/>
          <p:cNvSpPr txBox="1"/>
          <p:nvPr/>
        </p:nvSpPr>
        <p:spPr>
          <a:xfrm>
            <a:off x="3347072" y="1130392"/>
            <a:ext cx="425298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4800" spc="48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r>
              <a:t>理想的青少年</a:t>
            </a:r>
          </a:p>
        </p:txBody>
      </p:sp>
      <p:pic>
        <p:nvPicPr>
          <p:cNvPr id="132" name="heart-family-md.png" descr="heart-family-m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895" y="483826"/>
            <a:ext cx="1905386" cy="224563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❤️愛神"/>
          <p:cNvSpPr txBox="1">
            <a:spLocks noGrp="1"/>
          </p:cNvSpPr>
          <p:nvPr>
            <p:ph type="ctrTitle"/>
          </p:nvPr>
        </p:nvSpPr>
        <p:spPr>
          <a:xfrm>
            <a:off x="2081283" y="6868438"/>
            <a:ext cx="2469475" cy="1220347"/>
          </a:xfrm>
          <a:prstGeom prst="rect">
            <a:avLst/>
          </a:prstGeom>
          <a:solidFill>
            <a:schemeClr val="accent2"/>
          </a:solidFill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>
              <a:lnSpc>
                <a:spcPct val="100000"/>
              </a:lnSpc>
              <a:defRPr sz="4500" b="1" spc="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❤️愛神</a:t>
            </a:r>
          </a:p>
        </p:txBody>
      </p:sp>
      <p:sp>
        <p:nvSpPr>
          <p:cNvPr id="134" name="❤️愛人"/>
          <p:cNvSpPr/>
          <p:nvPr/>
        </p:nvSpPr>
        <p:spPr>
          <a:xfrm>
            <a:off x="4986664" y="6868438"/>
            <a:ext cx="2469475" cy="122034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4500" b="1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❤️愛人</a:t>
            </a:r>
          </a:p>
        </p:txBody>
      </p:sp>
      <p:sp>
        <p:nvSpPr>
          <p:cNvPr id="135" name="❤️愛己"/>
          <p:cNvSpPr/>
          <p:nvPr/>
        </p:nvSpPr>
        <p:spPr>
          <a:xfrm>
            <a:off x="7892046" y="6868438"/>
            <a:ext cx="2469474" cy="122034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4500" b="1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❤️愛己</a:t>
            </a:r>
          </a:p>
        </p:txBody>
      </p:sp>
      <p:sp>
        <p:nvSpPr>
          <p:cNvPr id="136" name="❤️愛己"/>
          <p:cNvSpPr/>
          <p:nvPr/>
        </p:nvSpPr>
        <p:spPr>
          <a:xfrm>
            <a:off x="2081283" y="6868438"/>
            <a:ext cx="2469475" cy="122034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4500" b="1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❤️愛己</a:t>
            </a:r>
          </a:p>
        </p:txBody>
      </p:sp>
      <p:sp>
        <p:nvSpPr>
          <p:cNvPr id="137" name="❤️愛神"/>
          <p:cNvSpPr/>
          <p:nvPr/>
        </p:nvSpPr>
        <p:spPr>
          <a:xfrm>
            <a:off x="7892046" y="6868438"/>
            <a:ext cx="2469474" cy="122034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4500" b="1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❤️愛神</a:t>
            </a:r>
          </a:p>
        </p:txBody>
      </p:sp>
      <p:sp>
        <p:nvSpPr>
          <p:cNvPr id="138" name="父慈子孝，兄友弟恭"/>
          <p:cNvSpPr txBox="1"/>
          <p:nvPr/>
        </p:nvSpPr>
        <p:spPr>
          <a:xfrm>
            <a:off x="852574" y="3209858"/>
            <a:ext cx="5778682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4800" spc="48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r>
              <a:t>父慈子孝，兄友弟恭</a:t>
            </a:r>
          </a:p>
        </p:txBody>
      </p:sp>
      <p:sp>
        <p:nvSpPr>
          <p:cNvPr id="139" name="出人頭地，光宗耀祖"/>
          <p:cNvSpPr txBox="1"/>
          <p:nvPr/>
        </p:nvSpPr>
        <p:spPr>
          <a:xfrm>
            <a:off x="852574" y="3999415"/>
            <a:ext cx="5778682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4800" spc="48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r>
              <a:t>出人頭地，光宗耀祖</a:t>
            </a:r>
          </a:p>
        </p:txBody>
      </p:sp>
      <p:sp>
        <p:nvSpPr>
          <p:cNvPr id="140" name="“耶穌對他說：「你要盡心、盡性、盡意愛主－你的上帝。 這是誡命中的第一，且是最大的。 其次也相倣，就是要愛人如己。 這兩條誡命是律法和先知一切 道理 的總綱。」” (馬太福音 22:37-40 )"/>
          <p:cNvSpPr txBox="1"/>
          <p:nvPr/>
        </p:nvSpPr>
        <p:spPr>
          <a:xfrm>
            <a:off x="672779" y="3177678"/>
            <a:ext cx="11659242" cy="29972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1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“耶穌對他說：「你要盡心、盡性、盡意愛主－你的上帝。 這是誡命中的第一，且是最大的。 其次也相倣，就是要愛人如己。 這兩條誡命是律法和先知一切 道理 的總綱。」” (馬太福音 22:37-40 )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4" animBg="1" advAuto="0"/>
      <p:bldP spid="134" grpId="5" animBg="1" advAuto="0"/>
      <p:bldP spid="135" grpId="6" animBg="1" advAuto="0"/>
      <p:bldP spid="136" grpId="7" animBg="1" advAuto="0"/>
      <p:bldP spid="137" grpId="8" animBg="1" advAuto="0"/>
      <p:bldP spid="138" grpId="1" animBg="1" advAuto="0"/>
      <p:bldP spid="139" grpId="2" animBg="1" advAuto="0"/>
      <p:bldP spid="140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青少年時期與父母有良好關係是＂正常＂…"/>
          <p:cNvSpPr txBox="1">
            <a:spLocks noGrp="1"/>
          </p:cNvSpPr>
          <p:nvPr>
            <p:ph type="ctrTitle"/>
          </p:nvPr>
        </p:nvSpPr>
        <p:spPr>
          <a:xfrm>
            <a:off x="428657" y="2371248"/>
            <a:ext cx="12331491" cy="4721675"/>
          </a:xfrm>
          <a:prstGeom prst="rect">
            <a:avLst/>
          </a:prstGeom>
        </p:spPr>
        <p:txBody>
          <a:bodyPr/>
          <a:lstStyle/>
          <a:p>
            <a:pPr marL="558588" indent="-558588" algn="l" defTabSz="508254">
              <a:buSzPct val="100000"/>
              <a:buChar char="•"/>
              <a:defRPr sz="4524" spc="45">
                <a:effectLst>
                  <a:outerShdw blurRad="33147" dist="11049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青少年時期與父母有良好關係是＂正常＂</a:t>
            </a:r>
          </a:p>
          <a:p>
            <a:pPr marL="558588" indent="-558588" algn="l" defTabSz="508254">
              <a:buSzPct val="100000"/>
              <a:defRPr sz="4524" spc="45">
                <a:effectLst>
                  <a:outerShdw blurRad="33147" dist="11049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建立和維係良好關係是需要努力丶時間丶耐心</a:t>
            </a:r>
          </a:p>
          <a:p>
            <a:pPr marL="558588" indent="-558588" algn="l" defTabSz="508254">
              <a:buSzPct val="100000"/>
              <a:defRPr sz="4524" spc="45">
                <a:effectLst>
                  <a:outerShdw blurRad="33147" dist="11049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務必拒絕接受青少年叛逆是無可避免的說法</a:t>
            </a:r>
          </a:p>
          <a:p>
            <a:pPr marL="558588" indent="-558588" algn="l" defTabSz="508254">
              <a:buSzPct val="100000"/>
              <a:defRPr sz="4524" spc="45">
                <a:effectLst>
                  <a:outerShdw blurRad="33147" dist="11049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人性的墮落－各人偏行己路(社會、大人、孩子)</a:t>
            </a:r>
          </a:p>
          <a:p>
            <a:pPr marL="558588" indent="-558588" algn="l" defTabSz="508254">
              <a:buSzPct val="100000"/>
              <a:defRPr sz="4524" spc="45">
                <a:effectLst>
                  <a:outerShdw blurRad="33147" dist="11049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父母親和青少年都要為他們所做的行為負責</a:t>
            </a:r>
          </a:p>
        </p:txBody>
      </p:sp>
      <p:sp>
        <p:nvSpPr>
          <p:cNvPr id="143" name="“上帝啊，求你鑒察我，知道我的心思， 試煉我，知道我的意念， 看在我裏面有甚麼惡行沒有， 引導我走永生的道路。”(詩篇 139:23-24)"/>
          <p:cNvSpPr txBox="1"/>
          <p:nvPr/>
        </p:nvSpPr>
        <p:spPr>
          <a:xfrm>
            <a:off x="806101" y="7058488"/>
            <a:ext cx="11392598" cy="2395205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41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“上帝啊，求你鑒察我，知道我的心思， 試煉我，知道我的意念， 看在我裏面有甚麼惡行沒有， 引導我走永生的道路。”(詩篇 139:23-24)</a:t>
            </a:r>
          </a:p>
        </p:txBody>
      </p:sp>
      <p:sp>
        <p:nvSpPr>
          <p:cNvPr id="144" name="關係 Relationship"/>
          <p:cNvSpPr txBox="1"/>
          <p:nvPr/>
        </p:nvSpPr>
        <p:spPr>
          <a:xfrm>
            <a:off x="5238135" y="969518"/>
            <a:ext cx="632460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84886">
              <a:lnSpc>
                <a:spcPct val="80000"/>
              </a:lnSpc>
              <a:defRPr sz="5810" spc="58">
                <a:solidFill>
                  <a:srgbClr val="3E382B"/>
                </a:solidFill>
                <a:effectLst>
                  <a:outerShdw blurRad="31623" dist="10541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r>
              <a:t>關係 Relationship </a:t>
            </a:r>
          </a:p>
        </p:txBody>
      </p:sp>
      <p:pic>
        <p:nvPicPr>
          <p:cNvPr id="145" name="CC7E3DFE-D602-4614-9CFF-F3C5AFCCA073-L0-001.jpeg" descr="CC7E3DFE-D602-4614-9CFF-F3C5AFCCA07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1355" y="332917"/>
            <a:ext cx="3976063" cy="2767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build="p" bldLvl="5" animBg="1" advAuto="0"/>
      <p:bldP spid="143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如何有良好關係？"/>
          <p:cNvSpPr txBox="1">
            <a:spLocks noGrp="1"/>
          </p:cNvSpPr>
          <p:nvPr>
            <p:ph type="ctrTitle"/>
          </p:nvPr>
        </p:nvSpPr>
        <p:spPr>
          <a:xfrm>
            <a:off x="4808792" y="1030511"/>
            <a:ext cx="6324601" cy="1206501"/>
          </a:xfrm>
          <a:prstGeom prst="rect">
            <a:avLst/>
          </a:prstGeom>
        </p:spPr>
        <p:txBody>
          <a:bodyPr/>
          <a:lstStyle>
            <a:lvl1pPr defTabSz="519937">
              <a:defRPr sz="6230" spc="62">
                <a:effectLst>
                  <a:outerShdw blurRad="33909" dist="11303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如何有良好關係？</a:t>
            </a:r>
          </a:p>
        </p:txBody>
      </p:sp>
      <p:sp>
        <p:nvSpPr>
          <p:cNvPr id="148" name="知己知彼…"/>
          <p:cNvSpPr txBox="1"/>
          <p:nvPr/>
        </p:nvSpPr>
        <p:spPr>
          <a:xfrm>
            <a:off x="3057684" y="3428320"/>
            <a:ext cx="5811974" cy="4674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marL="1164166" indent="-1164166" algn="l">
              <a:lnSpc>
                <a:spcPct val="80000"/>
              </a:lnSpc>
              <a:buSzPct val="100000"/>
              <a:buAutoNum type="arabicPeriod"/>
              <a:defRPr sz="6600" spc="6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知己知彼</a:t>
            </a:r>
          </a:p>
          <a:p>
            <a:pPr marL="1164166" indent="-1164166" algn="l">
              <a:lnSpc>
                <a:spcPct val="80000"/>
              </a:lnSpc>
              <a:buSzPct val="100000"/>
              <a:buAutoNum type="arabicPeriod"/>
              <a:defRPr sz="6600" spc="6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認罪悔改</a:t>
            </a:r>
          </a:p>
          <a:p>
            <a:pPr marL="1164166" indent="-1164166" algn="l">
              <a:lnSpc>
                <a:spcPct val="80000"/>
              </a:lnSpc>
              <a:buSzPct val="100000"/>
              <a:buAutoNum type="arabicPeriod"/>
              <a:defRPr sz="6600" spc="6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心意更新</a:t>
            </a:r>
          </a:p>
          <a:p>
            <a:pPr marL="1164166" indent="-1164166" algn="l">
              <a:lnSpc>
                <a:spcPct val="80000"/>
              </a:lnSpc>
              <a:buSzPct val="100000"/>
              <a:buAutoNum type="arabicPeriod"/>
              <a:defRPr sz="6600" spc="6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迫切禱告</a:t>
            </a:r>
          </a:p>
        </p:txBody>
      </p:sp>
      <p:pic>
        <p:nvPicPr>
          <p:cNvPr id="149" name="EE0E67EC-A90A-4382-80BB-DC70939F7144-L0-001.jpeg" descr="EE0E67EC-A90A-4382-80BB-DC70939F714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2550" y="5257700"/>
            <a:ext cx="3492511" cy="4373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clipart-family-clip-art-pictures-family.jpg" descr="clipart-family-clip-art-pictures-famil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739" y="404147"/>
            <a:ext cx="3685493" cy="2459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第三週作業"/>
          <p:cNvSpPr txBox="1"/>
          <p:nvPr/>
        </p:nvSpPr>
        <p:spPr>
          <a:xfrm>
            <a:off x="241300" y="1346200"/>
            <a:ext cx="6667500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519937">
              <a:lnSpc>
                <a:spcPct val="80000"/>
              </a:lnSpc>
              <a:defRPr sz="6230" spc="62">
                <a:solidFill>
                  <a:srgbClr val="3E382B"/>
                </a:solidFill>
                <a:effectLst>
                  <a:outerShdw blurRad="33909" dist="11303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第三週作業</a:t>
            </a:r>
          </a:p>
        </p:txBody>
      </p:sp>
      <p:pic>
        <p:nvPicPr>
          <p:cNvPr id="153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0" y="723900"/>
            <a:ext cx="5490465" cy="245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繼續記錄與孩子談話時間…"/>
          <p:cNvSpPr txBox="1"/>
          <p:nvPr/>
        </p:nvSpPr>
        <p:spPr>
          <a:xfrm>
            <a:off x="812800" y="3517900"/>
            <a:ext cx="11366500" cy="444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marL="1012472" indent="-1012472" algn="l" defTabSz="479044">
              <a:lnSpc>
                <a:spcPct val="80000"/>
              </a:lnSpc>
              <a:buSzPct val="100000"/>
              <a:buAutoNum type="arabicPeriod"/>
              <a:defRPr sz="5740" spc="57">
                <a:solidFill>
                  <a:srgbClr val="3E382B"/>
                </a:solidFill>
                <a:effectLst>
                  <a:outerShdw blurRad="31242" dist="1041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繼續記錄與孩子談話時間</a:t>
            </a:r>
          </a:p>
          <a:p>
            <a:pPr marL="1012472" indent="-1012472" algn="l" defTabSz="479044">
              <a:lnSpc>
                <a:spcPct val="80000"/>
              </a:lnSpc>
              <a:buSzPct val="100000"/>
              <a:buAutoNum type="arabicPeriod"/>
              <a:defRPr sz="5740" spc="57">
                <a:solidFill>
                  <a:srgbClr val="3E382B"/>
                </a:solidFill>
                <a:effectLst>
                  <a:outerShdw blurRad="31242" dist="1041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聖誕節特別家庭活動</a:t>
            </a:r>
          </a:p>
          <a:p>
            <a:pPr marL="1012472" indent="-1012472" algn="l" defTabSz="479044">
              <a:lnSpc>
                <a:spcPct val="80000"/>
              </a:lnSpc>
              <a:buSzPct val="100000"/>
              <a:buAutoNum type="arabicPeriod"/>
              <a:defRPr sz="5740" spc="57">
                <a:solidFill>
                  <a:srgbClr val="3E382B"/>
                </a:solidFill>
                <a:effectLst>
                  <a:outerShdw blurRad="31242" dist="1041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Email 一張全家活動的照片給Miles (</a:t>
            </a:r>
            <a:r>
              <a:rPr u="sng">
                <a:hlinkClick r:id="rId3"/>
              </a:rPr>
              <a:t>milesw@yahoo.com</a:t>
            </a:r>
            <a:r>
              <a:t>)，並註明何時、何地、何事！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“教養孩童，使他走當行的道，就是到老他也不偏離”( 箴言 22:6)"/>
          <p:cNvSpPr txBox="1">
            <a:spLocks noGrp="1"/>
          </p:cNvSpPr>
          <p:nvPr>
            <p:ph type="title"/>
          </p:nvPr>
        </p:nvSpPr>
        <p:spPr>
          <a:xfrm>
            <a:off x="1053401" y="7877997"/>
            <a:ext cx="10897998" cy="1879601"/>
          </a:xfrm>
          <a:prstGeom prst="rect">
            <a:avLst/>
          </a:prstGeom>
        </p:spPr>
        <p:txBody>
          <a:bodyPr/>
          <a:lstStyle>
            <a:lvl1pPr algn="l">
              <a:lnSpc>
                <a:spcPct val="130000"/>
              </a:lnSpc>
              <a:defRPr sz="4200" spc="42">
                <a:latin typeface="蘋果儷中黑"/>
                <a:ea typeface="蘋果儷中黑"/>
                <a:cs typeface="蘋果儷中黑"/>
                <a:sym typeface="蘋果儷中黑"/>
              </a:defRPr>
            </a:lvl1pPr>
          </a:lstStyle>
          <a:p>
            <a:r>
              <a:t>“教養孩童，使他走當行的道，就是到老他也不偏離”( 箴言 22:6) </a:t>
            </a:r>
          </a:p>
        </p:txBody>
      </p:sp>
      <p:grpSp>
        <p:nvGrpSpPr>
          <p:cNvPr id="159" name="Image"/>
          <p:cNvGrpSpPr/>
          <p:nvPr/>
        </p:nvGrpSpPr>
        <p:grpSpPr>
          <a:xfrm>
            <a:off x="3473563" y="615255"/>
            <a:ext cx="8805335" cy="6743701"/>
            <a:chOff x="0" y="0"/>
            <a:chExt cx="8805333" cy="6743700"/>
          </a:xfrm>
        </p:grpSpPr>
        <p:pic>
          <p:nvPicPr>
            <p:cNvPr id="15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551334" cy="6413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7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805334" cy="6743700"/>
            </a:xfrm>
            <a:prstGeom prst="rect">
              <a:avLst/>
            </a:prstGeom>
            <a:effectLst/>
          </p:spPr>
        </p:pic>
      </p:grpSp>
      <p:grpSp>
        <p:nvGrpSpPr>
          <p:cNvPr id="162" name="Image"/>
          <p:cNvGrpSpPr/>
          <p:nvPr/>
        </p:nvGrpSpPr>
        <p:grpSpPr>
          <a:xfrm>
            <a:off x="516912" y="1638097"/>
            <a:ext cx="8129853" cy="6237090"/>
            <a:chOff x="0" y="0"/>
            <a:chExt cx="8129851" cy="6237088"/>
          </a:xfrm>
        </p:grpSpPr>
        <p:pic>
          <p:nvPicPr>
            <p:cNvPr id="161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7875852" cy="59068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0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129852" cy="6237089"/>
            </a:xfrm>
            <a:prstGeom prst="rect">
              <a:avLst/>
            </a:prstGeom>
            <a:effectLst/>
          </p:spPr>
        </p:pic>
      </p:grpSp>
      <p:grpSp>
        <p:nvGrpSpPr>
          <p:cNvPr id="165" name="Image"/>
          <p:cNvGrpSpPr/>
          <p:nvPr/>
        </p:nvGrpSpPr>
        <p:grpSpPr>
          <a:xfrm>
            <a:off x="6688030" y="222454"/>
            <a:ext cx="5067301" cy="7549413"/>
            <a:chOff x="0" y="0"/>
            <a:chExt cx="5067300" cy="7549412"/>
          </a:xfrm>
        </p:grpSpPr>
        <p:pic>
          <p:nvPicPr>
            <p:cNvPr id="164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4813300" cy="72192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3" name="Image" descr="Imag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067300" cy="7549413"/>
            </a:xfrm>
            <a:prstGeom prst="rect">
              <a:avLst/>
            </a:prstGeom>
            <a:effectLst/>
          </p:spPr>
        </p:pic>
      </p:grpSp>
      <p:grpSp>
        <p:nvGrpSpPr>
          <p:cNvPr id="168" name="Image"/>
          <p:cNvGrpSpPr/>
          <p:nvPr/>
        </p:nvGrpSpPr>
        <p:grpSpPr>
          <a:xfrm>
            <a:off x="1058062" y="441060"/>
            <a:ext cx="5194301" cy="7737034"/>
            <a:chOff x="0" y="0"/>
            <a:chExt cx="5194300" cy="7737032"/>
          </a:xfrm>
        </p:grpSpPr>
        <p:pic>
          <p:nvPicPr>
            <p:cNvPr id="167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1726" t="7508" r="543" b="4761"/>
            <a:stretch>
              <a:fillRect/>
            </a:stretch>
          </p:blipFill>
          <p:spPr>
            <a:xfrm>
              <a:off x="127000" y="88900"/>
              <a:ext cx="4940300" cy="74068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6" name="Image" descr="Imag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" y="-1"/>
              <a:ext cx="5194301" cy="77370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animBg="1" advAuto="0"/>
      <p:bldP spid="165" grpId="2" animBg="1" advAuto="0"/>
      <p:bldP spid="168" grpId="3" animBg="1" advAuto="0"/>
    </p:bldLst>
  </p:timing>
</p:sld>
</file>

<file path=ppt/theme/theme1.xml><?xml version="1.0" encoding="utf-8"?>
<a:theme xmlns:a="http://schemas.openxmlformats.org/drawingml/2006/main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Macintosh PowerPoint</Application>
  <PresentationFormat>Custom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PingFang HK Regular</vt:lpstr>
      <vt:lpstr>PingFang HK Semibold</vt:lpstr>
      <vt:lpstr>蘋果儷中黑</vt:lpstr>
      <vt:lpstr>American Typewriter</vt:lpstr>
      <vt:lpstr>Helvetica Neue</vt:lpstr>
      <vt:lpstr>Palatino</vt:lpstr>
      <vt:lpstr>HardCover</vt:lpstr>
      <vt:lpstr>健康家庭的生活(1-2)</vt:lpstr>
      <vt:lpstr>PowerPoint Presentation</vt:lpstr>
      <vt:lpstr>❤️愛神</vt:lpstr>
      <vt:lpstr>青少年時期與父母有良好關係是＂正常＂ 建立和維係良好關係是需要努力丶時間丶耐心 務必拒絕接受青少年叛逆是無可避免的說法 人性的墮落－各人偏行己路(社會、大人、孩子) 父母親和青少年都要為他們所做的行為負責</vt:lpstr>
      <vt:lpstr>如何有良好關係？</vt:lpstr>
      <vt:lpstr>PowerPoint Presentation</vt:lpstr>
      <vt:lpstr>“教養孩童，使他走當行的道，就是到老他也不偏離”( 箴言 22:6)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健康家庭的生活(1-2)</dc:title>
  <cp:lastModifiedBy>Miles Wu</cp:lastModifiedBy>
  <cp:revision>1</cp:revision>
  <dcterms:modified xsi:type="dcterms:W3CDTF">2019-01-14T17:55:07Z</dcterms:modified>
</cp:coreProperties>
</file>