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>
            <a:spLocks noGrp="1"/>
          </p:cNvSpPr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叛逆的根源(2-1)"/>
          <p:cNvSpPr txBox="1">
            <a:spLocks noGrp="1"/>
          </p:cNvSpPr>
          <p:nvPr>
            <p:ph type="title"/>
          </p:nvPr>
        </p:nvSpPr>
        <p:spPr>
          <a:xfrm>
            <a:off x="1270000" y="7213600"/>
            <a:ext cx="10464800" cy="1244600"/>
          </a:xfrm>
          <a:prstGeom prst="rect">
            <a:avLst/>
          </a:prstGeom>
        </p:spPr>
        <p:txBody>
          <a:bodyPr/>
          <a:lstStyle>
            <a:lvl1pPr defTabSz="537463">
              <a:defRPr sz="6440" spc="64">
                <a:effectLst>
                  <a:outerShdw blurRad="35052" dist="1168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叛逆的根源(2-1)</a:t>
            </a:r>
          </a:p>
        </p:txBody>
      </p:sp>
      <p:sp>
        <p:nvSpPr>
          <p:cNvPr id="120" name="DVD Session 1-2"/>
          <p:cNvSpPr txBox="1">
            <a:spLocks noGrp="1"/>
          </p:cNvSpPr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DVD Session 1-2</a:t>
            </a:r>
          </a:p>
        </p:txBody>
      </p:sp>
      <p:pic>
        <p:nvPicPr>
          <p:cNvPr id="121" name="1-1G229132SD47.jpg" descr="1-1G229132SD47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952500"/>
            <a:ext cx="9184957" cy="58928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美國社會認為青少年叛逆的原因：…"/>
          <p:cNvSpPr txBox="1">
            <a:spLocks noGrp="1"/>
          </p:cNvSpPr>
          <p:nvPr>
            <p:ph type="ctrTitle"/>
          </p:nvPr>
        </p:nvSpPr>
        <p:spPr>
          <a:xfrm>
            <a:off x="542147" y="313982"/>
            <a:ext cx="11921501" cy="3238501"/>
          </a:xfrm>
          <a:prstGeom prst="rect">
            <a:avLst/>
          </a:prstGeom>
        </p:spPr>
        <p:txBody>
          <a:bodyPr/>
          <a:lstStyle/>
          <a:p>
            <a:pPr algn="l"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美國社會認為青少年叛逆的原因：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身體受荷爾蒙影響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心理缺乏自尊心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青少年爭取獨立</a:t>
            </a: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5100" y="1805748"/>
            <a:ext cx="4013200" cy="210585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30" name="這些現象和理論只有發生在近代美國"/>
          <p:cNvSpPr txBox="1"/>
          <p:nvPr/>
        </p:nvSpPr>
        <p:spPr>
          <a:xfrm>
            <a:off x="654050" y="4248150"/>
            <a:ext cx="11696700" cy="9779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這些現象和理論只有發生在近代美國</a:t>
            </a:r>
          </a:p>
        </p:txBody>
      </p:sp>
      <p:sp>
        <p:nvSpPr>
          <p:cNvPr id="131" name="青少年叛逆並非常態"/>
          <p:cNvSpPr txBox="1"/>
          <p:nvPr/>
        </p:nvSpPr>
        <p:spPr>
          <a:xfrm>
            <a:off x="546100" y="5473700"/>
            <a:ext cx="588645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青少年叛逆並非常態</a:t>
            </a:r>
          </a:p>
        </p:txBody>
      </p:sp>
      <p:sp>
        <p:nvSpPr>
          <p:cNvPr id="132" name="“上帝啊，求你鑒察我，知道我的心思， 試煉我，知道我的意念， 看在我裏面有甚麼惡行沒有， 引導我走永生的道路。”(詩篇 139:23-24)"/>
          <p:cNvSpPr txBox="1"/>
          <p:nvPr/>
        </p:nvSpPr>
        <p:spPr>
          <a:xfrm>
            <a:off x="666401" y="6716685"/>
            <a:ext cx="11798301" cy="2565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44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“上帝啊，求你鑒察我，知道我的心思， 試煉我，知道我的意念， 看在我裏面有甚麼惡行沒有， 引導我走永生的道路。”(詩篇 139:23-24)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build="p" bldLvl="5" animBg="1" advAuto="0"/>
      <p:bldP spid="130" grpId="2" animBg="1" advAuto="0"/>
      <p:bldP spid="131" grpId="3" animBg="1" advAuto="0"/>
      <p:bldP spid="132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孩童叛逆-反抗家庭權威…"/>
          <p:cNvSpPr txBox="1"/>
          <p:nvPr/>
        </p:nvSpPr>
        <p:spPr>
          <a:xfrm>
            <a:off x="4076700" y="736599"/>
            <a:ext cx="817703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孩童叛逆-反抗家庭權威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青少年叛逆-反抗家庭關係</a:t>
            </a:r>
          </a:p>
        </p:txBody>
      </p:sp>
      <p:sp>
        <p:nvSpPr>
          <p:cNvPr id="135" name="如何避免/修復青少年叛逆問題…"/>
          <p:cNvSpPr txBox="1"/>
          <p:nvPr/>
        </p:nvSpPr>
        <p:spPr>
          <a:xfrm>
            <a:off x="1041400" y="2920999"/>
            <a:ext cx="8993505" cy="312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如何避免/修復青少年叛逆問題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修復家庭關係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建立家庭價值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根據聖經價值</a:t>
            </a:r>
          </a:p>
        </p:txBody>
      </p:sp>
      <p:sp>
        <p:nvSpPr>
          <p:cNvPr id="136" name="'你若說：這事我未曾知道， 那衡量人心的豈不明白嗎？ 保守你命的豈不知道嗎？ 他豈不按各人所行的報應各人嗎？ '(箴言 24:12)"/>
          <p:cNvSpPr txBox="1"/>
          <p:nvPr/>
        </p:nvSpPr>
        <p:spPr>
          <a:xfrm>
            <a:off x="725423" y="6711950"/>
            <a:ext cx="11861801" cy="25781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6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'你若說：這事我未曾知道， 那衡量人心的豈不明白嗎？ 保守你命的豈不知道嗎？ 他豈不按各人所行的報應各人嗎？ '(箴言 24:12)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  <p:bldP spid="135" grpId="2" animBg="1" advAuto="0"/>
      <p:bldP spid="136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eeting-clipart-result-discussion-19.png" descr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685800"/>
            <a:ext cx="3810000" cy="313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分享時間"/>
          <p:cNvSpPr txBox="1"/>
          <p:nvPr/>
        </p:nvSpPr>
        <p:spPr>
          <a:xfrm>
            <a:off x="6502400" y="1498600"/>
            <a:ext cx="39116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900" spc="6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分享時間</a:t>
            </a:r>
          </a:p>
        </p:txBody>
      </p:sp>
      <p:sp>
        <p:nvSpPr>
          <p:cNvPr id="140" name="家庭假期活動…"/>
          <p:cNvSpPr txBox="1"/>
          <p:nvPr/>
        </p:nvSpPr>
        <p:spPr>
          <a:xfrm>
            <a:off x="1866900" y="4471670"/>
            <a:ext cx="9498803" cy="342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家庭假期活動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教會成人和青少年讀經活動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與青少年討論本課程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Q&amp;A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304800"/>
            <a:ext cx="12192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本週作業"/>
          <p:cNvSpPr txBox="1"/>
          <p:nvPr/>
        </p:nvSpPr>
        <p:spPr>
          <a:xfrm>
            <a:off x="241300" y="1346200"/>
            <a:ext cx="66675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19937">
              <a:lnSpc>
                <a:spcPct val="80000"/>
              </a:lnSpc>
              <a:defRPr sz="6230" spc="62">
                <a:solidFill>
                  <a:srgbClr val="3E382B"/>
                </a:solidFill>
                <a:effectLst>
                  <a:outerShdw blurRad="33909" dist="1130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本週作業</a:t>
            </a:r>
          </a:p>
        </p:txBody>
      </p:sp>
      <p:pic>
        <p:nvPicPr>
          <p:cNvPr id="145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繼續紀錄與孩子談話時間…"/>
          <p:cNvSpPr txBox="1"/>
          <p:nvPr/>
        </p:nvSpPr>
        <p:spPr>
          <a:xfrm>
            <a:off x="1219200" y="3873500"/>
            <a:ext cx="11366500" cy="444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1012472" indent="-1012472" algn="l" defTabSz="479044">
              <a:lnSpc>
                <a:spcPct val="80000"/>
              </a:lnSpc>
              <a:buSzPct val="100000"/>
              <a:buAutoNum type="arabicPeriod"/>
              <a:defRPr sz="5740" spc="57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繼續紀錄與孩子談話時間</a:t>
            </a:r>
          </a:p>
          <a:p>
            <a:pPr marL="1012472" indent="-1012472" algn="l" defTabSz="479044">
              <a:lnSpc>
                <a:spcPct val="80000"/>
              </a:lnSpc>
              <a:buSzPct val="100000"/>
              <a:buAutoNum type="arabicPeriod"/>
              <a:defRPr sz="5740" spc="57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與青少年討論“家庭衝突糾紛講座“或本課程</a:t>
            </a:r>
          </a:p>
          <a:p>
            <a:pPr marL="1012472" indent="-1012472" algn="l" defTabSz="479044">
              <a:lnSpc>
                <a:spcPct val="80000"/>
              </a:lnSpc>
              <a:buSzPct val="100000"/>
              <a:buAutoNum type="arabicPeriod"/>
              <a:defRPr sz="5740" spc="57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閱讀“如何教養青少年”第二章，與配偶討論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0" y="306558"/>
            <a:ext cx="8274257" cy="5971031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49" name="衷心提醒…"/>
          <p:cNvSpPr txBox="1"/>
          <p:nvPr/>
        </p:nvSpPr>
        <p:spPr>
          <a:xfrm>
            <a:off x="1642937" y="6603367"/>
            <a:ext cx="10083801" cy="282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衷心提醒</a:t>
            </a:r>
          </a:p>
          <a:p>
            <a:pPr marL="555625" indent="-555625" algn="l">
              <a:lnSpc>
                <a:spcPct val="80000"/>
              </a:lnSpc>
              <a:buSzPct val="100000"/>
              <a:buChar char="•"/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不是改變孩子的行為，改變孩子的心</a:t>
            </a:r>
          </a:p>
          <a:p>
            <a:pPr marL="555625" indent="-555625" algn="l">
              <a:lnSpc>
                <a:spcPct val="80000"/>
              </a:lnSpc>
              <a:buSzPct val="100000"/>
              <a:buChar char="•"/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改變沒有快速捷徑</a:t>
            </a:r>
          </a:p>
          <a:p>
            <a:pPr marL="555625" indent="-555625" algn="l">
              <a:lnSpc>
                <a:spcPct val="80000"/>
              </a:lnSpc>
              <a:buSzPct val="100000"/>
              <a:buChar char="•"/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這個改變也包括父母親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Macintosh PowerPoint</Application>
  <PresentationFormat>Custom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PingFang HK Regular</vt:lpstr>
      <vt:lpstr>PingFang HK Semibold</vt:lpstr>
      <vt:lpstr>American Typewriter</vt:lpstr>
      <vt:lpstr>Helvetica Neue</vt:lpstr>
      <vt:lpstr>Palatino</vt:lpstr>
      <vt:lpstr>HardCover</vt:lpstr>
      <vt:lpstr>叛逆的根源(2-1)</vt:lpstr>
      <vt:lpstr>美國社會認為青少年叛逆的原因： 身體受荷爾蒙影響 心理缺乏自尊心 青少年爭取獨立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叛逆的根源(2-1)</dc:title>
  <cp:lastModifiedBy>Miles Wu</cp:lastModifiedBy>
  <cp:revision>1</cp:revision>
  <dcterms:modified xsi:type="dcterms:W3CDTF">2019-01-14T17:54:43Z</dcterms:modified>
</cp:coreProperties>
</file>