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叛逆的根源(2-2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叛逆的根源(2-2)</a:t>
            </a:r>
          </a:p>
        </p:txBody>
      </p:sp>
      <p:sp>
        <p:nvSpPr>
          <p:cNvPr id="120" name="學員手冊第二章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學員手冊第二章</a:t>
            </a:r>
          </a:p>
        </p:txBody>
      </p:sp>
      <p:pic>
        <p:nvPicPr>
          <p:cNvPr id="121" name="1-1G229132SD47.jpg" descr="1-1G229132SD4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952500"/>
            <a:ext cx="9184957" cy="58928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304800"/>
            <a:ext cx="12192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叛逆的根源是什麼？…"/>
          <p:cNvSpPr txBox="1"/>
          <p:nvPr/>
        </p:nvSpPr>
        <p:spPr>
          <a:xfrm>
            <a:off x="465634" y="2720023"/>
            <a:ext cx="12564210" cy="670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809272" indent="-809272" algn="l" defTabSz="432308">
              <a:lnSpc>
                <a:spcPct val="80000"/>
              </a:lnSpc>
              <a:buSzPct val="100000"/>
              <a:buAutoNum type="arabicPeriod"/>
              <a:defRPr sz="4588" spc="45">
                <a:solidFill>
                  <a:srgbClr val="3E382B"/>
                </a:solidFill>
                <a:effectLst>
                  <a:outerShdw blurRad="28194" dist="9398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叛逆的根源是什麼？</a:t>
            </a:r>
          </a:p>
          <a:p>
            <a:pPr marL="809272" indent="-809272" algn="l" defTabSz="432308">
              <a:lnSpc>
                <a:spcPct val="80000"/>
              </a:lnSpc>
              <a:buSzPct val="100000"/>
              <a:buAutoNum type="arabicPeriod"/>
              <a:defRPr sz="4588" spc="45">
                <a:solidFill>
                  <a:srgbClr val="3E382B"/>
                </a:solidFill>
                <a:effectLst>
                  <a:outerShdw blurRad="28194" dist="9398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請填寫以下句子的空格，並解釋這句話的意思。賀爾蒙能影響_____，但不會________。</a:t>
            </a:r>
          </a:p>
          <a:p>
            <a:pPr marL="809272" indent="-809272" algn="l" defTabSz="432308">
              <a:lnSpc>
                <a:spcPct val="80000"/>
              </a:lnSpc>
              <a:buSzPct val="100000"/>
              <a:buAutoNum type="arabicPeriod"/>
              <a:defRPr sz="4588" spc="45">
                <a:solidFill>
                  <a:srgbClr val="3E382B"/>
                </a:solidFill>
                <a:effectLst>
                  <a:outerShdw blurRad="28194" dist="9398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在健康的家庭中，青少年會在那一方面尋求獨立呢？</a:t>
            </a:r>
          </a:p>
          <a:p>
            <a:pPr marL="809272" indent="-809272" algn="l" defTabSz="432308">
              <a:lnSpc>
                <a:spcPct val="80000"/>
              </a:lnSpc>
              <a:buSzPct val="100000"/>
              <a:buAutoNum type="arabicPeriod"/>
              <a:defRPr sz="4588" spc="45">
                <a:solidFill>
                  <a:srgbClr val="3E382B"/>
                </a:solidFill>
                <a:effectLst>
                  <a:outerShdw blurRad="28194" dist="9398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在不健康的家庭中，青少年會在那一方面尋求獨立呢？</a:t>
            </a:r>
          </a:p>
          <a:p>
            <a:pPr marL="809272" indent="-809272" algn="l" defTabSz="432308">
              <a:lnSpc>
                <a:spcPct val="80000"/>
              </a:lnSpc>
              <a:buSzPct val="100000"/>
              <a:buAutoNum type="arabicPeriod"/>
              <a:defRPr sz="4588" spc="45">
                <a:solidFill>
                  <a:srgbClr val="3E382B"/>
                </a:solidFill>
                <a:effectLst>
                  <a:outerShdw blurRad="28194" dist="9398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你同不同意正當的行為會帶來良好的感覺？請解釋你的理由。</a:t>
            </a:r>
          </a:p>
        </p:txBody>
      </p:sp>
      <p:pic>
        <p:nvPicPr>
          <p:cNvPr id="131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428" y="564451"/>
            <a:ext cx="2976853" cy="245094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分組討論題目："/>
          <p:cNvSpPr txBox="1"/>
          <p:nvPr/>
        </p:nvSpPr>
        <p:spPr>
          <a:xfrm>
            <a:off x="5562247" y="1186671"/>
            <a:ext cx="568121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200" spc="62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分組討論題目：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美國社會認為青少年叛逆的原因：…"/>
          <p:cNvSpPr txBox="1">
            <a:spLocks noGrp="1"/>
          </p:cNvSpPr>
          <p:nvPr>
            <p:ph type="ctrTitle"/>
          </p:nvPr>
        </p:nvSpPr>
        <p:spPr>
          <a:xfrm>
            <a:off x="358143" y="444522"/>
            <a:ext cx="11921500" cy="3238501"/>
          </a:xfrm>
          <a:prstGeom prst="rect">
            <a:avLst/>
          </a:prstGeom>
        </p:spPr>
        <p:txBody>
          <a:bodyPr/>
          <a:lstStyle/>
          <a:p>
            <a:pPr algn="l"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美國社會認為青少年叛逆的原因：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身體受荷爾蒙影響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心理缺乏自尊心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青少年爭取獨立</a:t>
            </a:r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763" y="1621744"/>
            <a:ext cx="4013201" cy="210585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6" name="把青少年孩子的不當行為合理化…"/>
          <p:cNvSpPr txBox="1"/>
          <p:nvPr/>
        </p:nvSpPr>
        <p:spPr>
          <a:xfrm>
            <a:off x="1539570" y="6745259"/>
            <a:ext cx="9925661" cy="27305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64305" indent="-864305" algn="l">
              <a:buSzPct val="100000"/>
              <a:buAutoNum type="arabicPeriod"/>
              <a:defRPr sz="4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把青少年孩子的不當行為合理化</a:t>
            </a:r>
          </a:p>
          <a:p>
            <a:pPr marL="864305" indent="-864305" algn="l">
              <a:buSzPct val="100000"/>
              <a:buAutoNum type="arabicPeriod"/>
              <a:defRPr sz="4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完全怪罪父母親失責</a:t>
            </a:r>
          </a:p>
          <a:p>
            <a:pPr marL="864305" indent="-864305" algn="l">
              <a:buSzPct val="100000"/>
              <a:buAutoNum type="arabicPeriod"/>
              <a:defRPr sz="4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忽略青少年自己選擇的責任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650" y="4304862"/>
            <a:ext cx="3606801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  <p:bldP spid="136" grpId="3" build="p" bldLvl="5" animBg="1" advAuto="0"/>
      <p:bldP spid="137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“我是在罪孽裏生的， 在我母親懷胎的時候就有了罪。”…"/>
          <p:cNvSpPr txBox="1"/>
          <p:nvPr/>
        </p:nvSpPr>
        <p:spPr>
          <a:xfrm>
            <a:off x="674959" y="476312"/>
            <a:ext cx="11654883" cy="13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“我是在罪孽裏生的， 在我母親懷胎的時候就有了罪。”</a:t>
            </a:r>
          </a:p>
          <a:p>
            <a:r>
              <a:t>詩篇 51:5 </a:t>
            </a:r>
          </a:p>
        </p:txBody>
      </p:sp>
      <p:sp>
        <p:nvSpPr>
          <p:cNvPr id="140" name="“敬畏耶和華是知識的開端； 愚妄人藐視智慧和訓誨。”…"/>
          <p:cNvSpPr txBox="1"/>
          <p:nvPr/>
        </p:nvSpPr>
        <p:spPr>
          <a:xfrm>
            <a:off x="844550" y="2269394"/>
            <a:ext cx="11315701" cy="13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“敬畏耶和華是知識的開端； 愚妄人藐視智慧和訓誨。”</a:t>
            </a:r>
          </a:p>
          <a:p>
            <a:r>
              <a:t>箴言 1:7 </a:t>
            </a:r>
          </a:p>
        </p:txBody>
      </p:sp>
      <p:sp>
        <p:nvSpPr>
          <p:cNvPr id="141" name="“你見自以為有智慧的人嗎？ 愚昧人比他更有指望。”…"/>
          <p:cNvSpPr txBox="1"/>
          <p:nvPr/>
        </p:nvSpPr>
        <p:spPr>
          <a:xfrm>
            <a:off x="964894" y="4062477"/>
            <a:ext cx="10858501" cy="137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“你見自以為有智慧的人嗎？ 愚昧人比他更有指望。”</a:t>
            </a:r>
          </a:p>
          <a:p>
            <a:r>
              <a:t>箴言 26:12 </a:t>
            </a:r>
          </a:p>
        </p:txBody>
      </p:sp>
      <p:sp>
        <p:nvSpPr>
          <p:cNvPr id="142" name="“愚蒙迷住孩童的心， 用管教的杖可以遠遠趕除。”…"/>
          <p:cNvSpPr txBox="1"/>
          <p:nvPr/>
        </p:nvSpPr>
        <p:spPr>
          <a:xfrm>
            <a:off x="1254828" y="7863194"/>
            <a:ext cx="11629835" cy="15240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“愚蒙迷住孩童的心， 用管教的杖可以遠遠趕除。”</a:t>
            </a:r>
          </a:p>
          <a:p>
            <a:pPr>
              <a:defRPr sz="40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箴言 22:15 </a:t>
            </a:r>
          </a:p>
        </p:txBody>
      </p:sp>
      <p:sp>
        <p:nvSpPr>
          <p:cNvPr id="143" name="“他們眼中不怕上帝。”…"/>
          <p:cNvSpPr txBox="1"/>
          <p:nvPr/>
        </p:nvSpPr>
        <p:spPr>
          <a:xfrm>
            <a:off x="4102100" y="6023271"/>
            <a:ext cx="4800601" cy="137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“他們眼中不怕上帝。”</a:t>
            </a:r>
          </a:p>
          <a:p>
            <a:r>
              <a:t>羅馬書 3:18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注重孩子行為…"/>
          <p:cNvSpPr txBox="1"/>
          <p:nvPr/>
        </p:nvSpPr>
        <p:spPr>
          <a:xfrm>
            <a:off x="519286" y="384716"/>
            <a:ext cx="479756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注重孩子行為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注重孩子感受</a:t>
            </a:r>
          </a:p>
        </p:txBody>
      </p:sp>
      <p:sp>
        <p:nvSpPr>
          <p:cNvPr id="146" name="好行為帶來好感受"/>
          <p:cNvSpPr txBox="1"/>
          <p:nvPr/>
        </p:nvSpPr>
        <p:spPr>
          <a:xfrm>
            <a:off x="5906162" y="613139"/>
            <a:ext cx="5619609" cy="10287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好行為帶來好感受</a:t>
            </a:r>
          </a:p>
        </p:txBody>
      </p:sp>
      <p:sp>
        <p:nvSpPr>
          <p:cNvPr id="147" name="孩童時期的衝突-權威的反抗…"/>
          <p:cNvSpPr txBox="1"/>
          <p:nvPr/>
        </p:nvSpPr>
        <p:spPr>
          <a:xfrm>
            <a:off x="649281" y="2285999"/>
            <a:ext cx="11123558" cy="312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孩童時期的衝突-權威的反抗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青少年時期的衝突-關係的認同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成人時期的衝突－價值觀丶人生觀丶世界觀的差異</a:t>
            </a:r>
          </a:p>
        </p:txBody>
      </p:sp>
      <p:sp>
        <p:nvSpPr>
          <p:cNvPr id="148" name="改變-&gt;由心開始-&gt;從新開始…"/>
          <p:cNvSpPr txBox="1"/>
          <p:nvPr/>
        </p:nvSpPr>
        <p:spPr>
          <a:xfrm>
            <a:off x="2269894" y="5494985"/>
            <a:ext cx="103511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改變-&gt;由心開始-&gt;從新開始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改變-&gt;從內而外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改變-&gt;需要耐心和愛心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改變-&gt;從你開始</a:t>
            </a:r>
          </a:p>
        </p:txBody>
      </p:sp>
      <p:sp>
        <p:nvSpPr>
          <p:cNvPr id="149" name="Connection -&gt; Correction"/>
          <p:cNvSpPr txBox="1"/>
          <p:nvPr/>
        </p:nvSpPr>
        <p:spPr>
          <a:xfrm>
            <a:off x="1262134" y="8703971"/>
            <a:ext cx="10633914" cy="9398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Connection -&gt; Correction 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206" y="6328640"/>
            <a:ext cx="1577607" cy="150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  <p:bldP spid="147" grpId="3" animBg="1" advAuto="0"/>
      <p:bldP spid="148" grpId="5" animBg="1" advAuto="0"/>
      <p:bldP spid="149" grpId="6" animBg="1" advAuto="0"/>
      <p:bldP spid="150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本週作業"/>
          <p:cNvSpPr txBox="1"/>
          <p:nvPr/>
        </p:nvSpPr>
        <p:spPr>
          <a:xfrm>
            <a:off x="241300" y="1346200"/>
            <a:ext cx="666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本週作業</a:t>
            </a:r>
          </a:p>
        </p:txBody>
      </p:sp>
      <p:pic>
        <p:nvPicPr>
          <p:cNvPr id="15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繼續紀錄與孩子談話時間…"/>
          <p:cNvSpPr txBox="1"/>
          <p:nvPr/>
        </p:nvSpPr>
        <p:spPr>
          <a:xfrm>
            <a:off x="1386495" y="4617183"/>
            <a:ext cx="10914158" cy="3747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061861" indent="-1061861" algn="l" defTabSz="502412">
              <a:lnSpc>
                <a:spcPct val="80000"/>
              </a:lnSpc>
              <a:buSzPct val="100000"/>
              <a:buAutoNum type="arabicPeriod"/>
              <a:defRPr sz="6020" spc="60">
                <a:solidFill>
                  <a:srgbClr val="3E382B"/>
                </a:solidFill>
                <a:effectLst>
                  <a:outerShdw blurRad="32766" dist="10922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繼續紀錄與孩子談話時間</a:t>
            </a:r>
          </a:p>
          <a:p>
            <a:pPr marL="1061861" indent="-1061861" algn="l" defTabSz="502412">
              <a:lnSpc>
                <a:spcPct val="80000"/>
              </a:lnSpc>
              <a:buSzPct val="100000"/>
              <a:buAutoNum type="arabicPeriod"/>
              <a:defRPr sz="6020" spc="60">
                <a:solidFill>
                  <a:srgbClr val="3E382B"/>
                </a:solidFill>
                <a:effectLst>
                  <a:outerShdw blurRad="32766" dist="10922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與青少年討論“家庭衝突糾紛講座“</a:t>
            </a:r>
          </a:p>
          <a:p>
            <a:pPr marL="1061861" indent="-1061861" algn="l" defTabSz="502412">
              <a:lnSpc>
                <a:spcPct val="80000"/>
              </a:lnSpc>
              <a:buSzPct val="100000"/>
              <a:buAutoNum type="arabicPeriod"/>
              <a:defRPr sz="6020" spc="60">
                <a:solidFill>
                  <a:srgbClr val="3E382B"/>
                </a:solidFill>
                <a:effectLst>
                  <a:outerShdw blurRad="32766" dist="10922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與青少年討論本課程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衷心提醒…"/>
          <p:cNvSpPr txBox="1"/>
          <p:nvPr/>
        </p:nvSpPr>
        <p:spPr>
          <a:xfrm>
            <a:off x="1642937" y="7122744"/>
            <a:ext cx="10083801" cy="218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衷心提醒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不是改變孩子的行為，改變孩子的心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預備青少年成為Young Adult </a:t>
            </a:r>
          </a:p>
        </p:txBody>
      </p:sp>
      <p:pic>
        <p:nvPicPr>
          <p:cNvPr id="157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838" y="168841"/>
            <a:ext cx="10593684" cy="6529318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PingFang HK Regular</vt:lpstr>
      <vt:lpstr>American Typewriter</vt:lpstr>
      <vt:lpstr>Helvetica Neue</vt:lpstr>
      <vt:lpstr>Palatino</vt:lpstr>
      <vt:lpstr>HardCover</vt:lpstr>
      <vt:lpstr>叛逆的根源(2-2)</vt:lpstr>
      <vt:lpstr>PowerPoint Presentation</vt:lpstr>
      <vt:lpstr>PowerPoint Presentation</vt:lpstr>
      <vt:lpstr>美國社會認為青少年叛逆的原因： 身體受荷爾蒙影響 心理缺乏自尊心 青少年爭取獨立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叛逆的根源(2-2)</dc:title>
  <cp:lastModifiedBy>Miles Wu</cp:lastModifiedBy>
  <cp:revision>1</cp:revision>
  <dcterms:modified xsi:type="dcterms:W3CDTF">2019-01-14T17:54:27Z</dcterms:modified>
</cp:coreProperties>
</file>