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spcBef>
                <a:spcPts val="0"/>
              </a:spcBef>
              <a:buSzTx/>
              <a:buNone/>
              <a:defRPr i="1"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 defTabSz="584200">
              <a:spcBef>
                <a:spcPts val="600"/>
              </a:spcBef>
              <a:buSzTx/>
              <a:buNone/>
              <a:def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8128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192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6256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032000" indent="-406400" defTabSz="584200">
              <a:spcBef>
                <a:spcPts val="3200"/>
              </a:spcBef>
              <a:buBlip>
                <a:blip r:embed="rId2"/>
              </a:buBlip>
              <a:defRPr sz="3200">
                <a:solidFill>
                  <a:srgbClr val="93741C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567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1pPr>
      <a:lvl2pPr marL="1012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2pPr>
      <a:lvl3pPr marL="1456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3pPr>
      <a:lvl4pPr marL="1901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4pPr>
      <a:lvl5pPr marL="2345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5pPr>
      <a:lvl6pPr marL="2790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6pPr>
      <a:lvl7pPr marL="3234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7pPr>
      <a:lvl8pPr marL="36794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8pPr>
      <a:lvl9pPr marL="4123972" marR="0" indent="-567972" algn="l" defTabSz="457200" rtl="0" latinLnBrk="0">
        <a:lnSpc>
          <a:spcPct val="100000"/>
        </a:lnSpc>
        <a:spcBef>
          <a:spcPts val="28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600" u="none">
          <a:ln>
            <a:noFill/>
          </a:ln>
          <a:solidFill>
            <a:srgbClr val="4F4A37"/>
          </a:solidFill>
          <a:uFill>
            <a:solidFill>
              <a:srgbClr val="4F4A37"/>
            </a:solidFill>
          </a:uFill>
          <a:latin typeface="PingFang HK Regular"/>
          <a:ea typeface="PingFang HK Regular"/>
          <a:cs typeface="PingFang HK Regular"/>
          <a:sym typeface="PingFang HK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16591">
            <a:off x="2333457" y="1587819"/>
            <a:ext cx="8220116" cy="6234664"/>
          </a:xfrm>
          <a:prstGeom prst="rect">
            <a:avLst/>
          </a:prstGeom>
        </p:spPr>
      </p:pic>
      <p:sp>
        <p:nvSpPr>
          <p:cNvPr id="120" name="作稱職的青少年父母親 - part 1"/>
          <p:cNvSpPr txBox="1"/>
          <p:nvPr>
            <p:ph type="title"/>
          </p:nvPr>
        </p:nvSpPr>
        <p:spPr>
          <a:xfrm>
            <a:off x="1270000" y="240113"/>
            <a:ext cx="10464800" cy="1244601"/>
          </a:xfrm>
          <a:prstGeom prst="rect">
            <a:avLst/>
          </a:prstGeom>
        </p:spPr>
        <p:txBody>
          <a:bodyPr/>
          <a:lstStyle/>
          <a:p>
            <a:pPr defTabSz="4572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pc="0" sz="6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  <a:r>
              <a:t>作稱職的青少年父母親 - </a:t>
            </a:r>
            <a:r>
              <a:rPr sz="5000"/>
              <a:t>part 1</a:t>
            </a:r>
          </a:p>
        </p:txBody>
      </p:sp>
      <p:sp>
        <p:nvSpPr>
          <p:cNvPr id="121" name="教養孩童，使他走當行的道， 就是到老他也不偏離。－箴言 22:6"/>
          <p:cNvSpPr txBox="1"/>
          <p:nvPr/>
        </p:nvSpPr>
        <p:spPr>
          <a:xfrm>
            <a:off x="2228014" y="7583103"/>
            <a:ext cx="9455738" cy="1871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lnSpc>
                <a:spcPct val="80000"/>
              </a:lnSpc>
              <a:defRPr spc="45" sz="4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r>
              <a:t>教養孩童，使他走當行的道， 就是到老他也不偏離。－箴言 22:6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y 神為什麼要賜你兒女?"/>
          <p:cNvSpPr txBox="1"/>
          <p:nvPr>
            <p:ph type="ctrTitle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defRPr spc="0" sz="7600">
                <a:solidFill>
                  <a:srgbClr val="714D3A"/>
                </a:solidFill>
                <a:effectLst/>
                <a:uFill>
                  <a:solidFill>
                    <a:srgbClr val="714D3A"/>
                  </a:solidFill>
                </a:uFill>
                <a:latin typeface="Didot"/>
                <a:ea typeface="Didot"/>
                <a:cs typeface="Didot"/>
                <a:sym typeface="Didot"/>
              </a:defRPr>
            </a:pPr>
            <a:r>
              <a:rPr sz="6600"/>
              <a:t>Why </a:t>
            </a:r>
            <a:r>
              <a:rPr sz="6600">
                <a:latin typeface="ヒラギノ角ゴ ProN W3"/>
                <a:ea typeface="ヒラギノ角ゴ ProN W3"/>
                <a:cs typeface="ヒラギノ角ゴ ProN W3"/>
                <a:sym typeface="ヒラギノ角ゴ ProN W3"/>
              </a:rPr>
              <a:t>神為什麼要賜你兒女</a:t>
            </a:r>
            <a:r>
              <a:rPr sz="6600"/>
              <a:t>?</a:t>
            </a:r>
          </a:p>
        </p:txBody>
      </p:sp>
      <p:sp>
        <p:nvSpPr>
          <p:cNvPr id="124" name="責任 － 傳宗接代，敬虔的後裔…"/>
          <p:cNvSpPr txBox="1"/>
          <p:nvPr>
            <p:ph type="subTitle" idx="1"/>
          </p:nvPr>
        </p:nvSpPr>
        <p:spPr>
          <a:xfrm>
            <a:off x="984250" y="2274887"/>
            <a:ext cx="11036300" cy="5842748"/>
          </a:xfrm>
          <a:prstGeom prst="rect">
            <a:avLst/>
          </a:prstGeom>
        </p:spPr>
        <p:txBody>
          <a:bodyPr anchor="ctr"/>
          <a:lstStyle/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責任 － 傳宗接代，敬虔的後裔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成聖 － 生命的成熟，靈命的長進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同工 － 夫妻同心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喜樂 － 天堂在我家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宣教 － 領兒女歸主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y 為什麼今天養育青少年如此挑戰?"/>
          <p:cNvSpPr txBox="1"/>
          <p:nvPr>
            <p:ph type="ctrTitle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 anchor="ctr"/>
          <a:lstStyle/>
          <a:p>
            <a:pPr defTabSz="426466">
              <a:lnSpc>
                <a:spcPct val="100000"/>
              </a:lnSpc>
              <a:defRPr b="1" spc="0" sz="4964">
                <a:solidFill>
                  <a:srgbClr val="714D3A"/>
                </a:solidFill>
                <a:effectLst/>
                <a:uFill>
                  <a:solidFill>
                    <a:srgbClr val="714D3A"/>
                  </a:solidFill>
                </a:uFill>
                <a:latin typeface="Didot"/>
                <a:ea typeface="Didot"/>
                <a:cs typeface="Didot"/>
                <a:sym typeface="Didot"/>
              </a:defRPr>
            </a:pPr>
            <a:r>
              <a:t>Why </a:t>
            </a:r>
            <a:r>
              <a:rPr b="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為什麼今天養育青少年如此挑戰</a:t>
            </a:r>
            <a:r>
              <a:t>?</a:t>
            </a:r>
          </a:p>
        </p:txBody>
      </p:sp>
      <p:sp>
        <p:nvSpPr>
          <p:cNvPr id="127" name="大環境 － 媒體，網路，學校…"/>
          <p:cNvSpPr txBox="1"/>
          <p:nvPr>
            <p:ph type="subTitle" idx="1"/>
          </p:nvPr>
        </p:nvSpPr>
        <p:spPr>
          <a:xfrm>
            <a:off x="1225550" y="2274887"/>
            <a:ext cx="10795000" cy="5715001"/>
          </a:xfrm>
          <a:prstGeom prst="rect">
            <a:avLst/>
          </a:prstGeom>
        </p:spPr>
        <p:txBody>
          <a:bodyPr anchor="ctr"/>
          <a:lstStyle/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大環境 － 媒體，網路，學校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小家庭 － 少子，獨子，單親   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個人化 － 自尊，自信，自義，自我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多變化 － 異文化，科技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專業化 － 專家，拖兒所，安親班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y 第一代移民家庭的挑戰?"/>
          <p:cNvSpPr txBox="1"/>
          <p:nvPr>
            <p:ph type="ctrTitle"/>
          </p:nvPr>
        </p:nvSpPr>
        <p:spPr>
          <a:xfrm>
            <a:off x="1104900" y="571500"/>
            <a:ext cx="10795000" cy="1562100"/>
          </a:xfrm>
          <a:prstGeom prst="rect">
            <a:avLst/>
          </a:prstGeom>
        </p:spPr>
        <p:txBody>
          <a:bodyPr anchor="ctr"/>
          <a:lstStyle/>
          <a:p>
            <a:pPr defTabSz="572516">
              <a:lnSpc>
                <a:spcPct val="100000"/>
              </a:lnSpc>
              <a:defRPr b="1" spc="0" sz="6566">
                <a:solidFill>
                  <a:srgbClr val="714D3A"/>
                </a:solidFill>
                <a:effectLst/>
                <a:uFill>
                  <a:solidFill>
                    <a:srgbClr val="714D3A"/>
                  </a:solidFill>
                </a:uFill>
                <a:latin typeface="Didot"/>
                <a:ea typeface="Didot"/>
                <a:cs typeface="Didot"/>
                <a:sym typeface="Didot"/>
              </a:defRPr>
            </a:pPr>
            <a:r>
              <a:t>Why </a:t>
            </a:r>
            <a:r>
              <a:rPr b="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第一代移民家庭的挑戰</a:t>
            </a:r>
            <a:r>
              <a:t>?</a:t>
            </a:r>
          </a:p>
        </p:txBody>
      </p:sp>
      <p:sp>
        <p:nvSpPr>
          <p:cNvPr id="130" name="文化衝突－中國文化 vs 美國文化…"/>
          <p:cNvSpPr txBox="1"/>
          <p:nvPr>
            <p:ph type="subTitle" idx="1"/>
          </p:nvPr>
        </p:nvSpPr>
        <p:spPr>
          <a:xfrm>
            <a:off x="1225550" y="2274887"/>
            <a:ext cx="10795000" cy="5715001"/>
          </a:xfrm>
          <a:prstGeom prst="rect">
            <a:avLst/>
          </a:prstGeom>
        </p:spPr>
        <p:txBody>
          <a:bodyPr anchor="ctr"/>
          <a:lstStyle/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文化衝突－中國文化 vs 美國文化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不同語言造成溝通的缺乏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工作忙碌＋生活忙碌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沒有經驗丶沒有經歷丶沒有榜様</a:t>
            </a:r>
          </a:p>
          <a:p>
            <a:pPr marL="366712" indent="-366712" algn="l" defTabSz="457200">
              <a:spcBef>
                <a:spcPts val="2800"/>
              </a:spcBef>
              <a:buSzPct val="32500"/>
              <a:buBlip>
                <a:blip r:embed="rId2"/>
              </a:buBlip>
              <a:defRPr spc="0" sz="4600">
                <a:solidFill>
                  <a:srgbClr val="4F4A37"/>
                </a:solidFill>
                <a:effectLst/>
                <a:uFill>
                  <a:solidFill>
                    <a:srgbClr val="4F4A37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靈命成長中，父母親中，只有一位信主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每一個單元包括兩個星期主日學"/>
          <p:cNvSpPr txBox="1"/>
          <p:nvPr/>
        </p:nvSpPr>
        <p:spPr>
          <a:xfrm>
            <a:off x="2104586" y="337739"/>
            <a:ext cx="719325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44500" indent="-444500">
              <a:buSzPct val="100000"/>
              <a:buChar char="•"/>
            </a:lvl1pPr>
          </a:lstStyle>
          <a:p>
            <a:pPr/>
            <a:r>
              <a:t>每一個單元包括兩個星期主日學</a:t>
            </a:r>
          </a:p>
        </p:txBody>
      </p:sp>
      <p:sp>
        <p:nvSpPr>
          <p:cNvPr id="133" name="第一個星期 (65 分鐘)…"/>
          <p:cNvSpPr txBox="1"/>
          <p:nvPr/>
        </p:nvSpPr>
        <p:spPr>
          <a:xfrm>
            <a:off x="4082631" y="1209549"/>
            <a:ext cx="7990610" cy="833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buSzPct val="100000"/>
              <a:buChar char="•"/>
            </a:pPr>
            <a:r>
              <a:t>第一個星期 (65 分鐘)</a:t>
            </a:r>
          </a:p>
          <a:p>
            <a:pPr lvl="1" marL="1270000" indent="-635000" algn="l">
              <a:buSzPct val="100000"/>
              <a:buAutoNum type="arabicPeriod" startAt="1"/>
            </a:pPr>
            <a:r>
              <a:t>10 分鐘－回顧上星期作業</a:t>
            </a:r>
          </a:p>
          <a:p>
            <a:pPr lvl="1" marL="1270000" indent="-635000" algn="l">
              <a:buSzPct val="100000"/>
              <a:buAutoNum type="arabicPeriod" startAt="1"/>
            </a:pPr>
            <a:r>
              <a:t>30 分鐘－觀看DVD影片</a:t>
            </a:r>
          </a:p>
          <a:p>
            <a:pPr lvl="1" marL="1270000" indent="-635000" algn="l">
              <a:buSzPct val="100000"/>
              <a:buAutoNum type="arabicPeriod" startAt="1"/>
            </a:pPr>
            <a:r>
              <a:t>20 分鐘－分享和討論DVD內容</a:t>
            </a:r>
          </a:p>
          <a:p>
            <a:pPr lvl="1" marL="1270000" indent="-635000" algn="l">
              <a:buSzPct val="100000"/>
              <a:buAutoNum type="arabicPeriod" startAt="1"/>
            </a:pPr>
            <a:r>
              <a:t>5 分鐘－指定作業</a:t>
            </a:r>
          </a:p>
          <a:p>
            <a:pPr algn="l"/>
          </a:p>
          <a:p>
            <a:pPr marL="444500" indent="-444500" algn="l">
              <a:buSzPct val="100000"/>
              <a:buChar char="•"/>
            </a:pPr>
            <a:r>
              <a:t>閲讀學員手册</a:t>
            </a:r>
          </a:p>
          <a:p>
            <a:pPr marL="444500" indent="-444500" algn="l">
              <a:buSzPct val="100000"/>
              <a:buChar char="•"/>
            </a:pPr>
          </a:p>
          <a:p>
            <a:pPr marL="444500" indent="-444500" algn="l">
              <a:buSzPct val="100000"/>
              <a:buChar char="•"/>
            </a:pPr>
            <a:r>
              <a:t>第二個星期 (65 分鐘)</a:t>
            </a:r>
          </a:p>
          <a:p>
            <a:pPr algn="l"/>
            <a:r>
              <a:t>     1. 15 分鐘－作業討論及分享</a:t>
            </a:r>
          </a:p>
          <a:p>
            <a:pPr algn="l"/>
            <a:r>
              <a:t>     2. 25 分鐘－分組討論</a:t>
            </a:r>
          </a:p>
          <a:p>
            <a:pPr algn="l"/>
            <a:r>
              <a:t>     3. 20 分鐘－討論和總結</a:t>
            </a:r>
          </a:p>
          <a:p>
            <a:pPr algn="l"/>
            <a:r>
              <a:t>     4. 5 分鐘－指定作業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886" y="3486725"/>
            <a:ext cx="2780150" cy="278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2/2 －課程簡介 Why?…"/>
          <p:cNvSpPr txBox="1"/>
          <p:nvPr>
            <p:ph type="body" idx="1"/>
          </p:nvPr>
        </p:nvSpPr>
        <p:spPr>
          <a:xfrm>
            <a:off x="1771504" y="2190224"/>
            <a:ext cx="10464801" cy="620117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12/2 －課程簡介 Why?</a:t>
            </a:r>
          </a:p>
          <a:p>
            <a:pPr>
              <a:buBlip>
                <a:blip r:embed="rId2"/>
              </a:buBlip>
            </a:pPr>
            <a:r>
              <a:t>12/9 －健康家庭的生活(1)</a:t>
            </a:r>
          </a:p>
          <a:p>
            <a:pPr>
              <a:buBlip>
                <a:blip r:embed="rId2"/>
              </a:buBlip>
            </a:pPr>
            <a:r>
              <a:t>12/16－健康家庭的生活(2)</a:t>
            </a:r>
          </a:p>
          <a:p>
            <a:pPr>
              <a:buBlip>
                <a:blip r:embed="rId2"/>
              </a:buBlip>
            </a:pPr>
            <a:r>
              <a:t>1/6－叛逆的根源(1)</a:t>
            </a:r>
          </a:p>
          <a:p>
            <a:pPr>
              <a:buBlip>
                <a:blip r:embed="rId2"/>
              </a:buBlip>
            </a:pPr>
            <a:r>
              <a:t>1/13－叛逆的根源(2)</a:t>
            </a:r>
          </a:p>
        </p:txBody>
      </p:sp>
      <p:sp>
        <p:nvSpPr>
          <p:cNvPr id="137" name="課程的安排"/>
          <p:cNvSpPr txBox="1"/>
          <p:nvPr>
            <p:ph type="title"/>
          </p:nvPr>
        </p:nvSpPr>
        <p:spPr>
          <a:xfrm>
            <a:off x="-2138585" y="698676"/>
            <a:ext cx="10464801" cy="1084473"/>
          </a:xfrm>
          <a:prstGeom prst="rect">
            <a:avLst/>
          </a:prstGeom>
        </p:spPr>
        <p:txBody>
          <a:bodyPr/>
          <a:lstStyle>
            <a:lvl1pPr defTabSz="455675">
              <a:defRPr spc="54" sz="5460"/>
            </a:lvl1pPr>
          </a:lstStyle>
          <a:p>
            <a:pPr/>
            <a:r>
              <a:t>課程的安排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2320" y="499885"/>
            <a:ext cx="2184944" cy="218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/20－關係的影響力(1)…"/>
          <p:cNvSpPr txBox="1"/>
          <p:nvPr>
            <p:ph type="body" idx="1"/>
          </p:nvPr>
        </p:nvSpPr>
        <p:spPr>
          <a:xfrm>
            <a:off x="2670941" y="1311821"/>
            <a:ext cx="10464801" cy="805654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1/20－關係的影響力(1)</a:t>
            </a:r>
          </a:p>
          <a:p>
            <a:pPr>
              <a:buBlip>
                <a:blip r:embed="rId2"/>
              </a:buBlip>
            </a:pPr>
            <a:r>
              <a:t>1/27－關係的影響力(2)</a:t>
            </a:r>
          </a:p>
          <a:p>
            <a:pPr>
              <a:buBlip>
                <a:blip r:embed="rId2"/>
              </a:buBlip>
            </a:pPr>
            <a:r>
              <a:t>2/3－表達愛的各種方式(1)</a:t>
            </a:r>
          </a:p>
          <a:p>
            <a:pPr>
              <a:buBlip>
                <a:blip r:embed="rId2"/>
              </a:buBlip>
            </a:pPr>
            <a:r>
              <a:t>2/10－表達愛的各種方式(2)</a:t>
            </a:r>
          </a:p>
          <a:p>
            <a:pPr>
              <a:buBlip>
                <a:blip r:embed="rId2"/>
              </a:buBlip>
            </a:pPr>
            <a:r>
              <a:t>2/17－從建立信賴感開始(1)</a:t>
            </a:r>
          </a:p>
          <a:p>
            <a:pPr>
              <a:buBlip>
                <a:blip r:embed="rId2"/>
              </a:buBlip>
            </a:pPr>
            <a:r>
              <a:t>2/24－從建立信賴感開始(2)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2320" y="499885"/>
            <a:ext cx="2184944" cy="218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2884596" y="170159"/>
            <a:ext cx="6961555" cy="5295901"/>
          </a:xfrm>
          <a:prstGeom prst="rect">
            <a:avLst/>
          </a:prstGeom>
        </p:spPr>
      </p:pic>
      <p:sp>
        <p:nvSpPr>
          <p:cNvPr id="144" name="「 以色列 啊，你要聽！耶和華－我們上帝是獨一的主。 你要盡心、盡性、盡力愛耶和華－你的上帝。 我今日所吩咐你的話都要記在心上， 也要殷勤教訓你的兒女。無論你坐在家裏，行在路上，躺下，起來，都要談論。－申命記 6:4-7"/>
          <p:cNvSpPr txBox="1"/>
          <p:nvPr>
            <p:ph type="body" sz="half" idx="1"/>
          </p:nvPr>
        </p:nvSpPr>
        <p:spPr>
          <a:xfrm>
            <a:off x="1208511" y="6086501"/>
            <a:ext cx="10587778" cy="3284223"/>
          </a:xfrm>
          <a:prstGeom prst="rect">
            <a:avLst/>
          </a:prstGeom>
        </p:spPr>
        <p:txBody>
          <a:bodyPr/>
          <a:lstStyle>
            <a:lvl1pPr algn="l" defTabSz="233679">
              <a:spcBef>
                <a:spcPts val="200"/>
              </a:spcBef>
              <a:defRPr>
                <a:effectLst>
                  <a:outerShdw sx="100000" sy="100000" kx="0" ky="0" algn="b" rotWithShape="0" blurRad="15240" dist="508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「 以色列 啊，你要聽！耶和華－我們上帝是獨一的主。 你要盡心、盡性、盡力愛耶和華－你的上帝。 我今日所吩咐你的話都要記在心上， 也要殷勤教訓你的兒女。無論你坐在家裏，行在路上，躺下，起來，都要談論。－申命記 6:4-7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