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653"/>
  </p:normalViewPr>
  <p:slideViewPr>
    <p:cSldViewPr snapToGrid="0" snapToObjects="1">
      <p:cViewPr varScale="1">
        <p:scale>
          <a:sx n="106" d="100"/>
          <a:sy n="106" d="100"/>
        </p:scale>
        <p:origin x="1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-Johnny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8197967_2985x4000.jpeg"/>
          <p:cNvSpPr>
            <a:spLocks noGrp="1"/>
          </p:cNvSpPr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13"/>
          </p:nvPr>
        </p:nvSpPr>
        <p:spPr>
          <a:xfrm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197967_2985x4000.jpeg"/>
          <p:cNvSpPr>
            <a:spLocks noGrp="1"/>
          </p:cNvSpPr>
          <p:nvPr>
            <p:ph type="pic" sz="quarter" idx="13"/>
          </p:nvPr>
        </p:nvSpPr>
        <p:spPr>
          <a:xfrm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關係的影響力(3-1)"/>
          <p:cNvSpPr txBox="1">
            <a:spLocks noGrp="1"/>
          </p:cNvSpPr>
          <p:nvPr>
            <p:ph type="title"/>
          </p:nvPr>
        </p:nvSpPr>
        <p:spPr>
          <a:xfrm>
            <a:off x="1270000" y="7213600"/>
            <a:ext cx="10464800" cy="1244600"/>
          </a:xfrm>
          <a:prstGeom prst="rect">
            <a:avLst/>
          </a:prstGeom>
        </p:spPr>
        <p:txBody>
          <a:bodyPr/>
          <a:lstStyle>
            <a:lvl1pPr defTabSz="537463">
              <a:defRPr sz="6440" spc="64">
                <a:effectLst>
                  <a:outerShdw blurRad="35052" dist="1168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關係的影響力(3-1) </a:t>
            </a:r>
          </a:p>
        </p:txBody>
      </p:sp>
      <p:sp>
        <p:nvSpPr>
          <p:cNvPr id="120" name="DVD Session 2-1"/>
          <p:cNvSpPr txBox="1">
            <a:spLocks noGrp="1"/>
          </p:cNvSpPr>
          <p:nvPr>
            <p:ph type="body" sz="quarter" idx="1"/>
          </p:nvPr>
        </p:nvSpPr>
        <p:spPr>
          <a:xfrm>
            <a:off x="1270000" y="8445500"/>
            <a:ext cx="10464800" cy="1244600"/>
          </a:xfrm>
          <a:prstGeom prst="rect">
            <a:avLst/>
          </a:prstGeom>
        </p:spPr>
        <p:txBody>
          <a:bodyPr/>
          <a:lstStyle>
            <a:lvl1pPr>
              <a:defRPr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DVD Session 2-1</a:t>
            </a:r>
          </a:p>
        </p:txBody>
      </p:sp>
      <p:grpSp>
        <p:nvGrpSpPr>
          <p:cNvPr id="123" name="image.png"/>
          <p:cNvGrpSpPr/>
          <p:nvPr/>
        </p:nvGrpSpPr>
        <p:grpSpPr>
          <a:xfrm>
            <a:off x="2990432" y="444500"/>
            <a:ext cx="6833157" cy="6832601"/>
            <a:chOff x="0" y="0"/>
            <a:chExt cx="6833156" cy="6832600"/>
          </a:xfrm>
        </p:grpSpPr>
        <p:pic>
          <p:nvPicPr>
            <p:cNvPr id="122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6579157" cy="6502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" name="image.png" descr="image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833157" cy="6832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道德關係法：…"/>
          <p:cNvSpPr txBox="1"/>
          <p:nvPr/>
        </p:nvSpPr>
        <p:spPr>
          <a:xfrm>
            <a:off x="5697571" y="1085235"/>
            <a:ext cx="6721617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道德關係法：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你的焦點是在關係上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你的教養是以影響力</a:t>
            </a:r>
          </a:p>
        </p:txBody>
      </p:sp>
      <p:sp>
        <p:nvSpPr>
          <p:cNvPr id="131" name="“既在十字架上滅了冤仇，便藉這十字架使兩下歸為一體，與上帝和好了，”(以弗所書 2:16 )"/>
          <p:cNvSpPr txBox="1"/>
          <p:nvPr/>
        </p:nvSpPr>
        <p:spPr>
          <a:xfrm>
            <a:off x="664761" y="4338996"/>
            <a:ext cx="11084932" cy="148446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9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“既在十字架上滅了冤仇，便藉這十字架使兩下歸為一體，與上帝和好了，”(以弗所書 2:16 )</a:t>
            </a:r>
          </a:p>
        </p:txBody>
      </p:sp>
      <p:sp>
        <p:nvSpPr>
          <p:cNvPr id="132" name="“願賜平安的上帝親自使你們全然成聖！又願你們的靈與魂與身子得蒙保守，在我們主耶穌基督降臨的時候，完全無可指摘！”(帖撒羅尼迦前書 5:23)"/>
          <p:cNvSpPr txBox="1"/>
          <p:nvPr/>
        </p:nvSpPr>
        <p:spPr>
          <a:xfrm>
            <a:off x="680446" y="6581705"/>
            <a:ext cx="11053562" cy="217026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9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“願賜平安的上帝親自使你們全然成聖！又願你們的靈與魂與身子得蒙保守，在我們主耶穌基督降臨的時候，完全無可指摘！”(帖撒羅尼迦前書 5:23)</a:t>
            </a:r>
          </a:p>
        </p:txBody>
      </p:sp>
      <p:pic>
        <p:nvPicPr>
          <p:cNvPr id="133" name="31AF495A-72C9-4326-BBC5-2945C00A1EE9-L0-001.png" descr="31AF495A-72C9-4326-BBC5-2945C00A1EE9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697" y="1244439"/>
            <a:ext cx="4972390" cy="2152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animBg="1" advAuto="0"/>
      <p:bldP spid="132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青少年的成熟：…"/>
          <p:cNvSpPr txBox="1">
            <a:spLocks noGrp="1"/>
          </p:cNvSpPr>
          <p:nvPr>
            <p:ph type="ctrTitle"/>
          </p:nvPr>
        </p:nvSpPr>
        <p:spPr>
          <a:xfrm>
            <a:off x="6358747" y="1126782"/>
            <a:ext cx="6299201" cy="4635501"/>
          </a:xfrm>
          <a:prstGeom prst="rect">
            <a:avLst/>
          </a:prstGeom>
        </p:spPr>
        <p:txBody>
          <a:bodyPr/>
          <a:lstStyle/>
          <a:p>
            <a:pPr algn="l" defTabSz="572516">
              <a:defRPr sz="5978" spc="59">
                <a:effectLst>
                  <a:outerShdw blurRad="37338" dist="12446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青少年的成熟：</a:t>
            </a:r>
          </a:p>
          <a:p>
            <a:pPr marL="738116" indent="-738116" algn="l" defTabSz="572516">
              <a:buSzPct val="100000"/>
              <a:defRPr sz="5978" spc="59">
                <a:effectLst>
                  <a:outerShdw blurRad="37338" dist="12446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法律上的成熟</a:t>
            </a:r>
          </a:p>
          <a:p>
            <a:pPr marL="738116" indent="-738116" algn="l" defTabSz="572516">
              <a:buSzPct val="100000"/>
              <a:defRPr sz="5978" spc="59">
                <a:effectLst>
                  <a:outerShdw blurRad="37338" dist="12446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身體上的成熟</a:t>
            </a:r>
          </a:p>
          <a:p>
            <a:pPr marL="738116" indent="-738116" algn="l" defTabSz="572516">
              <a:buSzPct val="100000"/>
              <a:defRPr sz="5978" spc="59">
                <a:effectLst>
                  <a:outerShdw blurRad="37338" dist="12446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智力上的成熟</a:t>
            </a:r>
          </a:p>
          <a:p>
            <a:pPr marL="738116" indent="-738116" algn="l" defTabSz="572516">
              <a:buSzPct val="100000"/>
              <a:defRPr sz="5978" spc="59">
                <a:effectLst>
                  <a:outerShdw blurRad="37338" dist="12446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道德上的成熟</a:t>
            </a:r>
          </a:p>
        </p:txBody>
      </p:sp>
      <p:sp>
        <p:nvSpPr>
          <p:cNvPr id="136" name="“耶穌的智慧和身量 ，並神和人喜愛他的心，都一齊增長。”(路加福音 2:52)"/>
          <p:cNvSpPr txBox="1"/>
          <p:nvPr/>
        </p:nvSpPr>
        <p:spPr>
          <a:xfrm>
            <a:off x="986592" y="6563463"/>
            <a:ext cx="10755611" cy="17526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defRPr sz="440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“耶穌的智慧和身量 ，並神和人喜愛他的心，都一齊增長。”(路加福音 2:52)</a:t>
            </a:r>
          </a:p>
        </p:txBody>
      </p:sp>
      <p:grpSp>
        <p:nvGrpSpPr>
          <p:cNvPr id="139" name="image.png"/>
          <p:cNvGrpSpPr/>
          <p:nvPr/>
        </p:nvGrpSpPr>
        <p:grpSpPr>
          <a:xfrm>
            <a:off x="546100" y="1931690"/>
            <a:ext cx="5303982" cy="2814135"/>
            <a:chOff x="0" y="0"/>
            <a:chExt cx="5303981" cy="2814134"/>
          </a:xfrm>
        </p:grpSpPr>
        <p:pic>
          <p:nvPicPr>
            <p:cNvPr id="138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5049982" cy="24839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7" name="image.png" descr="image.pn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03982" cy="28141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build="p" bldLvl="5" animBg="1" advAuto="0"/>
      <p:bldP spid="136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道德關係影響力…"/>
          <p:cNvSpPr txBox="1"/>
          <p:nvPr/>
        </p:nvSpPr>
        <p:spPr>
          <a:xfrm>
            <a:off x="6266322" y="751951"/>
            <a:ext cx="6721617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道德關係影響力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修復家庭關係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建立家庭共同價值觀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根據聖經道德價值</a:t>
            </a:r>
          </a:p>
        </p:txBody>
      </p:sp>
      <p:sp>
        <p:nvSpPr>
          <p:cNvPr id="142" name="道德關係法的好處：…"/>
          <p:cNvSpPr txBox="1"/>
          <p:nvPr/>
        </p:nvSpPr>
        <p:spPr>
          <a:xfrm>
            <a:off x="2494237" y="4864745"/>
            <a:ext cx="8645667" cy="525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道德關係法的好處：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你會學習以影響力帶領孩子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使父母的道德完全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改變是終身的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幫助溝通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為主作見證</a:t>
            </a:r>
          </a:p>
        </p:txBody>
      </p:sp>
      <p:pic>
        <p:nvPicPr>
          <p:cNvPr id="143" name="9FDA13FB-9151-4FDB-82B8-170DC00A7EC1-L0-001.jpeg" descr="9FDA13FB-9151-4FDB-82B8-170DC00A7EC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674" y="502077"/>
            <a:ext cx="5798317" cy="3623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animBg="1" advAuto="0"/>
      <p:bldP spid="142" grpId="2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meeting-clipart-result-discussion-19.png" descr="meeting-clipart-result-discussion-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685800"/>
            <a:ext cx="3810000" cy="313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討論時間"/>
          <p:cNvSpPr txBox="1"/>
          <p:nvPr/>
        </p:nvSpPr>
        <p:spPr>
          <a:xfrm>
            <a:off x="6502400" y="1498600"/>
            <a:ext cx="391160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6900" spc="69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r>
              <a:t>討論時間</a:t>
            </a:r>
          </a:p>
        </p:txBody>
      </p:sp>
      <p:sp>
        <p:nvSpPr>
          <p:cNvPr id="147" name="什麼事改善親子關係？…"/>
          <p:cNvSpPr txBox="1"/>
          <p:nvPr/>
        </p:nvSpPr>
        <p:spPr>
          <a:xfrm>
            <a:off x="2339715" y="4579005"/>
            <a:ext cx="8325370" cy="3426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9097" indent="-679097" algn="l">
              <a:lnSpc>
                <a:spcPct val="80000"/>
              </a:lnSpc>
              <a:buSzPct val="100000"/>
              <a:buChar char="•"/>
              <a:defRPr sz="5500" spc="5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什麼事改善親子關係？</a:t>
            </a:r>
          </a:p>
          <a:p>
            <a:pPr marL="679097" indent="-679097" algn="l">
              <a:lnSpc>
                <a:spcPct val="80000"/>
              </a:lnSpc>
              <a:buSzPct val="100000"/>
              <a:buChar char="•"/>
              <a:defRPr sz="5500" spc="5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什麼事損害親子關係？</a:t>
            </a:r>
          </a:p>
          <a:p>
            <a:pPr marL="679097" indent="-679097" algn="l">
              <a:lnSpc>
                <a:spcPct val="80000"/>
              </a:lnSpc>
              <a:buSzPct val="100000"/>
              <a:buChar char="•"/>
              <a:defRPr sz="5500" spc="5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分享影響力的教養經驗</a:t>
            </a:r>
          </a:p>
          <a:p>
            <a:pPr marL="679097" indent="-679097" algn="l">
              <a:lnSpc>
                <a:spcPct val="80000"/>
              </a:lnSpc>
              <a:buSzPct val="100000"/>
              <a:buChar char="•"/>
              <a:defRPr sz="5500" spc="5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Q&amp;A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本週作業"/>
          <p:cNvSpPr txBox="1"/>
          <p:nvPr/>
        </p:nvSpPr>
        <p:spPr>
          <a:xfrm>
            <a:off x="241300" y="1346200"/>
            <a:ext cx="6667500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519937">
              <a:lnSpc>
                <a:spcPct val="80000"/>
              </a:lnSpc>
              <a:defRPr sz="6230" spc="62">
                <a:solidFill>
                  <a:srgbClr val="3E382B"/>
                </a:solidFill>
                <a:effectLst>
                  <a:outerShdw blurRad="33909" dist="11303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本週作業</a:t>
            </a:r>
          </a:p>
        </p:txBody>
      </p:sp>
      <p:pic>
        <p:nvPicPr>
          <p:cNvPr id="150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0" y="723900"/>
            <a:ext cx="5490465" cy="245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與青少年和配偶討論你們家的共同價值觀－至少列舉十項…"/>
          <p:cNvSpPr txBox="1"/>
          <p:nvPr/>
        </p:nvSpPr>
        <p:spPr>
          <a:xfrm>
            <a:off x="1157865" y="4026836"/>
            <a:ext cx="11366501" cy="444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marL="1012472" indent="-1012472" algn="l" defTabSz="479044">
              <a:lnSpc>
                <a:spcPct val="80000"/>
              </a:lnSpc>
              <a:buSzPct val="100000"/>
              <a:buAutoNum type="arabicPeriod"/>
              <a:defRPr sz="5740" spc="57">
                <a:solidFill>
                  <a:srgbClr val="3E382B"/>
                </a:solidFill>
                <a:effectLst>
                  <a:outerShdw blurRad="31242" dist="1041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與青少年和配偶討論你們家的共同價值觀－至少列舉十項</a:t>
            </a:r>
          </a:p>
          <a:p>
            <a:pPr marL="1012472" indent="-1012472" algn="l" defTabSz="479044">
              <a:lnSpc>
                <a:spcPct val="80000"/>
              </a:lnSpc>
              <a:buSzPct val="100000"/>
              <a:buAutoNum type="arabicPeriod"/>
              <a:defRPr sz="5740" spc="57">
                <a:solidFill>
                  <a:srgbClr val="3E382B"/>
                </a:solidFill>
                <a:effectLst>
                  <a:outerShdw blurRad="31242" dist="1041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與青少年做一件改善關係的事</a:t>
            </a:r>
          </a:p>
          <a:p>
            <a:pPr marL="1012472" indent="-1012472" algn="l" defTabSz="479044">
              <a:lnSpc>
                <a:spcPct val="80000"/>
              </a:lnSpc>
              <a:buSzPct val="100000"/>
              <a:buAutoNum type="arabicPeriod"/>
              <a:defRPr sz="5740" spc="57">
                <a:solidFill>
                  <a:srgbClr val="3E382B"/>
                </a:solidFill>
                <a:effectLst>
                  <a:outerShdw blurRad="31242" dist="1041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閱讀“如何教養青少年”第三章-關係的影響力，與配偶討論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衷心提醒…"/>
          <p:cNvSpPr txBox="1"/>
          <p:nvPr/>
        </p:nvSpPr>
        <p:spPr>
          <a:xfrm>
            <a:off x="3522833" y="6879800"/>
            <a:ext cx="5713703" cy="2545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5300" spc="52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衷心提醒</a:t>
            </a:r>
          </a:p>
          <a:p>
            <a:pPr marL="654402" indent="-654402" algn="l">
              <a:lnSpc>
                <a:spcPct val="80000"/>
              </a:lnSpc>
              <a:buSzPct val="100000"/>
              <a:buChar char="•"/>
              <a:defRPr sz="5300" spc="52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沒關係，有關係</a:t>
            </a:r>
          </a:p>
          <a:p>
            <a:pPr marL="654402" indent="-654402" algn="l">
              <a:lnSpc>
                <a:spcPct val="80000"/>
              </a:lnSpc>
              <a:buSzPct val="100000"/>
              <a:buChar char="•"/>
              <a:defRPr sz="5300" spc="52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有關係，沒關係</a:t>
            </a:r>
          </a:p>
        </p:txBody>
      </p:sp>
      <p:grpSp>
        <p:nvGrpSpPr>
          <p:cNvPr id="156" name="Image"/>
          <p:cNvGrpSpPr/>
          <p:nvPr/>
        </p:nvGrpSpPr>
        <p:grpSpPr>
          <a:xfrm>
            <a:off x="1630021" y="543372"/>
            <a:ext cx="9499326" cy="6064088"/>
            <a:chOff x="0" y="0"/>
            <a:chExt cx="9499324" cy="6064087"/>
          </a:xfrm>
        </p:grpSpPr>
        <p:pic>
          <p:nvPicPr>
            <p:cNvPr id="15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679" t="18297" r="12166" b="9933"/>
            <a:stretch>
              <a:fillRect/>
            </a:stretch>
          </p:blipFill>
          <p:spPr>
            <a:xfrm>
              <a:off x="127000" y="88900"/>
              <a:ext cx="9245325" cy="57338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4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499325" cy="606408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build="p" bldLvl="5" animBg="1" advAuto="0"/>
    </p:bldLst>
  </p:timing>
</p:sld>
</file>

<file path=ppt/theme/theme1.xml><?xml version="1.0" encoding="utf-8"?>
<a:theme xmlns:a="http://schemas.openxmlformats.org/drawingml/2006/main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Macintosh PowerPoint</Application>
  <PresentationFormat>Custom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PingFang HK Regular</vt:lpstr>
      <vt:lpstr>PingFang HK Semibold</vt:lpstr>
      <vt:lpstr>American Typewriter</vt:lpstr>
      <vt:lpstr>Helvetica Neue</vt:lpstr>
      <vt:lpstr>Palatino</vt:lpstr>
      <vt:lpstr>HardCover</vt:lpstr>
      <vt:lpstr>關係的影響力(3-1) </vt:lpstr>
      <vt:lpstr>PowerPoint Presentation</vt:lpstr>
      <vt:lpstr>青少年的成熟： 法律上的成熟 身體上的成熟 智力上的成熟 道德上的成熟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關係的影響力(3-1) </dc:title>
  <cp:lastModifiedBy>Miles Wu</cp:lastModifiedBy>
  <cp:revision>1</cp:revision>
  <dcterms:modified xsi:type="dcterms:W3CDTF">2019-01-24T01:52:10Z</dcterms:modified>
</cp:coreProperties>
</file>