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notesMasterIdLst>
    <p:notesMasterId r:id="rId71"/>
  </p:notesMasterIdLst>
  <p:handoutMasterIdLst>
    <p:handoutMasterId r:id="rId72"/>
  </p:handoutMasterIdLst>
  <p:sldIdLst>
    <p:sldId id="257" r:id="rId7"/>
    <p:sldId id="819" r:id="rId8"/>
    <p:sldId id="778" r:id="rId9"/>
    <p:sldId id="754" r:id="rId10"/>
    <p:sldId id="747" r:id="rId11"/>
    <p:sldId id="752" r:id="rId12"/>
    <p:sldId id="776" r:id="rId13"/>
    <p:sldId id="777" r:id="rId14"/>
    <p:sldId id="763" r:id="rId15"/>
    <p:sldId id="770" r:id="rId16"/>
    <p:sldId id="764" r:id="rId17"/>
    <p:sldId id="791" r:id="rId18"/>
    <p:sldId id="792" r:id="rId19"/>
    <p:sldId id="779" r:id="rId20"/>
    <p:sldId id="795" r:id="rId21"/>
    <p:sldId id="794" r:id="rId22"/>
    <p:sldId id="793" r:id="rId23"/>
    <p:sldId id="784" r:id="rId24"/>
    <p:sldId id="786" r:id="rId25"/>
    <p:sldId id="683" r:id="rId26"/>
    <p:sldId id="781" r:id="rId27"/>
    <p:sldId id="749" r:id="rId28"/>
    <p:sldId id="782" r:id="rId29"/>
    <p:sldId id="820" r:id="rId30"/>
    <p:sldId id="796" r:id="rId31"/>
    <p:sldId id="708" r:id="rId32"/>
    <p:sldId id="751" r:id="rId33"/>
    <p:sldId id="707" r:id="rId34"/>
    <p:sldId id="797" r:id="rId35"/>
    <p:sldId id="798" r:id="rId36"/>
    <p:sldId id="800" r:id="rId37"/>
    <p:sldId id="783" r:id="rId38"/>
    <p:sldId id="801" r:id="rId39"/>
    <p:sldId id="803" r:id="rId40"/>
    <p:sldId id="802" r:id="rId41"/>
    <p:sldId id="787" r:id="rId42"/>
    <p:sldId id="789" r:id="rId43"/>
    <p:sldId id="748" r:id="rId44"/>
    <p:sldId id="716" r:id="rId45"/>
    <p:sldId id="804" r:id="rId46"/>
    <p:sldId id="788" r:id="rId47"/>
    <p:sldId id="660" r:id="rId48"/>
    <p:sldId id="805" r:id="rId49"/>
    <p:sldId id="806" r:id="rId50"/>
    <p:sldId id="808" r:id="rId51"/>
    <p:sldId id="725" r:id="rId52"/>
    <p:sldId id="760" r:id="rId53"/>
    <p:sldId id="663" r:id="rId54"/>
    <p:sldId id="727" r:id="rId55"/>
    <p:sldId id="807" r:id="rId56"/>
    <p:sldId id="785" r:id="rId57"/>
    <p:sldId id="809" r:id="rId58"/>
    <p:sldId id="761" r:id="rId59"/>
    <p:sldId id="810" r:id="rId60"/>
    <p:sldId id="762" r:id="rId61"/>
    <p:sldId id="811" r:id="rId62"/>
    <p:sldId id="664" r:id="rId63"/>
    <p:sldId id="790" r:id="rId64"/>
    <p:sldId id="814" r:id="rId65"/>
    <p:sldId id="813" r:id="rId66"/>
    <p:sldId id="812" r:id="rId67"/>
    <p:sldId id="815" r:id="rId68"/>
    <p:sldId id="817" r:id="rId69"/>
    <p:sldId id="818" r:id="rId7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4">
          <p15:clr>
            <a:srgbClr val="A4A3A4"/>
          </p15:clr>
        </p15:guide>
        <p15:guide id="5" pos="5616">
          <p15:clr>
            <a:srgbClr val="A4A3A4"/>
          </p15:clr>
        </p15:guide>
        <p15:guide id="6" orient="horz" pos="4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549" autoAdjust="0"/>
  </p:normalViewPr>
  <p:slideViewPr>
    <p:cSldViewPr snapToGrid="0">
      <p:cViewPr varScale="1">
        <p:scale>
          <a:sx n="69" d="100"/>
          <a:sy n="69" d="100"/>
        </p:scale>
        <p:origin x="1356" y="6"/>
      </p:cViewPr>
      <p:guideLst>
        <p:guide orient="horz" pos="672"/>
        <p:guide pos="2880"/>
        <p:guide orient="horz" pos="2160"/>
        <p:guide pos="144"/>
        <p:guide pos="5616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672" y="72"/>
      </p:cViewPr>
      <p:guideLst>
        <p:guide orient="horz" pos="2928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44A53-5829-487D-B296-D81DAF0947CB}" type="datetime1">
              <a:rPr lang="en-US" smtClean="0"/>
              <a:t>5/4/2019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E2B80-E4AC-43AC-A33D-9AE9EDE58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149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A88AD-5889-44BE-9959-DBA85A89A1D6}" type="datetime1">
              <a:rPr lang="en-US" smtClean="0"/>
              <a:t>5/4/2019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466725"/>
            <a:ext cx="5943600" cy="445882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4983940"/>
            <a:ext cx="5943600" cy="40233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18CDA-9E32-478D-B0DF-C548B4691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18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80306-4AEF-40BA-8E4B-6E19CDA139F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6BEF1B6-CE4F-4872-9391-B94B80ACB7C1}" type="datetime1">
              <a:rPr lang="en-US" smtClean="0"/>
              <a:t>5/4/2019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57200" y="466725"/>
            <a:ext cx="5943600" cy="445928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3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466725"/>
            <a:ext cx="5943600" cy="445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第三日發現</a:t>
            </a:r>
            <a:r>
              <a:rPr lang="en-US" altLang="zh-TW" dirty="0"/>
              <a:t>,</a:t>
            </a:r>
            <a:r>
              <a:rPr lang="zh-TW" altLang="en-US" dirty="0"/>
              <a:t> 追了</a:t>
            </a:r>
            <a:r>
              <a:rPr lang="en-US" altLang="zh-TW" dirty="0"/>
              <a:t>7</a:t>
            </a:r>
            <a:r>
              <a:rPr lang="zh-TW" altLang="en-US" dirty="0"/>
              <a:t>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BA88AD-5889-44BE-9959-DBA85A89A1D6}" type="datetime1">
              <a:rPr lang="en-US" smtClean="0"/>
              <a:t>5/4/2019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18CDA-9E32-478D-B0DF-C548B469122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5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30975868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D09481-0D75-4336-AAB7-D5363FBCF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158808-A7EB-4A2B-B0F0-E7AB1C6AE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A5C773-BAC7-4157-BF99-776DD1286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8F556-4458-4389-93BF-CDEC4EA391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895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2858-22E3-4456-812E-32475EE1A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EE225-5E56-4443-B50D-C2E87364C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81667B-CB66-466B-A892-63D4FDE8C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8CCEAA-CBA5-4DE5-BFEB-C649C5821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7F327-AD62-4101-8AE3-C51319115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12A6-35E3-4A22-8FDF-93C55EA0E2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233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6BB0-2F05-4AAF-A3B9-B0A99DCE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AB49-BAF2-4653-89FF-CAF8AE378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6AF27C-6136-436F-9391-8D0AEE5E9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2B536E-3EFA-4C41-B1AC-B68831BA8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C07BCA-A350-4CDF-BA59-47511D7E0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D32B7-578A-4FE5-8BA6-25958100C2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660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65B3-7CD2-4CCC-A09D-C634D8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4E099-EC6F-4BC2-B49F-197C15075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BC9E8C-8184-4A37-A0C3-D4A78BB62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3C754-22BC-458D-B513-495A37704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919A45-E5F1-41D3-A48C-BF878ECC7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F13A3-6544-41DF-BC5C-2A16BF1E4B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397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0328-6B47-45AE-8849-C75E9FBD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4B3FA-0D43-491E-8299-52C383471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600C6-3E7C-44B9-8BC4-DB11849F2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EC0F58-5517-4ADC-8486-21B0B5D72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D50C9-9B88-4CE1-A389-AB16EC7CC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0443A-F867-4AF3-B710-581B17381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EDC8F-0B7A-4947-8D5C-35192283E4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5762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58E7-42AC-44F3-9151-0D9788DD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28810-A31C-45EB-8ECC-6D7294E43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808FE-7FEE-477A-9994-0048AD37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D3903-57AA-404C-8F50-501445858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84B95-6FFA-40F1-89CF-0D1994EA9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0AD87A-AF0D-42D2-B0D0-965E4FD70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86E56A-1779-4554-B986-987881827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B01792-8689-4788-8D93-677C57F8A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677FA-8D17-4D47-A04D-3000DD7E49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059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924C-57D6-4F9F-BF54-65457467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940349-DC64-4139-B145-E6D05E215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03F759-777C-4DBE-9CF6-34797A394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D59110-3183-4912-B685-3F67CDD5B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94ACC-801B-43A4-B151-3EB605FA49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8457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D09481-0D75-4336-AAB7-D5363FBCF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158808-A7EB-4A2B-B0F0-E7AB1C6AE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A5C773-BAC7-4157-BF99-776DD1286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8F556-4458-4389-93BF-CDEC4EA391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03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74E0-AE3B-4F1B-816A-98E1075B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6451-B249-49D5-8B64-8ACBB32F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EBEF7-1BD3-414C-88E2-79C1DD4EC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9DBDF-4357-4D4E-B2FF-3E67A1CE9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484799-716F-4739-9A31-DBD9D62C7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9DDCC-4DBA-4F0A-AF37-47593EAA6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99E83-6508-4408-97AB-E78B951AED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562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79F0-0BB0-4FCD-8FCC-A239DB52E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83E6F-249F-4977-8E29-1B1AA9798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B4C4E-E4DC-4DE3-ADC8-1A874B40F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37255-8EE6-4919-AE81-803B03350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4237D-B011-4C85-B331-F6DC3D9D3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873F9A-821F-4E16-AF61-88842815D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7247-4E1D-42DA-A208-41D0A340B8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12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960120"/>
            <a:ext cx="868680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 sz="3200">
                <a:solidFill>
                  <a:schemeClr val="tx2"/>
                </a:solidFill>
              </a:defRPr>
            </a:lvl1pPr>
            <a:lvl2pPr>
              <a:buClrTx/>
              <a:defRPr sz="2800"/>
            </a:lvl2pPr>
            <a:lvl3pPr>
              <a:buClr>
                <a:schemeClr val="accent6">
                  <a:lumMod val="75000"/>
                </a:schemeClr>
              </a:buCl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7759863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E6C6-58B8-4AAB-89B5-B25259F4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87E5D-AB4D-4727-BD8E-76C83FB88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4C810C-35F9-4B2F-B9CB-62114B41C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11DCA2-AF65-4073-B779-A8CC42D6B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95300A-38A2-4CD2-A461-25DDAA06E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3C29F-421B-4ACE-8E9E-E64E5229E5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3002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D08A0-5F5F-4D06-84FB-2681604FE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47EE7-C9D5-4E20-8957-C5CF83DF8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43A4CB-0665-415B-AA34-201902901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228A98-320C-4142-8822-A97912186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33631F-E2E4-49F8-A0CA-E56DC6670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035F-54D6-4737-ACA0-1BABD62676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3759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2858-22E3-4456-812E-32475EE1A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EE225-5E56-4443-B50D-C2E87364C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81667B-CB66-466B-A892-63D4FDE8C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8CCEAA-CBA5-4DE5-BFEB-C649C5821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7F327-AD62-4101-8AE3-C51319115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12A6-35E3-4A22-8FDF-93C55EA0E2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3074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6BB0-2F05-4AAF-A3B9-B0A99DCE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AB49-BAF2-4653-89FF-CAF8AE378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6AF27C-6136-436F-9391-8D0AEE5E9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2B536E-3EFA-4C41-B1AC-B68831BA8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C07BCA-A350-4CDF-BA59-47511D7E0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D32B7-578A-4FE5-8BA6-25958100C2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4747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65B3-7CD2-4CCC-A09D-C634D8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4E099-EC6F-4BC2-B49F-197C15075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BC9E8C-8184-4A37-A0C3-D4A78BB62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3C754-22BC-458D-B513-495A37704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919A45-E5F1-41D3-A48C-BF878ECC7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F13A3-6544-41DF-BC5C-2A16BF1E4B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2760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0328-6B47-45AE-8849-C75E9FBD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4B3FA-0D43-491E-8299-52C383471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600C6-3E7C-44B9-8BC4-DB11849F2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EC0F58-5517-4ADC-8486-21B0B5D72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D50C9-9B88-4CE1-A389-AB16EC7CC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0443A-F867-4AF3-B710-581B17381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EDC8F-0B7A-4947-8D5C-35192283E4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3219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58E7-42AC-44F3-9151-0D9788DD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28810-A31C-45EB-8ECC-6D7294E43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808FE-7FEE-477A-9994-0048AD37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D3903-57AA-404C-8F50-501445858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84B95-6FFA-40F1-89CF-0D1994EA9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0AD87A-AF0D-42D2-B0D0-965E4FD70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86E56A-1779-4554-B986-987881827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B01792-8689-4788-8D93-677C57F8A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677FA-8D17-4D47-A04D-3000DD7E49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497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924C-57D6-4F9F-BF54-65457467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940349-DC64-4139-B145-E6D05E215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03F759-777C-4DBE-9CF6-34797A394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D59110-3183-4912-B685-3F67CDD5B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94ACC-801B-43A4-B151-3EB605FA49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9693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D09481-0D75-4336-AAB7-D5363FBCF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158808-A7EB-4A2B-B0F0-E7AB1C6AE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A5C773-BAC7-4157-BF99-776DD1286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8F556-4458-4389-93BF-CDEC4EA391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7039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74E0-AE3B-4F1B-816A-98E1075B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6451-B249-49D5-8B64-8ACBB32F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EBEF7-1BD3-414C-88E2-79C1DD4EC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9DBDF-4357-4D4E-B2FF-3E67A1CE9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484799-716F-4739-9A31-DBD9D62C7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9DDCC-4DBA-4F0A-AF37-47593EAA6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99E83-6508-4408-97AB-E78B951AED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035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960120"/>
            <a:ext cx="416052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 hasCustomPrompt="1"/>
          </p:nvPr>
        </p:nvSpPr>
        <p:spPr>
          <a:xfrm>
            <a:off x="4754880" y="960120"/>
            <a:ext cx="416052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98638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79F0-0BB0-4FCD-8FCC-A239DB52E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83E6F-249F-4977-8E29-1B1AA9798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B4C4E-E4DC-4DE3-ADC8-1A874B40F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37255-8EE6-4919-AE81-803B03350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4237D-B011-4C85-B331-F6DC3D9D3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873F9A-821F-4E16-AF61-88842815D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7247-4E1D-42DA-A208-41D0A340B8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7270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E6C6-58B8-4AAB-89B5-B25259F4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87E5D-AB4D-4727-BD8E-76C83FB88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4C810C-35F9-4B2F-B9CB-62114B41C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11DCA2-AF65-4073-B779-A8CC42D6B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95300A-38A2-4CD2-A461-25DDAA06E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3C29F-421B-4ACE-8E9E-E64E5229E5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5810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D08A0-5F5F-4D06-84FB-2681604FE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47EE7-C9D5-4E20-8957-C5CF83DF8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43A4CB-0665-415B-AA34-201902901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228A98-320C-4142-8822-A97912186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33631F-E2E4-49F8-A0CA-E56DC6670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035F-54D6-4737-ACA0-1BABD62676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8427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2858-22E3-4456-812E-32475EE1A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EE225-5E56-4443-B50D-C2E87364C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81667B-CB66-466B-A892-63D4FDE8C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8CCEAA-CBA5-4DE5-BFEB-C649C5821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7F327-AD62-4101-8AE3-C51319115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12A6-35E3-4A22-8FDF-93C55EA0E2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6378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6BB0-2F05-4AAF-A3B9-B0A99DCE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AB49-BAF2-4653-89FF-CAF8AE378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6AF27C-6136-436F-9391-8D0AEE5E9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2B536E-3EFA-4C41-B1AC-B68831BA8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C07BCA-A350-4CDF-BA59-47511D7E0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D32B7-578A-4FE5-8BA6-25958100C2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034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65B3-7CD2-4CCC-A09D-C634D8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4E099-EC6F-4BC2-B49F-197C15075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BC9E8C-8184-4A37-A0C3-D4A78BB62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3C754-22BC-458D-B513-495A37704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919A45-E5F1-41D3-A48C-BF878ECC7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F13A3-6544-41DF-BC5C-2A16BF1E4B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9806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0328-6B47-45AE-8849-C75E9FBD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4B3FA-0D43-491E-8299-52C383471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600C6-3E7C-44B9-8BC4-DB11849F2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EC0F58-5517-4ADC-8486-21B0B5D72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D50C9-9B88-4CE1-A389-AB16EC7CC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0443A-F867-4AF3-B710-581B17381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EDC8F-0B7A-4947-8D5C-35192283E4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270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58E7-42AC-44F3-9151-0D9788DD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28810-A31C-45EB-8ECC-6D7294E43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808FE-7FEE-477A-9994-0048AD37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D3903-57AA-404C-8F50-501445858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84B95-6FFA-40F1-89CF-0D1994EA9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0AD87A-AF0D-42D2-B0D0-965E4FD70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86E56A-1779-4554-B986-987881827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B01792-8689-4788-8D93-677C57F8A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677FA-8D17-4D47-A04D-3000DD7E49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1335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924C-57D6-4F9F-BF54-65457467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940349-DC64-4139-B145-E6D05E215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03F759-777C-4DBE-9CF6-34797A394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D59110-3183-4912-B685-3F67CDD5B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94ACC-801B-43A4-B151-3EB605FA49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9024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D09481-0D75-4336-AAB7-D5363FBCF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158808-A7EB-4A2B-B0F0-E7AB1C6AE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A5C773-BAC7-4157-BF99-776DD1286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8F556-4458-4389-93BF-CDEC4EA391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050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960120"/>
            <a:ext cx="457200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1" hasCustomPrompt="1"/>
          </p:nvPr>
        </p:nvSpPr>
        <p:spPr>
          <a:xfrm>
            <a:off x="5074920" y="3884876"/>
            <a:ext cx="3840480" cy="2651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2" hasCustomPrompt="1"/>
          </p:nvPr>
        </p:nvSpPr>
        <p:spPr>
          <a:xfrm>
            <a:off x="5074920" y="960120"/>
            <a:ext cx="3840480" cy="2651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</p:spTree>
    <p:extLst>
      <p:ext uri="{BB962C8B-B14F-4D97-AF65-F5344CB8AC3E}">
        <p14:creationId xmlns:p14="http://schemas.microsoft.com/office/powerpoint/2010/main" val="366581362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74E0-AE3B-4F1B-816A-98E1075B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6451-B249-49D5-8B64-8ACBB32F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EBEF7-1BD3-414C-88E2-79C1DD4EC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9DBDF-4357-4D4E-B2FF-3E67A1CE9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484799-716F-4739-9A31-DBD9D62C7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9DDCC-4DBA-4F0A-AF37-47593EAA6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99E83-6508-4408-97AB-E78B951AED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486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79F0-0BB0-4FCD-8FCC-A239DB52E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83E6F-249F-4977-8E29-1B1AA9798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B4C4E-E4DC-4DE3-ADC8-1A874B40F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37255-8EE6-4919-AE81-803B03350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4237D-B011-4C85-B331-F6DC3D9D3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873F9A-821F-4E16-AF61-88842815D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7247-4E1D-42DA-A208-41D0A340B8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5023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E6C6-58B8-4AAB-89B5-B25259F4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87E5D-AB4D-4727-BD8E-76C83FB88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4C810C-35F9-4B2F-B9CB-62114B41C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11DCA2-AF65-4073-B779-A8CC42D6B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95300A-38A2-4CD2-A461-25DDAA06E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3C29F-421B-4ACE-8E9E-E64E5229E5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2459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D08A0-5F5F-4D06-84FB-2681604FE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47EE7-C9D5-4E20-8957-C5CF83DF8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43A4CB-0665-415B-AA34-201902901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228A98-320C-4142-8822-A97912186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33631F-E2E4-49F8-A0CA-E56DC6670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035F-54D6-4737-ACA0-1BABD62676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6843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2858-22E3-4456-812E-32475EE1A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EE225-5E56-4443-B50D-C2E87364C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B51182-D2BE-4691-A845-8D99FDD236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B46D34-B894-40E4-9863-A35D86EA7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57FE98-BB15-4D09-99D7-784E9DEC9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09945-60E6-47A8-9C6E-93E6E6EB74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8480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6BB0-2F05-4AAF-A3B9-B0A99DCE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AB49-BAF2-4653-89FF-CAF8AE378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973CD8-54DF-41D3-97E6-9331B7F63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E2AFF6-1DF6-4D50-B437-B33701659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EA537D-BE79-4D69-876F-706702D69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1DE17-FF35-4F78-BDED-2AFE1C2283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4553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65B3-7CD2-4CCC-A09D-C634D8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4E099-EC6F-4BC2-B49F-197C15075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2F928B-AC1E-4550-B9E0-39B4A542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2E82B7-B364-4472-9F80-D4487021B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CF8B67-588D-43FE-9DB7-1AAFADC76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0C67-2079-40BB-8889-4A3C5F81C7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184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0328-6B47-45AE-8849-C75E9FBD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4B3FA-0D43-491E-8299-52C383471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600C6-3E7C-44B9-8BC4-DB11849F2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F842B-E5DF-43F1-94FC-72A637CC5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42372-1F64-4911-939B-22CD7761C4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39633-337F-47C1-91B2-3808CCC42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B7A5B-B0E2-402E-AFCA-6C2E430831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274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58E7-42AC-44F3-9151-0D9788DD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28810-A31C-45EB-8ECC-6D7294E43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808FE-7FEE-477A-9994-0048AD37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D3903-57AA-404C-8F50-501445858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84B95-6FFA-40F1-89CF-0D1994EA9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4FC499-3EF5-4C62-9D08-D6D078180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AFC75F-6513-4A20-A30A-EB6BE259D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CCD740-D26A-4D76-893C-77AAC3015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904A-C7AE-426D-B9BC-BF04B7C5C4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8046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924C-57D6-4F9F-BF54-65457467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54C0C1-E992-45B5-953E-A99B8815E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0C2E89-CD61-4377-AFAC-C14A40786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FD7BB5-BCBC-4F1E-AA8F-7C5B0004C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DBF9-06AA-4953-ADB8-B55EDA9047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84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40080" y="1051560"/>
            <a:ext cx="374904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1" hasCustomPrompt="1"/>
          </p:nvPr>
        </p:nvSpPr>
        <p:spPr>
          <a:xfrm>
            <a:off x="4754880" y="3886200"/>
            <a:ext cx="374904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2" hasCustomPrompt="1"/>
          </p:nvPr>
        </p:nvSpPr>
        <p:spPr>
          <a:xfrm>
            <a:off x="4754880" y="1051560"/>
            <a:ext cx="374904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23" hasCustomPrompt="1"/>
          </p:nvPr>
        </p:nvSpPr>
        <p:spPr>
          <a:xfrm>
            <a:off x="640080" y="3886200"/>
            <a:ext cx="374904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</p:spTree>
    <p:extLst>
      <p:ext uri="{BB962C8B-B14F-4D97-AF65-F5344CB8AC3E}">
        <p14:creationId xmlns:p14="http://schemas.microsoft.com/office/powerpoint/2010/main" val="366581362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143EBD-531F-4C3C-9927-14171B7E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A254A7-C923-4BDE-8B1B-F7A144A07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F3DB12-59F6-43E0-9ECB-261693FFC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52B3C-61E4-46F4-B5BD-9C74E5B7A5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06370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74E0-AE3B-4F1B-816A-98E1075B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6451-B249-49D5-8B64-8ACBB32F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EBEF7-1BD3-414C-88E2-79C1DD4EC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76F85E-8D5E-44B6-B51D-BCB7B7214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6BBCD3-BDAD-48F0-8B9D-222A8FB6C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F9357-F729-4433-A9A5-3E98C64C1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F5658-A351-4EAC-B48E-650CD74C2A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2181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79F0-0BB0-4FCD-8FCC-A239DB52E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83E6F-249F-4977-8E29-1B1AA9798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B4C4E-E4DC-4DE3-ADC8-1A874B40F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AF2EB-162F-42EA-A356-781113765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EA8D31-484B-4D7D-AEE3-1E42F4FC3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93C7B-955F-4650-90C8-E54F5FCAA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3BD7-761B-4826-9DD3-CD8D2F19BE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5205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E6C6-58B8-4AAB-89B5-B25259F4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87E5D-AB4D-4727-BD8E-76C83FB88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2DCD3F-E042-49FE-ADCC-1D4D8701D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5C015A-DB06-4DC2-A9B0-89FD03DFC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ED15FC-9C36-47E1-987F-B69C0C3F1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4F82-7EEB-4BF4-9037-2A506FF32A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77934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D08A0-5F5F-4D06-84FB-2681604FE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47EE7-C9D5-4E20-8957-C5CF83DF8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02779F-CE7B-4560-B522-9187A4E73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BAAF08-449D-48EE-B872-E3E89C931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F7F1FF-6A77-4E7B-A9BD-AE4260AEE9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2EF1B-52C5-41A8-99EF-AB8E6CF112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2472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2858-22E3-4456-812E-32475EE1A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EE225-5E56-4443-B50D-C2E87364C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B51182-D2BE-4691-A845-8D99FDD236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B46D34-B894-40E4-9863-A35D86EA7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57FE98-BB15-4D09-99D7-784E9DEC9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09945-60E6-47A8-9C6E-93E6E6EB74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6642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6BB0-2F05-4AAF-A3B9-B0A99DCE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AB49-BAF2-4653-89FF-CAF8AE378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973CD8-54DF-41D3-97E6-9331B7F63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E2AFF6-1DF6-4D50-B437-B33701659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EA537D-BE79-4D69-876F-706702D69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1DE17-FF35-4F78-BDED-2AFE1C2283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051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65B3-7CD2-4CCC-A09D-C634D8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4E099-EC6F-4BC2-B49F-197C15075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2F928B-AC1E-4550-B9E0-39B4A542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2E82B7-B364-4472-9F80-D4487021B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CF8B67-588D-43FE-9DB7-1AAFADC76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0C67-2079-40BB-8889-4A3C5F81C7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80530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0328-6B47-45AE-8849-C75E9FBD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4B3FA-0D43-491E-8299-52C383471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600C6-3E7C-44B9-8BC4-DB11849F2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F842B-E5DF-43F1-94FC-72A637CC5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42372-1F64-4911-939B-22CD7761C4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39633-337F-47C1-91B2-3808CCC42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B7A5B-B0E2-402E-AFCA-6C2E430831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3123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58E7-42AC-44F3-9151-0D9788DD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28810-A31C-45EB-8ECC-6D7294E43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808FE-7FEE-477A-9994-0048AD37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D3903-57AA-404C-8F50-501445858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84B95-6FFA-40F1-89CF-0D1994EA9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4FC499-3EF5-4C62-9D08-D6D078180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AFC75F-6513-4A20-A30A-EB6BE259D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CCD740-D26A-4D76-893C-77AAC3015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904A-C7AE-426D-B9BC-BF04B7C5C4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127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2571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924C-57D6-4F9F-BF54-65457467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54C0C1-E992-45B5-953E-A99B8815E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0C2E89-CD61-4377-AFAC-C14A40786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FD7BB5-BCBC-4F1E-AA8F-7C5B0004C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DBF9-06AA-4953-ADB8-B55EDA9047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21603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143EBD-531F-4C3C-9927-14171B7E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A254A7-C923-4BDE-8B1B-F7A144A07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F3DB12-59F6-43E0-9ECB-261693FFC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52B3C-61E4-46F4-B5BD-9C74E5B7A5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2289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74E0-AE3B-4F1B-816A-98E1075B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6451-B249-49D5-8B64-8ACBB32F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EBEF7-1BD3-414C-88E2-79C1DD4EC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76F85E-8D5E-44B6-B51D-BCB7B7214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6BBCD3-BDAD-48F0-8B9D-222A8FB6C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F9357-F729-4433-A9A5-3E98C64C1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F5658-A351-4EAC-B48E-650CD74C2A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4929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79F0-0BB0-4FCD-8FCC-A239DB52E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83E6F-249F-4977-8E29-1B1AA9798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B4C4E-E4DC-4DE3-ADC8-1A874B40F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AF2EB-162F-42EA-A356-781113765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EA8D31-484B-4D7D-AEE3-1E42F4FC3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93C7B-955F-4650-90C8-E54F5FCAA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3BD7-761B-4826-9DD3-CD8D2F19BE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82733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E6C6-58B8-4AAB-89B5-B25259F4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87E5D-AB4D-4727-BD8E-76C83FB88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2DCD3F-E042-49FE-ADCC-1D4D8701D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5C015A-DB06-4DC2-A9B0-89FD03DFC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ED15FC-9C36-47E1-987F-B69C0C3F1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4F82-7EEB-4BF4-9037-2A506FF32A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60838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D08A0-5F5F-4D06-84FB-2681604FE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47EE7-C9D5-4E20-8957-C5CF83DF8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02779F-CE7B-4560-B522-9187A4E73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BAAF08-449D-48EE-B872-E3E89C931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F7F1FF-6A77-4E7B-A9BD-AE4260AEE9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2EF1B-52C5-41A8-99EF-AB8E6CF112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793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050610" y="3792162"/>
            <a:ext cx="6858000" cy="390541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Enter Presenter Name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050610" y="4188769"/>
            <a:ext cx="6858000" cy="42545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Enter Job Title and/or Date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050610" y="2055137"/>
            <a:ext cx="6858000" cy="1548142"/>
          </a:xfrm>
        </p:spPr>
        <p:txBody>
          <a:bodyPr tIns="45720" anchor="b">
            <a:normAutofit/>
          </a:bodyPr>
          <a:lstStyle>
            <a:lvl1pPr algn="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3172110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auto">
          <a:xfrm>
            <a:off x="-9144" y="0"/>
            <a:ext cx="9153144" cy="6675120"/>
          </a:xfrm>
          <a:prstGeom prst="rect">
            <a:avLst/>
          </a:prstGeom>
          <a:solidFill>
            <a:srgbClr val="00548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11480" y="2441448"/>
            <a:ext cx="8321040" cy="1005840"/>
          </a:xfrm>
        </p:spPr>
        <p:txBody>
          <a:bodyPr lIns="0" tIns="45720" rIns="0"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11480" y="3502660"/>
            <a:ext cx="8321040" cy="822960"/>
          </a:xfrm>
        </p:spPr>
        <p:txBody>
          <a:bodyPr lIns="0" tIns="45720" rIns="0"/>
          <a:lstStyle>
            <a:lvl1pPr marL="0" indent="0" algn="r">
              <a:spcBef>
                <a:spcPts val="600"/>
              </a:spcBef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8785054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E416D0-DA8A-4A3D-B34F-CB7DB64CF485}"/>
              </a:ext>
            </a:extLst>
          </p:cNvPr>
          <p:cNvSpPr txBox="1"/>
          <p:nvPr userDrawn="1"/>
        </p:nvSpPr>
        <p:spPr>
          <a:xfrm>
            <a:off x="1562100" y="2152650"/>
            <a:ext cx="6076950" cy="2137316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2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TW" altLang="en-US" sz="3600" b="0" kern="1200" dirty="0">
                <a:latin typeface="Trebuchet MS" panose="020B0603020202020204" pitchFamily="34" charset="0"/>
                <a:ea typeface="+mn-ea"/>
                <a:cs typeface="+mn-cs"/>
              </a:rPr>
              <a:t>我們成為一家人</a:t>
            </a:r>
            <a:endParaRPr lang="en-US" altLang="zh-TW" sz="3600" b="0" kern="1200" dirty="0"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2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TW" sz="3600" b="0" kern="1200" dirty="0">
                <a:latin typeface="Trebuchet MS" panose="020B0603020202020204" pitchFamily="34" charset="0"/>
                <a:ea typeface="+mn-ea"/>
                <a:cs typeface="+mn-cs"/>
              </a:rPr>
              <a:t>…</a:t>
            </a:r>
            <a:r>
              <a:rPr lang="zh-TW" altLang="en-US" sz="3600" b="0" kern="1200" dirty="0">
                <a:latin typeface="Trebuchet MS" panose="020B0603020202020204" pitchFamily="34" charset="0"/>
                <a:ea typeface="+mn-ea"/>
                <a:cs typeface="+mn-cs"/>
              </a:rPr>
              <a:t> 因著耶穌</a:t>
            </a:r>
            <a:endParaRPr lang="en-US" sz="3600" b="0" kern="1200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46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0" y="6675120"/>
            <a:ext cx="9144000" cy="192024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791018" y="6688215"/>
            <a:ext cx="352982" cy="153888"/>
          </a:xfrm>
          <a:prstGeom prst="rect">
            <a:avLst/>
          </a:prstGeom>
          <a:noFill/>
        </p:spPr>
        <p:txBody>
          <a:bodyPr vert="horz" wrap="none" tIns="0" bIns="0" rtlCol="0" anchor="ctr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A36E680-CA23-4A7B-A569-206E3541EBB7}" type="slidenum">
              <a:rPr lang="en-US" sz="1000" b="1" smtClean="0">
                <a:solidFill>
                  <a:schemeClr val="tx1"/>
                </a:solidFill>
                <a:latin typeface="Trebuchet MS" panose="020B0603020202020204" pitchFamily="34" charset="0"/>
              </a:rPr>
              <a:t>‹#›</a:t>
            </a:fld>
            <a:endParaRPr lang="en-US" sz="1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ConfidentialityLevelBanner"/>
          <p:cNvSpPr/>
          <p:nvPr userDrawn="1">
            <p:custDataLst>
              <p:tags r:id="rId12"/>
            </p:custDataLst>
          </p:nvPr>
        </p:nvSpPr>
        <p:spPr bwMode="auto">
          <a:xfrm>
            <a:off x="139700" y="6684264"/>
            <a:ext cx="3657600" cy="15544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8575" cap="flat" cmpd="sng" algn="ctr">
            <a:solidFill>
              <a:schemeClr val="bg1">
                <a:lumMod val="65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28600" y="960120"/>
            <a:ext cx="868680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-148844" y="9159196"/>
            <a:ext cx="9153144" cy="18288"/>
          </a:xfrm>
          <a:prstGeom prst="rect">
            <a:avLst/>
          </a:prstGeom>
          <a:solidFill>
            <a:srgbClr val="D9D9D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38" name="Rectangle 37"/>
          <p:cNvSpPr/>
          <p:nvPr userDrawn="1"/>
        </p:nvSpPr>
        <p:spPr bwMode="auto">
          <a:xfrm>
            <a:off x="0" y="-8890"/>
            <a:ext cx="9144000" cy="831850"/>
          </a:xfrm>
          <a:prstGeom prst="rect">
            <a:avLst/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 bwMode="auto">
          <a:xfrm>
            <a:off x="-145462" y="3528524"/>
            <a:ext cx="9144000" cy="914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145462" y="3528524"/>
            <a:ext cx="9144000" cy="914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28600" y="0"/>
            <a:ext cx="868680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/>
          <a:p>
            <a:r>
              <a:rPr lang="en-US" dirty="0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225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7" r:id="rId4"/>
    <p:sldLayoutId id="2147483688" r:id="rId5"/>
    <p:sldLayoutId id="2147483686" r:id="rId6"/>
    <p:sldLayoutId id="2147483695" r:id="rId7"/>
    <p:sldLayoutId id="2147483690" r:id="rId8"/>
    <p:sldLayoutId id="2147483694" r:id="rId9"/>
    <p:sldLayoutId id="2147483756" r:id="rId10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80000"/>
        <a:buFont typeface="Arial" panose="020B0604020202020204" pitchFamily="34" charset="0"/>
        <a:buChar char="►"/>
        <a:defRPr lang="en-US" sz="3200" b="1" kern="1200" dirty="0" smtClean="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460375" indent="-16668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Wingdings" pitchFamily="2" charset="2"/>
        <a:buChar char="§"/>
        <a:defRPr lang="en-US" sz="2800" b="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801688" indent="-173038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6">
            <a:lumMod val="75000"/>
          </a:schemeClr>
        </a:buClr>
        <a:buFont typeface="Trebuchet MS" panose="020B0603020202020204" pitchFamily="34" charset="0"/>
        <a:buChar char="—"/>
        <a:defRPr lang="en-US" sz="24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143000" indent="-168275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Font typeface="Wingdings" pitchFamily="2" charset="2"/>
        <a:buChar char="§"/>
        <a:defRPr lang="en-US" sz="24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484313" indent="-1714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Trebuchet MS" pitchFamily="34" charset="0"/>
        <a:buChar char="—"/>
        <a:tabLst/>
        <a:defRPr lang="en-US" sz="2000" kern="1200" dirty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82895C-1DBD-4A39-A5A9-88130B057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9EB346-9367-4527-B2E4-A827CBE75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795727-2139-429F-87FF-58962FF561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A3CA0A-6F5F-4BD9-ADBF-8885A8C227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AC6C53-5E58-49D4-AAA0-1AC59D76B6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DEC8F67B-34F6-4F30-BA78-3328904DA4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085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82895C-1DBD-4A39-A5A9-88130B057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9EB346-9367-4527-B2E4-A827CBE75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795727-2139-429F-87FF-58962FF561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A3CA0A-6F5F-4BD9-ADBF-8885A8C227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AC6C53-5E58-49D4-AAA0-1AC59D76B6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DEC8F67B-34F6-4F30-BA78-3328904DA4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729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82895C-1DBD-4A39-A5A9-88130B057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9EB346-9367-4527-B2E4-A827CBE75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795727-2139-429F-87FF-58962FF561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A3CA0A-6F5F-4BD9-ADBF-8885A8C227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AC6C53-5E58-49D4-AAA0-1AC59D76B6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DEC8F67B-34F6-4F30-BA78-3328904DA4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734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95C52A-49DC-40D1-B187-9C853B846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9D553B-8374-4AC7-ABB4-9F9CF3AD4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795727-2139-429F-87FF-58962FF561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A3CA0A-6F5F-4BD9-ADBF-8885A8C227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AC6C53-5E58-49D4-AAA0-1AC59D76B6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31BD68FF-5900-4110-B74C-5424827F5F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75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95C52A-49DC-40D1-B187-9C853B846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9D553B-8374-4AC7-ABB4-9F9CF3AD4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795727-2139-429F-87FF-58962FF561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A3CA0A-6F5F-4BD9-ADBF-8885A8C227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AC6C53-5E58-49D4-AAA0-1AC59D76B6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31BD68FF-5900-4110-B74C-5424827F5F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983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11480" y="2178211"/>
            <a:ext cx="8321040" cy="1005840"/>
          </a:xfrm>
        </p:spPr>
        <p:txBody>
          <a:bodyPr/>
          <a:lstStyle/>
          <a:p>
            <a:r>
              <a:rPr lang="zh-TW" altLang="en-US" sz="4800" dirty="0"/>
              <a:t>雅各的一生</a:t>
            </a:r>
            <a:r>
              <a:rPr lang="en-US" altLang="zh-TW" sz="4800" dirty="0"/>
              <a:t>(</a:t>
            </a:r>
            <a:r>
              <a:rPr lang="zh-TW" altLang="en-US" sz="4800" dirty="0"/>
              <a:t>上</a:t>
            </a:r>
            <a:r>
              <a:rPr lang="en-US" altLang="zh-TW" sz="4800" dirty="0"/>
              <a:t>)</a:t>
            </a:r>
            <a:endParaRPr lang="en-US" sz="48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83F1E3C-7C99-4CF4-A940-880C9605D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" y="3793605"/>
            <a:ext cx="8321040" cy="1526539"/>
          </a:xfrm>
        </p:spPr>
        <p:txBody>
          <a:bodyPr/>
          <a:lstStyle/>
          <a:p>
            <a:r>
              <a:rPr lang="zh-TW" altLang="en-US" sz="3200" dirty="0"/>
              <a:t>創世紀</a:t>
            </a:r>
            <a:r>
              <a:rPr lang="en-US" altLang="zh-TW" sz="3200" dirty="0"/>
              <a:t>28-31</a:t>
            </a:r>
            <a:r>
              <a:rPr lang="zh-TW" altLang="en-US" sz="3200" dirty="0"/>
              <a:t>章</a:t>
            </a:r>
            <a:endParaRPr lang="en-US" altLang="zh-TW" sz="3200" dirty="0"/>
          </a:p>
          <a:p>
            <a:r>
              <a:rPr lang="en-US" altLang="zh-TW" sz="2400" dirty="0"/>
              <a:t>05/05/2019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93264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85D69C6-541A-45EE-93B5-F7B95BB14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創 世 記 </a:t>
            </a:r>
            <a:r>
              <a:rPr lang="en-US" altLang="zh-TW"/>
              <a:t>48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C428-E4C2-4BB2-9B06-34BFB120E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FontTx/>
              <a:buNone/>
              <a:defRPr/>
            </a:pPr>
            <a:r>
              <a:rPr lang="en-US" altLang="zh-TW" b="1" baseline="30000" dirty="0"/>
              <a:t>15 </a:t>
            </a:r>
            <a:r>
              <a:rPr lang="zh-TW" altLang="en-US" dirty="0"/>
              <a:t>他 就 給 約 瑟 祝 福 說 ： 願 我 祖 亞 伯 拉 罕 和 我 父 以 撒 所 事 奉 的 神 ， 就 是 </a:t>
            </a:r>
            <a:r>
              <a:rPr lang="zh-TW" altLang="en-US" dirty="0">
                <a:solidFill>
                  <a:srgbClr val="00B050"/>
                </a:solidFill>
              </a:rPr>
              <a:t>一 生 牧 養 我 直 到 今 日 的 神 ，</a:t>
            </a:r>
            <a:r>
              <a:rPr lang="en-US" altLang="zh-TW" b="1" baseline="30000" dirty="0">
                <a:solidFill>
                  <a:srgbClr val="00B050"/>
                </a:solidFill>
              </a:rPr>
              <a:t>16 </a:t>
            </a:r>
            <a:r>
              <a:rPr lang="zh-TW" altLang="en-US" dirty="0">
                <a:solidFill>
                  <a:srgbClr val="00B050"/>
                </a:solidFill>
              </a:rPr>
              <a:t>救 贖 我 脫 離 一 切 患 難 的 那 使 者 </a:t>
            </a:r>
            <a:r>
              <a:rPr lang="zh-TW" altLang="en-US" dirty="0"/>
              <a:t>， 賜 福 與 這 兩 個 童 子 。 願 他 們 歸 在 我 的 名 下 和 我 祖 亞 伯 拉 罕 、 我 父 以 撒 的 名 下 。 又 願 他 們 在 世 界 中 生 養 眾 多 。</a:t>
            </a:r>
          </a:p>
          <a:p>
            <a:pPr marL="0" indent="0" algn="ctr">
              <a:lnSpc>
                <a:spcPct val="110000"/>
              </a:lnSpc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3841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692FA-2DF7-4D92-A5D5-D3F5CFBE2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长子的名分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父亲的祝福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dirty="0"/>
              <a:t>娶拉结</a:t>
            </a:r>
            <a:endParaRPr lang="en-US" altLang="zh-CN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兴家立业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衣锦还乡</a:t>
            </a:r>
            <a:endParaRPr lang="en-US" altLang="zh-TW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D302B-8A8C-4C9B-80CD-08856734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cap="all" dirty="0"/>
              <a:t>雅各的人生规划</a:t>
            </a:r>
            <a:r>
              <a:rPr lang="zh-TW" altLang="en-US" cap="all" dirty="0"/>
              <a:t>與神的計畫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8E4D4-7FBB-4AF2-8792-B83B66BC326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dirty="0"/>
              <a:t>出国留学、换专业、实习、找工作</a:t>
            </a:r>
            <a:endParaRPr lang="en-US" altLang="zh-CN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你來美國最大的目的是什麼</a:t>
            </a:r>
            <a:r>
              <a:rPr lang="en-US" altLang="zh-TW" dirty="0"/>
              <a:t>?</a:t>
            </a:r>
            <a:r>
              <a:rPr lang="zh-TW" altLang="en-US" dirty="0"/>
              <a:t>最大的收穫是什麼</a:t>
            </a:r>
            <a:r>
              <a:rPr lang="en-US" altLang="zh-TW" dirty="0"/>
              <a:t>?</a:t>
            </a:r>
            <a:endParaRPr lang="en-US" altLang="zh-CN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dirty="0"/>
              <a:t>“你的名不要再叫雅各，要叫以色列。”（创</a:t>
            </a:r>
            <a:r>
              <a:rPr lang="en-US" altLang="zh-CN" dirty="0"/>
              <a:t>32</a:t>
            </a:r>
            <a:r>
              <a:rPr lang="zh-CN" altLang="en-US" dirty="0"/>
              <a:t>：</a:t>
            </a:r>
            <a:r>
              <a:rPr lang="en-US" altLang="zh-CN" dirty="0"/>
              <a:t>28</a:t>
            </a:r>
            <a:r>
              <a:rPr lang="zh-CN" altLang="en-US" dirty="0"/>
              <a:t>）</a:t>
            </a:r>
            <a:endParaRPr lang="en-US" altLang="zh-CN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>
                <a:solidFill>
                  <a:srgbClr val="00B050"/>
                </a:solidFill>
              </a:rPr>
              <a:t>要那上好的福分</a:t>
            </a:r>
            <a:endParaRPr lang="en-US" altLang="zh-TW" dirty="0">
              <a:solidFill>
                <a:srgbClr val="00B050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dirty="0">
                <a:solidFill>
                  <a:srgbClr val="FF0000"/>
                </a:solidFill>
              </a:rPr>
              <a:t>「你不给我祝福，我就不容你去！」</a:t>
            </a:r>
            <a:r>
              <a:rPr lang="en-US" altLang="zh-CN" dirty="0">
                <a:solidFill>
                  <a:srgbClr val="FF0000"/>
                </a:solidFill>
              </a:rPr>
              <a:t>32:26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7C2D66-E2B3-4003-A729-480D18F4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雅各騙取以撒的祝福</a:t>
            </a:r>
            <a:endParaRPr lang="en-US" dirty="0"/>
          </a:p>
        </p:txBody>
      </p:sp>
      <p:pic>
        <p:nvPicPr>
          <p:cNvPr id="5" name="Content Placeholder 4" descr="06a">
            <a:extLst>
              <a:ext uri="{FF2B5EF4-FFF2-40B4-BE49-F238E27FC236}">
                <a16:creationId xmlns:a16="http://schemas.microsoft.com/office/drawing/2014/main" id="{09130610-7A18-4BE1-8460-C7F4A65531DB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1231187"/>
            <a:ext cx="4160837" cy="50130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04_Jacob_Deceives_1024_JPEG">
            <a:extLst>
              <a:ext uri="{FF2B5EF4-FFF2-40B4-BE49-F238E27FC236}">
                <a16:creationId xmlns:a16="http://schemas.microsoft.com/office/drawing/2014/main" id="{B1E744D6-7672-40E4-8966-9AB6D7EC44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2960"/>
            <a:ext cx="4160838" cy="3120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1_Jacob_Deceives_1024_JPEG">
            <a:extLst>
              <a:ext uri="{FF2B5EF4-FFF2-40B4-BE49-F238E27FC236}">
                <a16:creationId xmlns:a16="http://schemas.microsoft.com/office/drawing/2014/main" id="{296046B5-3110-4373-A441-CD3C7CF9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7715"/>
            <a:ext cx="4160837" cy="3120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31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11124-F54B-4F34-9231-ED1BBD05F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400" dirty="0"/>
              <a:t>雅各逃亡</a:t>
            </a:r>
            <a:r>
              <a:rPr lang="en-US" altLang="en-US" sz="4400" dirty="0"/>
              <a:t> (28:1-22)</a:t>
            </a:r>
            <a:endParaRPr lang="en-US" sz="44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9020B0F-200C-4437-A569-94BE43756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1015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BE15DE2-19DC-436D-BFBE-8252682EF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以撒的囑咐</a:t>
            </a:r>
            <a:endParaRPr lang="en-US" altLang="en-US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10A1C82-7B25-4601-9E45-B0EDA666BD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191490"/>
            <a:ext cx="8686800" cy="5437909"/>
          </a:xfrm>
        </p:spPr>
        <p:txBody>
          <a:bodyPr/>
          <a:lstStyle/>
          <a:p>
            <a:pPr marL="60325" indent="0">
              <a:lnSpc>
                <a:spcPct val="150000"/>
              </a:lnSpc>
              <a:buNone/>
            </a:pPr>
            <a:r>
              <a:rPr lang="zh-TW" altLang="en-US" b="0" dirty="0">
                <a:latin typeface="+mn-ea"/>
              </a:rPr>
              <a:t>你不要娶迦南的女子為妻。你起身往巴旦亞蘭去，到你外祖彼土利家裏，在你母舅拉班的女兒中娶一女為妻。 </a:t>
            </a:r>
            <a:r>
              <a:rPr lang="en-US" altLang="zh-TW" b="0" dirty="0"/>
              <a:t>(</a:t>
            </a:r>
            <a:r>
              <a:rPr lang="zh-TW" altLang="en-US" b="0" dirty="0"/>
              <a:t>創 </a:t>
            </a:r>
            <a:r>
              <a:rPr lang="en-US" altLang="zh-TW" b="0" dirty="0"/>
              <a:t>28:1-2)</a:t>
            </a:r>
            <a:endParaRPr lang="en-US" altLang="zh-TW" b="0" dirty="0">
              <a:latin typeface="+mn-ea"/>
            </a:endParaRPr>
          </a:p>
          <a:p>
            <a:pPr marL="0" indent="0">
              <a:buNone/>
            </a:pPr>
            <a:r>
              <a:rPr lang="zh-TW" altLang="en-US" b="0" dirty="0"/>
              <a:t>亞伯拉罕對管理他全業最老的僕人說：請你把手放在我大腿底下。我要叫你指著耶和華 ─ 天地的主起誓，不要為我兒子娶這迦南地中的女子為妻。你要往我本地本族去，為我的兒子以撒娶一個妻子。  </a:t>
            </a:r>
            <a:r>
              <a:rPr lang="en-US" altLang="zh-TW" b="0" dirty="0"/>
              <a:t> (</a:t>
            </a:r>
            <a:r>
              <a:rPr lang="zh-TW" altLang="en-US" b="0" dirty="0"/>
              <a:t>創 </a:t>
            </a:r>
            <a:r>
              <a:rPr lang="en-US" altLang="zh-TW" b="0" dirty="0"/>
              <a:t>24:2-4)</a:t>
            </a:r>
            <a:endParaRPr lang="zh-TW" altLang="en-US" b="0" dirty="0"/>
          </a:p>
          <a:p>
            <a:pPr marL="60325" indent="0" algn="ctr">
              <a:lnSpc>
                <a:spcPct val="150000"/>
              </a:lnSpc>
              <a:buNone/>
            </a:pPr>
            <a:endParaRPr lang="en-US" altLang="en-US" dirty="0">
              <a:latin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A8492-BF8E-408F-BFB3-20FA7F0A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164"/>
            <a:ext cx="9144000" cy="57704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34B4F6B-58A5-484C-B017-DF16B11994FE}"/>
              </a:ext>
            </a:extLst>
          </p:cNvPr>
          <p:cNvSpPr/>
          <p:nvPr/>
        </p:nvSpPr>
        <p:spPr bwMode="auto">
          <a:xfrm>
            <a:off x="8274571" y="4796852"/>
            <a:ext cx="674557" cy="4946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D843F9-B48F-4E3B-9878-A6E8B07E3E27}"/>
              </a:ext>
            </a:extLst>
          </p:cNvPr>
          <p:cNvSpPr/>
          <p:nvPr/>
        </p:nvSpPr>
        <p:spPr bwMode="auto">
          <a:xfrm>
            <a:off x="4754381" y="749510"/>
            <a:ext cx="702039" cy="5096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D4B4C5-8BF8-47B9-B790-D852220DC57E}"/>
              </a:ext>
            </a:extLst>
          </p:cNvPr>
          <p:cNvSpPr/>
          <p:nvPr/>
        </p:nvSpPr>
        <p:spPr bwMode="auto">
          <a:xfrm>
            <a:off x="2538335" y="4679432"/>
            <a:ext cx="702039" cy="5096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90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ap9">
            <a:extLst>
              <a:ext uri="{FF2B5EF4-FFF2-40B4-BE49-F238E27FC236}">
                <a16:creationId xmlns:a16="http://schemas.microsoft.com/office/drawing/2014/main" id="{D35B5EB3-CE40-4160-B7CD-54709A4BB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1" name="Text Box 21">
            <a:extLst>
              <a:ext uri="{FF2B5EF4-FFF2-40B4-BE49-F238E27FC236}">
                <a16:creationId xmlns:a16="http://schemas.microsoft.com/office/drawing/2014/main" id="{120FC2A8-2CD0-4E6C-A5B1-4171AD870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3040063"/>
            <a:ext cx="1971675" cy="7112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全程約</a:t>
            </a:r>
            <a:r>
              <a:rPr kumimoji="1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850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公里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（約</a:t>
            </a:r>
            <a:r>
              <a:rPr kumimoji="1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30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天路程）</a:t>
            </a:r>
          </a:p>
        </p:txBody>
      </p:sp>
      <p:sp>
        <p:nvSpPr>
          <p:cNvPr id="890900" name="Freeform 20">
            <a:extLst>
              <a:ext uri="{FF2B5EF4-FFF2-40B4-BE49-F238E27FC236}">
                <a16:creationId xmlns:a16="http://schemas.microsoft.com/office/drawing/2014/main" id="{6D8C5896-DEC7-4F36-BD9B-D6708735CD13}"/>
              </a:ext>
            </a:extLst>
          </p:cNvPr>
          <p:cNvSpPr>
            <a:spLocks/>
          </p:cNvSpPr>
          <p:nvPr/>
        </p:nvSpPr>
        <p:spPr bwMode="auto">
          <a:xfrm>
            <a:off x="2678113" y="1655763"/>
            <a:ext cx="2262187" cy="3346450"/>
          </a:xfrm>
          <a:custGeom>
            <a:avLst/>
            <a:gdLst>
              <a:gd name="T0" fmla="*/ 2147483646 w 1313"/>
              <a:gd name="T1" fmla="*/ 2147483646 h 1894"/>
              <a:gd name="T2" fmla="*/ 2147483646 w 1313"/>
              <a:gd name="T3" fmla="*/ 2147483646 h 1894"/>
              <a:gd name="T4" fmla="*/ 2147483646 w 1313"/>
              <a:gd name="T5" fmla="*/ 2147483646 h 1894"/>
              <a:gd name="T6" fmla="*/ 2147483646 w 1313"/>
              <a:gd name="T7" fmla="*/ 2147483646 h 1894"/>
              <a:gd name="T8" fmla="*/ 2147483646 w 1313"/>
              <a:gd name="T9" fmla="*/ 2147483646 h 1894"/>
              <a:gd name="T10" fmla="*/ 2147483646 w 1313"/>
              <a:gd name="T11" fmla="*/ 2147483646 h 1894"/>
              <a:gd name="T12" fmla="*/ 2147483646 w 1313"/>
              <a:gd name="T13" fmla="*/ 2147483646 h 1894"/>
              <a:gd name="T14" fmla="*/ 2147483646 w 1313"/>
              <a:gd name="T15" fmla="*/ 2147483646 h 1894"/>
              <a:gd name="T16" fmla="*/ 2147483646 w 1313"/>
              <a:gd name="T17" fmla="*/ 2147483646 h 1894"/>
              <a:gd name="T18" fmla="*/ 2147483646 w 1313"/>
              <a:gd name="T19" fmla="*/ 2147483646 h 1894"/>
              <a:gd name="T20" fmla="*/ 2147483646 w 1313"/>
              <a:gd name="T21" fmla="*/ 2147483646 h 18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13" h="1894">
                <a:moveTo>
                  <a:pt x="8" y="1894"/>
                </a:moveTo>
                <a:cubicBezTo>
                  <a:pt x="4" y="1864"/>
                  <a:pt x="0" y="1835"/>
                  <a:pt x="8" y="1808"/>
                </a:cubicBezTo>
                <a:cubicBezTo>
                  <a:pt x="16" y="1781"/>
                  <a:pt x="15" y="1755"/>
                  <a:pt x="56" y="1731"/>
                </a:cubicBezTo>
                <a:cubicBezTo>
                  <a:pt x="97" y="1707"/>
                  <a:pt x="196" y="1720"/>
                  <a:pt x="257" y="1664"/>
                </a:cubicBezTo>
                <a:cubicBezTo>
                  <a:pt x="318" y="1608"/>
                  <a:pt x="354" y="1477"/>
                  <a:pt x="421" y="1395"/>
                </a:cubicBezTo>
                <a:cubicBezTo>
                  <a:pt x="488" y="1313"/>
                  <a:pt x="608" y="1287"/>
                  <a:pt x="661" y="1174"/>
                </a:cubicBezTo>
                <a:cubicBezTo>
                  <a:pt x="714" y="1061"/>
                  <a:pt x="710" y="853"/>
                  <a:pt x="737" y="714"/>
                </a:cubicBezTo>
                <a:cubicBezTo>
                  <a:pt x="764" y="575"/>
                  <a:pt x="790" y="435"/>
                  <a:pt x="824" y="339"/>
                </a:cubicBezTo>
                <a:cubicBezTo>
                  <a:pt x="858" y="243"/>
                  <a:pt x="885" y="191"/>
                  <a:pt x="939" y="138"/>
                </a:cubicBezTo>
                <a:cubicBezTo>
                  <a:pt x="993" y="85"/>
                  <a:pt x="1088" y="44"/>
                  <a:pt x="1150" y="22"/>
                </a:cubicBezTo>
                <a:cubicBezTo>
                  <a:pt x="1212" y="0"/>
                  <a:pt x="1294" y="6"/>
                  <a:pt x="1313" y="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90889" name="Freeform 9">
            <a:extLst>
              <a:ext uri="{FF2B5EF4-FFF2-40B4-BE49-F238E27FC236}">
                <a16:creationId xmlns:a16="http://schemas.microsoft.com/office/drawing/2014/main" id="{2950598E-7F0E-4B25-B475-B29A498706B3}"/>
              </a:ext>
            </a:extLst>
          </p:cNvPr>
          <p:cNvSpPr>
            <a:spLocks/>
          </p:cNvSpPr>
          <p:nvPr/>
        </p:nvSpPr>
        <p:spPr bwMode="auto">
          <a:xfrm>
            <a:off x="2376488" y="5021263"/>
            <a:ext cx="319087" cy="609600"/>
          </a:xfrm>
          <a:custGeom>
            <a:avLst/>
            <a:gdLst>
              <a:gd name="T0" fmla="*/ 0 w 167"/>
              <a:gd name="T1" fmla="*/ 2147483646 h 288"/>
              <a:gd name="T2" fmla="*/ 2147483646 w 167"/>
              <a:gd name="T3" fmla="*/ 2147483646 h 288"/>
              <a:gd name="T4" fmla="*/ 2147483646 w 167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" h="288">
                <a:moveTo>
                  <a:pt x="0" y="288"/>
                </a:moveTo>
                <a:cubicBezTo>
                  <a:pt x="56" y="218"/>
                  <a:pt x="113" y="149"/>
                  <a:pt x="140" y="101"/>
                </a:cubicBezTo>
                <a:cubicBezTo>
                  <a:pt x="167" y="53"/>
                  <a:pt x="160" y="17"/>
                  <a:pt x="164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4038" name="Oval 12">
            <a:extLst>
              <a:ext uri="{FF2B5EF4-FFF2-40B4-BE49-F238E27FC236}">
                <a16:creationId xmlns:a16="http://schemas.microsoft.com/office/drawing/2014/main" id="{5545E52B-0CC7-4B75-8C2C-94F65134A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5583238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4039" name="AutoShape 13">
            <a:extLst>
              <a:ext uri="{FF2B5EF4-FFF2-40B4-BE49-F238E27FC236}">
                <a16:creationId xmlns:a16="http://schemas.microsoft.com/office/drawing/2014/main" id="{9EB949B3-64EC-4816-AEB1-490720FC0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5372100"/>
            <a:ext cx="955675" cy="406400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別是巴</a:t>
            </a:r>
          </a:p>
        </p:txBody>
      </p:sp>
      <p:sp>
        <p:nvSpPr>
          <p:cNvPr id="890894" name="Oval 14">
            <a:extLst>
              <a:ext uri="{FF2B5EF4-FFF2-40B4-BE49-F238E27FC236}">
                <a16:creationId xmlns:a16="http://schemas.microsoft.com/office/drawing/2014/main" id="{67A7A7FC-54B6-42F3-9361-EAF77AAB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492601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4042" name="Text Box 16">
            <a:extLst>
              <a:ext uri="{FF2B5EF4-FFF2-40B4-BE49-F238E27FC236}">
                <a16:creationId xmlns:a16="http://schemas.microsoft.com/office/drawing/2014/main" id="{C61BA951-D8ED-44C0-A305-E9FB322E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13335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巴旦亞蘭</a:t>
            </a:r>
          </a:p>
        </p:txBody>
      </p:sp>
      <p:sp>
        <p:nvSpPr>
          <p:cNvPr id="44043" name="Oval 17">
            <a:extLst>
              <a:ext uri="{FF2B5EF4-FFF2-40B4-BE49-F238E27FC236}">
                <a16:creationId xmlns:a16="http://schemas.microsoft.com/office/drawing/2014/main" id="{FBEBB545-CA12-41DC-8B9A-E4C5CD289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157956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4044" name="AutoShape 19">
            <a:extLst>
              <a:ext uri="{FF2B5EF4-FFF2-40B4-BE49-F238E27FC236}">
                <a16:creationId xmlns:a16="http://schemas.microsoft.com/office/drawing/2014/main" id="{2FCF8869-B2A5-43A2-AB8F-C00EA383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16000"/>
            <a:ext cx="701675" cy="406400"/>
          </a:xfrm>
          <a:prstGeom prst="wedgeRectCallout">
            <a:avLst>
              <a:gd name="adj1" fmla="val 11764"/>
              <a:gd name="adj2" fmla="val 84764"/>
            </a:avLst>
          </a:prstGeom>
          <a:solidFill>
            <a:schemeClr val="accent2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哈蘭</a:t>
            </a:r>
          </a:p>
        </p:txBody>
      </p:sp>
    </p:spTree>
    <p:extLst>
      <p:ext uri="{BB962C8B-B14F-4D97-AF65-F5344CB8AC3E}">
        <p14:creationId xmlns:p14="http://schemas.microsoft.com/office/powerpoint/2010/main" val="14113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9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89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08D25C-36F9-4166-A2F3-2BADC412E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en-US" altLang="zh-TW" dirty="0">
              <a:latin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>
                <a:latin typeface="+mn-ea"/>
              </a:rPr>
              <a:t>以掃就曉得他父親以撒看不中迦南的女子，便往以實瑪利那裏去，在他二妻之外又娶了瑪哈拉為妻。</a:t>
            </a:r>
            <a:endParaRPr lang="en-US" altLang="en-US" dirty="0">
              <a:latin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 dirty="0">
              <a:latin typeface="+mn-e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76D172-D7B2-4446-B7B7-3765C2BF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以掃欠缺屬靈的洞察力</a:t>
            </a:r>
            <a:endParaRPr lang="en-US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554FE56-E349-4863-83DB-EE4D0121E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5604986"/>
            <a:ext cx="8039100" cy="5857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bg1"/>
                </a:solidFill>
              </a:rPr>
              <a:t>只明白一半</a:t>
            </a:r>
            <a:r>
              <a:rPr lang="en-US" altLang="zh-TW" sz="3200" dirty="0">
                <a:solidFill>
                  <a:schemeClr val="bg1"/>
                </a:solidFill>
              </a:rPr>
              <a:t>,</a:t>
            </a:r>
            <a:r>
              <a:rPr lang="zh-TW" altLang="en-US" sz="3200" dirty="0">
                <a:solidFill>
                  <a:schemeClr val="bg1"/>
                </a:solidFill>
              </a:rPr>
              <a:t> 會錯意</a:t>
            </a:r>
            <a:r>
              <a:rPr lang="en-US" altLang="zh-TW" sz="3200" dirty="0">
                <a:solidFill>
                  <a:schemeClr val="bg1"/>
                </a:solidFill>
              </a:rPr>
              <a:t>,</a:t>
            </a:r>
            <a:r>
              <a:rPr lang="zh-TW" altLang="en-US" sz="3200" dirty="0">
                <a:solidFill>
                  <a:schemeClr val="bg1"/>
                </a:solidFill>
              </a:rPr>
              <a:t> 按自己的意思解讀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65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3EFF0A-7C50-4209-BE84-E232C3052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/>
            <a:r>
              <a:rPr lang="zh-TW" altLang="en-US" dirty="0"/>
              <a:t>利百加</a:t>
            </a:r>
            <a:endParaRPr lang="en-US" altLang="zh-TW" dirty="0"/>
          </a:p>
          <a:p>
            <a:pPr marL="696913" lvl="1" indent="-465138"/>
            <a:r>
              <a:rPr lang="zh-TW" altLang="en-US" b="0" dirty="0"/>
              <a:t>偏心 </a:t>
            </a:r>
            <a:r>
              <a:rPr lang="en-US" altLang="zh-TW" b="0" dirty="0"/>
              <a:t>&gt;</a:t>
            </a:r>
            <a:r>
              <a:rPr lang="zh-TW" altLang="en-US" b="0" dirty="0"/>
              <a:t> 唆使雅各騙取祝福 </a:t>
            </a:r>
            <a:r>
              <a:rPr lang="en-US" altLang="zh-TW" b="0" dirty="0"/>
              <a:t>&gt;</a:t>
            </a:r>
            <a:r>
              <a:rPr lang="zh-TW" altLang="en-US" b="0" dirty="0"/>
              <a:t> 雅各被迫逃亡</a:t>
            </a:r>
            <a:endParaRPr lang="en-US" altLang="zh-TW" b="0" dirty="0"/>
          </a:p>
          <a:p>
            <a:pPr marL="696913" lvl="1" indent="-465138"/>
            <a:r>
              <a:rPr lang="zh-TW" altLang="en-US" dirty="0"/>
              <a:t>智慧婦人建立家室；愚妄婦人親手拆毀。 </a:t>
            </a:r>
            <a:r>
              <a:rPr lang="zh-TW" altLang="en-US" sz="2400" dirty="0"/>
              <a:t>箴 </a:t>
            </a:r>
            <a:r>
              <a:rPr lang="en-US" altLang="zh-TW" sz="2400" dirty="0"/>
              <a:t>14:1</a:t>
            </a:r>
            <a:endParaRPr lang="zh-TW" altLang="en-US" sz="2400" dirty="0"/>
          </a:p>
          <a:p>
            <a:pPr marL="465138" indent="-465138"/>
            <a:r>
              <a:rPr lang="zh-TW" altLang="en-US" dirty="0"/>
              <a:t>雅各</a:t>
            </a:r>
            <a:endParaRPr lang="en-US" altLang="zh-TW" dirty="0"/>
          </a:p>
          <a:p>
            <a:pPr marL="696913" lvl="1" indent="-465138"/>
            <a:r>
              <a:rPr lang="zh-CN" altLang="en-US" b="0" dirty="0"/>
              <a:t>兄弟俩反目成仇 </a:t>
            </a:r>
            <a:endParaRPr lang="en-US" altLang="zh-CN" b="0" dirty="0"/>
          </a:p>
          <a:p>
            <a:pPr marL="696913" lvl="1" indent="-465138"/>
            <a:r>
              <a:rPr lang="zh-TW" altLang="en-US" b="0" dirty="0"/>
              <a:t>背井離鄉投靠未曾謀面的舅父</a:t>
            </a:r>
            <a:endParaRPr lang="en-US" altLang="zh-TW" b="0" dirty="0"/>
          </a:p>
          <a:p>
            <a:pPr marL="696913" lvl="1" indent="-465138"/>
            <a:r>
              <a:rPr lang="zh-TW" altLang="en-US" b="0" dirty="0"/>
              <a:t>未料與</a:t>
            </a:r>
            <a:r>
              <a:rPr lang="zh-CN" altLang="en-US" b="0" dirty="0"/>
              <a:t>深爱他的母亲</a:t>
            </a:r>
            <a:r>
              <a:rPr lang="zh-TW" altLang="en-US" b="0" dirty="0"/>
              <a:t>竟</a:t>
            </a:r>
            <a:r>
              <a:rPr lang="zh-TW" altLang="en-US" dirty="0"/>
              <a:t>成</a:t>
            </a:r>
            <a:r>
              <a:rPr lang="zh-TW" altLang="en-US" b="0" dirty="0"/>
              <a:t>訣別</a:t>
            </a:r>
            <a:endParaRPr lang="en-US" altLang="zh-TW" b="0" dirty="0"/>
          </a:p>
          <a:p>
            <a:pPr marL="696913" lvl="1" indent="-465138"/>
            <a:r>
              <a:rPr lang="zh-CN" altLang="en-US" dirty="0"/>
              <a:t>用自己的方法得来的不是福，而是祸</a:t>
            </a:r>
            <a:endParaRPr lang="en-US" altLang="zh-CN" dirty="0"/>
          </a:p>
          <a:p>
            <a:pPr marL="696913" lvl="1" indent="-465138"/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9FFD46-5BC7-4BE6-8124-03FA8F64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家庭關係的破裂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1377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ap9">
            <a:extLst>
              <a:ext uri="{FF2B5EF4-FFF2-40B4-BE49-F238E27FC236}">
                <a16:creationId xmlns:a16="http://schemas.microsoft.com/office/drawing/2014/main" id="{D35B5EB3-CE40-4160-B7CD-54709A4BB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889" name="Freeform 9">
            <a:extLst>
              <a:ext uri="{FF2B5EF4-FFF2-40B4-BE49-F238E27FC236}">
                <a16:creationId xmlns:a16="http://schemas.microsoft.com/office/drawing/2014/main" id="{2950598E-7F0E-4B25-B475-B29A498706B3}"/>
              </a:ext>
            </a:extLst>
          </p:cNvPr>
          <p:cNvSpPr>
            <a:spLocks/>
          </p:cNvSpPr>
          <p:nvPr/>
        </p:nvSpPr>
        <p:spPr bwMode="auto">
          <a:xfrm>
            <a:off x="2376488" y="5021263"/>
            <a:ext cx="319087" cy="609600"/>
          </a:xfrm>
          <a:custGeom>
            <a:avLst/>
            <a:gdLst>
              <a:gd name="T0" fmla="*/ 0 w 167"/>
              <a:gd name="T1" fmla="*/ 2147483646 h 288"/>
              <a:gd name="T2" fmla="*/ 2147483646 w 167"/>
              <a:gd name="T3" fmla="*/ 2147483646 h 288"/>
              <a:gd name="T4" fmla="*/ 2147483646 w 167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" h="288">
                <a:moveTo>
                  <a:pt x="0" y="288"/>
                </a:moveTo>
                <a:cubicBezTo>
                  <a:pt x="56" y="218"/>
                  <a:pt x="113" y="149"/>
                  <a:pt x="140" y="101"/>
                </a:cubicBezTo>
                <a:cubicBezTo>
                  <a:pt x="167" y="53"/>
                  <a:pt x="160" y="17"/>
                  <a:pt x="164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4038" name="Oval 12">
            <a:extLst>
              <a:ext uri="{FF2B5EF4-FFF2-40B4-BE49-F238E27FC236}">
                <a16:creationId xmlns:a16="http://schemas.microsoft.com/office/drawing/2014/main" id="{5545E52B-0CC7-4B75-8C2C-94F65134A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5583238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4039" name="AutoShape 13">
            <a:extLst>
              <a:ext uri="{FF2B5EF4-FFF2-40B4-BE49-F238E27FC236}">
                <a16:creationId xmlns:a16="http://schemas.microsoft.com/office/drawing/2014/main" id="{9EB949B3-64EC-4816-AEB1-490720FC0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5372100"/>
            <a:ext cx="955675" cy="406400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別是巴</a:t>
            </a:r>
          </a:p>
        </p:txBody>
      </p:sp>
      <p:sp>
        <p:nvSpPr>
          <p:cNvPr id="890894" name="Oval 14">
            <a:extLst>
              <a:ext uri="{FF2B5EF4-FFF2-40B4-BE49-F238E27FC236}">
                <a16:creationId xmlns:a16="http://schemas.microsoft.com/office/drawing/2014/main" id="{67A7A7FC-54B6-42F3-9361-EAF77AAB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492601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90895" name="AutoShape 15">
            <a:extLst>
              <a:ext uri="{FF2B5EF4-FFF2-40B4-BE49-F238E27FC236}">
                <a16:creationId xmlns:a16="http://schemas.microsoft.com/office/drawing/2014/main" id="{8A5F183B-FC94-4E89-BE5B-F295DE61B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4714875"/>
            <a:ext cx="955675" cy="406400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伯特利</a:t>
            </a:r>
          </a:p>
        </p:txBody>
      </p:sp>
      <p:sp>
        <p:nvSpPr>
          <p:cNvPr id="44042" name="Text Box 16">
            <a:extLst>
              <a:ext uri="{FF2B5EF4-FFF2-40B4-BE49-F238E27FC236}">
                <a16:creationId xmlns:a16="http://schemas.microsoft.com/office/drawing/2014/main" id="{C61BA951-D8ED-44C0-A305-E9FB322E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13335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巴旦亞蘭</a:t>
            </a:r>
          </a:p>
        </p:txBody>
      </p:sp>
      <p:sp>
        <p:nvSpPr>
          <p:cNvPr id="44043" name="Oval 17">
            <a:extLst>
              <a:ext uri="{FF2B5EF4-FFF2-40B4-BE49-F238E27FC236}">
                <a16:creationId xmlns:a16="http://schemas.microsoft.com/office/drawing/2014/main" id="{FBEBB545-CA12-41DC-8B9A-E4C5CD289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157956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4044" name="AutoShape 19">
            <a:extLst>
              <a:ext uri="{FF2B5EF4-FFF2-40B4-BE49-F238E27FC236}">
                <a16:creationId xmlns:a16="http://schemas.microsoft.com/office/drawing/2014/main" id="{2FCF8869-B2A5-43A2-AB8F-C00EA383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16000"/>
            <a:ext cx="701675" cy="406400"/>
          </a:xfrm>
          <a:prstGeom prst="wedgeRectCallout">
            <a:avLst>
              <a:gd name="adj1" fmla="val 11764"/>
              <a:gd name="adj2" fmla="val 84764"/>
            </a:avLst>
          </a:prstGeom>
          <a:solidFill>
            <a:schemeClr val="accent2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哈蘭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897886B3-3125-414C-A284-EA949FAF8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028" y="5455742"/>
            <a:ext cx="6939609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雅各出了別是巴，向哈蘭走去；到了一個地方，因為太陽落了，就在那裏住宿，便拾起那地方的一塊石頭枕在頭下，在那裏躺臥睡了。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創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28:10-11) </a:t>
            </a:r>
          </a:p>
        </p:txBody>
      </p:sp>
    </p:spTree>
    <p:extLst>
      <p:ext uri="{BB962C8B-B14F-4D97-AF65-F5344CB8AC3E}">
        <p14:creationId xmlns:p14="http://schemas.microsoft.com/office/powerpoint/2010/main" val="23341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9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5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950FC-840C-49CD-80A5-BA1B0CFC62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840182"/>
            <a:ext cx="8686800" cy="83127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/>
              <a:t>圖片來源</a:t>
            </a:r>
            <a:r>
              <a:rPr lang="en-US" altLang="zh-TW" dirty="0"/>
              <a:t>:</a:t>
            </a:r>
            <a:r>
              <a:rPr lang="zh-TW" altLang="en-US" dirty="0"/>
              <a:t> 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106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505A9-31B3-4AF3-BBF4-E25577E205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32218" y="2161308"/>
            <a:ext cx="3983182" cy="4468091"/>
          </a:xfrm>
        </p:spPr>
        <p:txBody>
          <a:bodyPr/>
          <a:lstStyle/>
          <a:p>
            <a:pPr marL="0" indent="0" algn="ctr">
              <a:buNone/>
            </a:pPr>
            <a:r>
              <a:rPr kumimoji="1" lang="zh-TW" altLang="en-US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夢見一個梯子立在地上，梯子的頭頂著天，有神的使者在梯子上，上去下來。耶和華站在梯子以上</a:t>
            </a:r>
            <a:endParaRPr kumimoji="1" lang="en-US" altLang="zh-TW" b="0" dirty="0">
              <a:solidFill>
                <a:srgbClr val="808080"/>
              </a:solidFill>
              <a:latin typeface="SimHei" panose="02010609060101010101" pitchFamily="49" charset="-122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F0E05-211C-45E2-BFD4-AC1D74A4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神第一次向雅各顯現</a:t>
            </a:r>
            <a:endParaRPr lang="en-US" dirty="0"/>
          </a:p>
        </p:txBody>
      </p:sp>
      <p:pic>
        <p:nvPicPr>
          <p:cNvPr id="7" name="Content Placeholder 6" descr="JacobsLaddertoHeaven">
            <a:extLst>
              <a:ext uri="{FF2B5EF4-FFF2-40B4-BE49-F238E27FC236}">
                <a16:creationId xmlns:a16="http://schemas.microsoft.com/office/drawing/2014/main" id="{D03DD70B-0FDB-4FE2-8D42-BACAB6C82E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8390"/>
            <a:ext cx="4160838" cy="5013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5AA3D3-156D-4774-B87C-506026707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zh-TW" altLang="en-US" dirty="0"/>
              <a:t>人與神之間的鴻溝</a:t>
            </a:r>
            <a:endParaRPr lang="en-US" altLang="zh-TW" dirty="0"/>
          </a:p>
          <a:p>
            <a:pPr lvl="1"/>
            <a:r>
              <a:rPr lang="zh-CN" altLang="en-US" baseline="30000" dirty="0"/>
              <a:t> </a:t>
            </a:r>
            <a:r>
              <a:rPr lang="zh-CN" altLang="en-US" b="0" dirty="0"/>
              <a:t>你们从前与神隔绝，因着恶行，心里与他为敌。但如今他藉着基督的肉身受死，叫你们与自己和好，都 成了圣洁，没有瑕疵，无可责备，把你们引到自己面前。   </a:t>
            </a:r>
            <a:r>
              <a:rPr lang="en-US" altLang="zh-CN" b="0" dirty="0"/>
              <a:t>(</a:t>
            </a:r>
            <a:r>
              <a:rPr lang="zh-TW" altLang="en-US" dirty="0"/>
              <a:t>歌羅西書 </a:t>
            </a:r>
            <a:r>
              <a:rPr lang="en-US" altLang="zh-TW" dirty="0"/>
              <a:t>1:21-22)</a:t>
            </a:r>
          </a:p>
          <a:p>
            <a:pPr marL="465138" indent="-465138"/>
            <a:r>
              <a:rPr lang="zh-TW" altLang="en-US" dirty="0"/>
              <a:t>耶穌基督是中保</a:t>
            </a:r>
            <a:endParaRPr lang="en-US" altLang="zh-TW" dirty="0"/>
          </a:p>
          <a:p>
            <a:pPr marL="577850" lvl="1" indent="-284163"/>
            <a:r>
              <a:rPr kumimoji="1" lang="zh-TW" altLang="en-US" b="0" dirty="0">
                <a:solidFill>
                  <a:srgbClr val="000000"/>
                </a:solidFill>
                <a:latin typeface="+mn-ea"/>
              </a:rPr>
              <a:t>耶穌對他說：「因為我說</a:t>
            </a:r>
            <a:r>
              <a:rPr kumimoji="1" lang="en-US" altLang="zh-TW" b="0" dirty="0">
                <a:solidFill>
                  <a:srgbClr val="000000"/>
                </a:solidFill>
                <a:latin typeface="+mn-ea"/>
              </a:rPr>
              <a:t>『</a:t>
            </a:r>
            <a:r>
              <a:rPr kumimoji="1" lang="zh-TW" altLang="en-US" b="0" dirty="0">
                <a:solidFill>
                  <a:srgbClr val="000000"/>
                </a:solidFill>
                <a:latin typeface="+mn-ea"/>
              </a:rPr>
              <a:t>在無花果樹底下看見你</a:t>
            </a:r>
            <a:r>
              <a:rPr kumimoji="1" lang="en-US" altLang="zh-TW" b="0" dirty="0">
                <a:solidFill>
                  <a:srgbClr val="000000"/>
                </a:solidFill>
                <a:latin typeface="+mn-ea"/>
              </a:rPr>
              <a:t>』</a:t>
            </a:r>
            <a:r>
              <a:rPr kumimoji="1" lang="zh-TW" altLang="en-US" b="0" dirty="0">
                <a:solidFill>
                  <a:srgbClr val="000000"/>
                </a:solidFill>
                <a:latin typeface="+mn-ea"/>
              </a:rPr>
              <a:t>，你就信嗎？你將要看見比這更大的事」；又說：「我實實在在的告訴你們，你們將要看見天開了，</a:t>
            </a:r>
            <a:r>
              <a:rPr kumimoji="1" lang="zh-TW" altLang="en-US" b="0" dirty="0">
                <a:solidFill>
                  <a:srgbClr val="FF0000"/>
                </a:solidFill>
                <a:latin typeface="+mn-ea"/>
              </a:rPr>
              <a:t>神的使者上去下來在人子身上。</a:t>
            </a:r>
            <a:r>
              <a:rPr kumimoji="1" lang="zh-TW" altLang="en-US" b="0" dirty="0">
                <a:solidFill>
                  <a:srgbClr val="000000"/>
                </a:solidFill>
                <a:latin typeface="+mn-ea"/>
              </a:rPr>
              <a:t>」</a:t>
            </a:r>
            <a:r>
              <a:rPr kumimoji="1" lang="en-US" altLang="zh-TW" b="0" dirty="0">
                <a:solidFill>
                  <a:srgbClr val="808080"/>
                </a:solidFill>
                <a:latin typeface="+mn-ea"/>
              </a:rPr>
              <a:t>(</a:t>
            </a:r>
            <a:r>
              <a:rPr kumimoji="1" lang="zh-TW" altLang="en-US" b="0" dirty="0">
                <a:solidFill>
                  <a:srgbClr val="808080"/>
                </a:solidFill>
                <a:latin typeface="+mn-ea"/>
              </a:rPr>
              <a:t>約</a:t>
            </a:r>
            <a:r>
              <a:rPr kumimoji="1" lang="en-US" altLang="zh-TW" b="0" dirty="0">
                <a:solidFill>
                  <a:srgbClr val="808080"/>
                </a:solidFill>
                <a:latin typeface="+mn-ea"/>
              </a:rPr>
              <a:t>1:50-51)</a:t>
            </a:r>
          </a:p>
          <a:p>
            <a:pPr marL="577850" lvl="1" indent="-284163"/>
            <a:r>
              <a:rPr lang="zh-CN" altLang="en-US" dirty="0"/>
              <a:t>因为只有一位神，在神和人中间，只有一位中保，乃是降世为人的基督耶稣； </a:t>
            </a:r>
            <a:r>
              <a:rPr lang="en-US" altLang="en-US" dirty="0"/>
              <a:t>(</a:t>
            </a:r>
            <a:r>
              <a:rPr lang="zh-TW" altLang="en-US" dirty="0"/>
              <a:t>提前</a:t>
            </a:r>
            <a:r>
              <a:rPr lang="en-US" altLang="en-US" dirty="0"/>
              <a:t>2:5)</a:t>
            </a:r>
          </a:p>
          <a:p>
            <a:pPr marL="577850" lvl="1" indent="-284163"/>
            <a:endParaRPr kumimoji="1" lang="en-US" altLang="zh-TW" b="0" dirty="0">
              <a:solidFill>
                <a:srgbClr val="808080"/>
              </a:solidFill>
              <a:latin typeface="+mn-ea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08173C-0ABA-45ED-9ACD-1FAAAE4D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伯特利的啟示 </a:t>
            </a:r>
            <a:r>
              <a:rPr lang="en-US" altLang="zh-TW" dirty="0"/>
              <a:t>-</a:t>
            </a:r>
            <a:r>
              <a:rPr lang="zh-TW" altLang="en-US" dirty="0"/>
              <a:t> 天梯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5452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952A0A7-2873-4CDE-8201-90D3F29EF0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5138" indent="-465138" eaLnBrk="1" hangingPunct="1"/>
            <a:r>
              <a:rPr lang="zh-TW" altLang="en-US" dirty="0"/>
              <a:t>同在</a:t>
            </a:r>
            <a:endParaRPr lang="en-US" altLang="zh-TW" dirty="0"/>
          </a:p>
          <a:p>
            <a:pPr marL="465138" indent="-465138" eaLnBrk="1" hangingPunct="1"/>
            <a:r>
              <a:rPr lang="zh-TW" altLang="en-US" dirty="0"/>
              <a:t>保護</a:t>
            </a:r>
            <a:endParaRPr lang="en-US" altLang="zh-TW" dirty="0"/>
          </a:p>
          <a:p>
            <a:pPr marL="465138" indent="-465138" eaLnBrk="1" hangingPunct="1"/>
            <a:r>
              <a:rPr lang="zh-TW" altLang="en-US" dirty="0"/>
              <a:t>引領</a:t>
            </a:r>
            <a:endParaRPr lang="en-US" altLang="zh-TW" dirty="0"/>
          </a:p>
          <a:p>
            <a:pPr marL="465138" indent="-465138" eaLnBrk="1" hangingPunct="1"/>
            <a:r>
              <a:rPr lang="zh-TW" altLang="en-US" dirty="0"/>
              <a:t>永不離棄</a:t>
            </a:r>
            <a:endParaRPr lang="en-US" altLang="en-US" dirty="0"/>
          </a:p>
        </p:txBody>
      </p:sp>
      <p:sp>
        <p:nvSpPr>
          <p:cNvPr id="37890" name="Title 1">
            <a:extLst>
              <a:ext uri="{FF2B5EF4-FFF2-40B4-BE49-F238E27FC236}">
                <a16:creationId xmlns:a16="http://schemas.microsoft.com/office/drawing/2014/main" id="{9629243E-769B-4721-B02A-2FD120FEE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神的應許及四重保證</a:t>
            </a: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385DD-B543-4F67-946D-717038F776AB}"/>
              </a:ext>
            </a:extLst>
          </p:cNvPr>
          <p:cNvSpPr/>
          <p:nvPr/>
        </p:nvSpPr>
        <p:spPr>
          <a:xfrm>
            <a:off x="3031958" y="841892"/>
            <a:ext cx="5899483" cy="5969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耶和華站在梯子以上，說：「我是耶和華你祖亞伯拉罕的神，也是以撒的神；我要將你現在所躺臥之</a:t>
            </a:r>
            <a:r>
              <a:rPr kumimoji="1" lang="zh-TW" altLang="en-US" sz="2800" dirty="0">
                <a:solidFill>
                  <a:srgbClr val="00B05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地賜給你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和你的後裔。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你的</a:t>
            </a:r>
            <a:r>
              <a:rPr kumimoji="1" lang="zh-TW" altLang="en-US" sz="2800" dirty="0">
                <a:solidFill>
                  <a:srgbClr val="00B05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後裔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必像地上的塵沙那樣</a:t>
            </a:r>
            <a:r>
              <a:rPr kumimoji="1" lang="zh-TW" altLang="en-US" sz="2800" dirty="0">
                <a:solidFill>
                  <a:srgbClr val="00B05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，必向東西南北開展；地上</a:t>
            </a:r>
            <a:r>
              <a:rPr kumimoji="1" lang="zh-TW" altLang="en-US" sz="2800" dirty="0">
                <a:solidFill>
                  <a:srgbClr val="00B05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萬族必因你和你的後裔得福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我也與你</a:t>
            </a:r>
            <a:r>
              <a:rPr kumimoji="1" lang="zh-TW" altLang="en-US" sz="2800" dirty="0">
                <a:solidFill>
                  <a:srgbClr val="00B05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同在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。你無論往那裏去，我必</a:t>
            </a:r>
            <a:r>
              <a:rPr kumimoji="1" lang="zh-TW" altLang="en-US" sz="2800" dirty="0">
                <a:solidFill>
                  <a:srgbClr val="00B05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保佑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你，</a:t>
            </a:r>
            <a:r>
              <a:rPr kumimoji="1" lang="zh-TW" altLang="en-US" sz="2800" dirty="0">
                <a:solidFill>
                  <a:srgbClr val="00B05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領你歸回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這地，</a:t>
            </a:r>
            <a:r>
              <a:rPr kumimoji="1" lang="zh-TW" altLang="en-US" sz="2800" dirty="0">
                <a:solidFill>
                  <a:srgbClr val="00B05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總不離棄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你，直到我成全了向你所應許的。」</a:t>
            </a:r>
            <a:r>
              <a:rPr kumimoji="1" lang="en-US" altLang="zh-TW" sz="2800" dirty="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kumimoji="1" lang="zh-TW" altLang="en-US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kumimoji="1" lang="en-US" altLang="zh-TW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28:12</a:t>
            </a:r>
            <a:r>
              <a:rPr kumimoji="1" lang="en-US" altLang="zh-TW" sz="2800" dirty="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-15)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8272D7-36EE-4A23-8E9A-21B8F8D83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zh-TW" altLang="en-US" dirty="0">
                <a:latin typeface="+mn-ea"/>
              </a:rPr>
              <a:t>雅各睡醒了，說：「耶和華真在這裏，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我竟不知道</a:t>
            </a:r>
            <a:r>
              <a:rPr lang="zh-TW" altLang="en-US" dirty="0">
                <a:latin typeface="+mn-ea"/>
              </a:rPr>
              <a:t>！」</a:t>
            </a:r>
          </a:p>
          <a:p>
            <a:pPr marL="465138" indent="-465138"/>
            <a:r>
              <a:rPr lang="zh-TW" altLang="en-US" dirty="0">
                <a:latin typeface="+mn-ea"/>
              </a:rPr>
              <a:t>神在我們身上的時候我們知道嗎</a:t>
            </a:r>
            <a:r>
              <a:rPr lang="en-US" altLang="zh-TW" dirty="0">
                <a:latin typeface="+mn-ea"/>
              </a:rPr>
              <a:t>?</a:t>
            </a:r>
          </a:p>
          <a:p>
            <a:pPr marL="696913" lvl="1" indent="-465138"/>
            <a:r>
              <a:rPr lang="zh-TW" altLang="en-US" b="1" dirty="0"/>
              <a:t>順利時 </a:t>
            </a:r>
            <a:r>
              <a:rPr lang="en-US" altLang="zh-TW" b="1" dirty="0"/>
              <a:t>–</a:t>
            </a:r>
            <a:r>
              <a:rPr lang="zh-TW" altLang="en-US" b="1" dirty="0"/>
              <a:t> 我的努力</a:t>
            </a:r>
            <a:endParaRPr lang="en-US" altLang="zh-TW" b="1" dirty="0"/>
          </a:p>
          <a:p>
            <a:pPr marL="696913" lvl="1" indent="-465138"/>
            <a:r>
              <a:rPr lang="zh-TW" altLang="en-US" b="1" dirty="0"/>
              <a:t>不順利時 </a:t>
            </a:r>
            <a:r>
              <a:rPr lang="en-US" altLang="zh-TW" b="1" dirty="0"/>
              <a:t>–</a:t>
            </a:r>
            <a:r>
              <a:rPr lang="zh-TW" altLang="en-US" b="1" dirty="0"/>
              <a:t> 神不看顧</a:t>
            </a:r>
            <a:endParaRPr lang="en-US" altLang="zh-TW" b="1" dirty="0"/>
          </a:p>
          <a:p>
            <a:pPr marL="696913" lvl="1" indent="-465138"/>
            <a:r>
              <a:rPr lang="zh-TW" altLang="en-US" b="1" dirty="0"/>
              <a:t>神在我身上我不知道</a:t>
            </a:r>
            <a:r>
              <a:rPr lang="en-US" altLang="zh-TW" b="1" dirty="0"/>
              <a:t>!!</a:t>
            </a:r>
          </a:p>
          <a:p>
            <a:pPr marL="458788" indent="-396875"/>
            <a:r>
              <a:rPr lang="zh-CN" altLang="en-US" dirty="0"/>
              <a:t>义人的脚步被耶和华立定；他的道路，耶和华也喜爱。他虽失脚也不至全身仆倒，因为耶和华用手搀扶他。</a:t>
            </a:r>
            <a:r>
              <a:rPr lang="zh-TW" altLang="en-US" b="0" dirty="0"/>
              <a:t> </a:t>
            </a:r>
            <a:r>
              <a:rPr lang="en-US" altLang="zh-TW" sz="2400" b="0" dirty="0"/>
              <a:t>(</a:t>
            </a:r>
            <a:r>
              <a:rPr lang="zh-TW" altLang="en-US" sz="2400" b="0" dirty="0"/>
              <a:t>詩篇 </a:t>
            </a:r>
            <a:r>
              <a:rPr lang="en-US" altLang="zh-TW" sz="2400" b="0" dirty="0"/>
              <a:t>37:23-24)</a:t>
            </a:r>
            <a:endParaRPr lang="zh-CN" altLang="en-US" sz="2400" b="0" dirty="0"/>
          </a:p>
          <a:p>
            <a:pPr marL="696913" lvl="1" indent="-465138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2CE54B-6279-4BB7-912D-DEC80231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雅各初次「親身」認識神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73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jgospel.net/jgospel_media/58059/.jpg">
            <a:extLst>
              <a:ext uri="{FF2B5EF4-FFF2-40B4-BE49-F238E27FC236}">
                <a16:creationId xmlns:a16="http://schemas.microsoft.com/office/drawing/2014/main" id="{00C0CC62-30B5-45F6-A215-66EB52D8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960"/>
            <a:ext cx="9144000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CA5BCF-F051-464F-BB79-B72B8386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60120"/>
            <a:ext cx="8686800" cy="5897880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buNone/>
            </a:pPr>
            <a:r>
              <a:rPr lang="zh-TW" altLang="en-US" b="0" dirty="0">
                <a:solidFill>
                  <a:schemeClr val="bg1"/>
                </a:solidFill>
              </a:rPr>
              <a:t>有一天晚上，我做了個夢，在夢中，我和上帝在沙灘上同行。這時天空浮現了我一生所度過的光景。當每一幕出現的時候，我都看到沙灘上出現了兩行的腳印。一行是我的，一行是上帝的。</a:t>
            </a:r>
          </a:p>
          <a:p>
            <a:pPr marL="0" indent="0" algn="ctr" fontAlgn="base">
              <a:buNone/>
            </a:pPr>
            <a:r>
              <a:rPr lang="zh-TW" altLang="en-US" b="0" dirty="0">
                <a:solidFill>
                  <a:schemeClr val="bg1"/>
                </a:solidFill>
              </a:rPr>
              <a:t>當人生最後一幕出現在我眼前的時候，我回顧沙灘上的腳印，我赫然發現在我人生中有許多時刻，沙灘上只有一行腳印。而那正是我最低潮，最哀傷的時刻。我問上帝說，“主啊，當我決定跟隨你的時候，你不是應許要一路與我同行麽</a:t>
            </a:r>
            <a:r>
              <a:rPr lang="en-US" altLang="zh-TW" b="0" dirty="0">
                <a:solidFill>
                  <a:schemeClr val="bg1"/>
                </a:solidFill>
              </a:rPr>
              <a:t>?</a:t>
            </a:r>
            <a:r>
              <a:rPr lang="zh-TW" altLang="en-US" b="0" dirty="0">
                <a:solidFill>
                  <a:schemeClr val="bg1"/>
                </a:solidFill>
              </a:rPr>
              <a:t>可是我發現，在我人生最難過的時候，沙灘上怎麽只有一行腳印呢，我不明白。為什麽在我最需要你的時候，你卻離我而去。”上帝回答我說，“我親愛的孩子，在你受試煉的時候，我從沒有離開你。你所看見的一行腳印，正是我抱著你走過的。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15A4A-A582-4C2F-AD10-8BF9E078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/>
              <a:t>沙灘上的腳印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8458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F04F3F-487A-4E93-9199-C5529DD2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雅各的第一個石柱 </a:t>
            </a:r>
            <a:endParaRPr lang="en-US" dirty="0"/>
          </a:p>
        </p:txBody>
      </p:sp>
      <p:pic>
        <p:nvPicPr>
          <p:cNvPr id="4" name="Picture 6" descr="07_Jacob_Dream_1024_JPEG">
            <a:extLst>
              <a:ext uri="{FF2B5EF4-FFF2-40B4-BE49-F238E27FC236}">
                <a16:creationId xmlns:a16="http://schemas.microsoft.com/office/drawing/2014/main" id="{201EAAE7-6DBE-4F70-B820-D4EE5BD59F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2" y="960438"/>
            <a:ext cx="7558616" cy="566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Parchment">
            <a:extLst>
              <a:ext uri="{FF2B5EF4-FFF2-40B4-BE49-F238E27FC236}">
                <a16:creationId xmlns:a16="http://schemas.microsoft.com/office/drawing/2014/main" id="{F71DCBF6-23AF-4F88-ADF1-0CE8DB61C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59495"/>
            <a:ext cx="1511300" cy="647700"/>
          </a:xfrm>
          <a:prstGeom prst="wedgeRectCallout">
            <a:avLst>
              <a:gd name="adj1" fmla="val 129833"/>
              <a:gd name="adj2" fmla="val 7009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油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聖靈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</a:p>
        </p:txBody>
      </p:sp>
      <p:sp>
        <p:nvSpPr>
          <p:cNvPr id="6" name="AutoShape 8" descr="Parchment">
            <a:extLst>
              <a:ext uri="{FF2B5EF4-FFF2-40B4-BE49-F238E27FC236}">
                <a16:creationId xmlns:a16="http://schemas.microsoft.com/office/drawing/2014/main" id="{0C0477E4-BC25-4E27-AFBA-FD046B62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5145"/>
            <a:ext cx="2051050" cy="647700"/>
          </a:xfrm>
          <a:prstGeom prst="wedgeRectCallout">
            <a:avLst>
              <a:gd name="adj1" fmla="val 107042"/>
              <a:gd name="adj2" fmla="val 2818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石頭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重生者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762329C9-944A-4035-8D5E-C7020564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" y="4208895"/>
            <a:ext cx="97155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6A2151AE-B648-4C40-9F82-191315AE5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152" y="4682065"/>
            <a:ext cx="2339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神的殿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天的門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F56925-C7A8-45CC-B480-B1F6E1C5A1F2}"/>
              </a:ext>
            </a:extLst>
          </p:cNvPr>
          <p:cNvSpPr/>
          <p:nvPr/>
        </p:nvSpPr>
        <p:spPr>
          <a:xfrm>
            <a:off x="755650" y="5697971"/>
            <a:ext cx="759565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他就給那地方起名叫伯特利（就是神殿的意思）；但那地方起先名叫路斯。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8699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Jacob's_Vow_at__Bethel_1178">
            <a:extLst>
              <a:ext uri="{FF2B5EF4-FFF2-40B4-BE49-F238E27FC236}">
                <a16:creationId xmlns:a16="http://schemas.microsoft.com/office/drawing/2014/main" id="{535DF0B3-4109-4B23-95D1-2F4619E1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2338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2931" name="Rectangle 3">
            <a:extLst>
              <a:ext uri="{FF2B5EF4-FFF2-40B4-BE49-F238E27FC236}">
                <a16:creationId xmlns:a16="http://schemas.microsoft.com/office/drawing/2014/main" id="{D415930E-E84C-4074-9A2E-5415246EC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310" y="368824"/>
            <a:ext cx="4102894" cy="532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雅各許願說：「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神若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與我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同在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，在我所行的路上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保佑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我，又給我食物吃，衣服穿，使我平平安安地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回到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我父親的家，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我就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必以耶和華為我的神。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我所立為柱子的石頭也必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作神的殿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；凡你所賜給我的，我必將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十分之一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獻給你。」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cs typeface="+mn-cs"/>
              </a:rPr>
              <a:t>(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創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28:20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cs typeface="+mn-cs"/>
              </a:rPr>
              <a:t>-22)</a:t>
            </a:r>
          </a:p>
        </p:txBody>
      </p:sp>
      <p:sp>
        <p:nvSpPr>
          <p:cNvPr id="41988" name="Rectangle 1">
            <a:extLst>
              <a:ext uri="{FF2B5EF4-FFF2-40B4-BE49-F238E27FC236}">
                <a16:creationId xmlns:a16="http://schemas.microsoft.com/office/drawing/2014/main" id="{F16D5E14-13B9-425F-8E37-E111A6C08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5966167"/>
            <a:ext cx="3852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雅各條件式的許願</a:t>
            </a:r>
            <a:endParaRPr kumimoji="1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A360CC-4200-4EA4-83DD-A5F68988723D}"/>
              </a:ext>
            </a:extLst>
          </p:cNvPr>
          <p:cNvSpPr/>
          <p:nvPr/>
        </p:nvSpPr>
        <p:spPr>
          <a:xfrm>
            <a:off x="802106" y="4010526"/>
            <a:ext cx="7764378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你们要尝尝主恩的滋味，便知道他是美善；投靠他的人有福了！</a:t>
            </a:r>
            <a:r>
              <a:rPr lang="zh-TW" altLang="en-US" sz="3200" dirty="0">
                <a:solidFill>
                  <a:srgbClr val="000000"/>
                </a:solidFill>
                <a:latin typeface="Helvetica Neue"/>
              </a:rPr>
              <a:t>  </a:t>
            </a:r>
            <a:r>
              <a:rPr lang="en-US" altLang="zh-TW" sz="3200" dirty="0">
                <a:solidFill>
                  <a:srgbClr val="000000"/>
                </a:solidFill>
                <a:latin typeface="Helvetica Neue"/>
              </a:rPr>
              <a:t>(</a:t>
            </a:r>
            <a:r>
              <a:rPr lang="zh-TW" altLang="en-US" sz="3200" dirty="0"/>
              <a:t>詩篇 </a:t>
            </a:r>
            <a:r>
              <a:rPr lang="en-US" altLang="zh-TW" sz="3200" dirty="0"/>
              <a:t>34)</a:t>
            </a:r>
          </a:p>
          <a:p>
            <a:pPr algn="ctr">
              <a:lnSpc>
                <a:spcPct val="150000"/>
              </a:lnSpc>
            </a:pPr>
            <a:r>
              <a:rPr lang="en-US" altLang="zh-TW" sz="3200" dirty="0"/>
              <a:t>TASTE</a:t>
            </a:r>
            <a:r>
              <a:rPr lang="zh-TW" altLang="en-US" sz="3200" dirty="0"/>
              <a:t> </a:t>
            </a:r>
            <a:r>
              <a:rPr lang="en-US" altLang="zh-TW" sz="3200" dirty="0"/>
              <a:t>AND</a:t>
            </a:r>
            <a:r>
              <a:rPr lang="zh-TW" altLang="en-US" sz="3200" dirty="0"/>
              <a:t> </a:t>
            </a:r>
            <a:r>
              <a:rPr lang="en-US" altLang="zh-TW" sz="3200" dirty="0"/>
              <a:t>SEE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EB1098-56FE-445D-89F9-A3B5F6F0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dirty="0">
                <a:latin typeface="Arial" panose="020B0604020202020204" pitchFamily="34" charset="0"/>
                <a:ea typeface="SimHei" panose="02010609060101010101" pitchFamily="49" charset="-122"/>
              </a:rPr>
              <a:t>有條件的許願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91714-6FC2-4EA8-97F2-8D1CDFCF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8989"/>
            <a:ext cx="8686800" cy="2871537"/>
          </a:xfrm>
        </p:spPr>
        <p:txBody>
          <a:bodyPr/>
          <a:lstStyle/>
          <a:p>
            <a:pPr marL="577850" indent="-5778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kumimoji="1" lang="zh-TW" altLang="en-US" sz="3600" b="0" dirty="0">
                <a:latin typeface="+mn-ea"/>
              </a:rPr>
              <a:t>與神討價還價</a:t>
            </a:r>
            <a:endParaRPr kumimoji="1" lang="en-US" altLang="zh-TW" sz="3600" b="0" dirty="0">
              <a:latin typeface="+mn-ea"/>
            </a:endParaRPr>
          </a:p>
          <a:p>
            <a:pPr marL="577850" indent="-5778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kumimoji="1" lang="zh-TW" altLang="en-US" sz="3600" b="0" dirty="0">
                <a:latin typeface="+mn-ea"/>
              </a:rPr>
              <a:t>交換條件 若</a:t>
            </a:r>
            <a:r>
              <a:rPr kumimoji="1" lang="en-US" altLang="zh-TW" sz="3600" b="0" dirty="0">
                <a:latin typeface="+mn-ea"/>
              </a:rPr>
              <a:t>…</a:t>
            </a:r>
            <a:r>
              <a:rPr kumimoji="1" lang="zh-TW" altLang="en-US" sz="3600" b="0" dirty="0">
                <a:latin typeface="+mn-ea"/>
              </a:rPr>
              <a:t>就</a:t>
            </a:r>
            <a:endParaRPr kumimoji="1" lang="en-US" altLang="zh-TW" sz="3600" b="0" dirty="0">
              <a:latin typeface="+mn-ea"/>
            </a:endParaRPr>
          </a:p>
          <a:p>
            <a:pPr marL="577850" indent="-5778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kumimoji="1" lang="zh-TW" altLang="en-US" sz="3600" b="0" dirty="0">
                <a:latin typeface="+mn-ea"/>
              </a:rPr>
              <a:t>哈拿的例子</a:t>
            </a:r>
            <a:endParaRPr kumimoji="1" lang="en-US" altLang="en-US" sz="3600" b="0" dirty="0">
              <a:latin typeface="+mn-ea"/>
            </a:endParaRPr>
          </a:p>
          <a:p>
            <a:endParaRPr lang="en-US" sz="3600" dirty="0">
              <a:latin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ap9">
            <a:extLst>
              <a:ext uri="{FF2B5EF4-FFF2-40B4-BE49-F238E27FC236}">
                <a16:creationId xmlns:a16="http://schemas.microsoft.com/office/drawing/2014/main" id="{D35B5EB3-CE40-4160-B7CD-54709A4BB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1" name="Text Box 21">
            <a:extLst>
              <a:ext uri="{FF2B5EF4-FFF2-40B4-BE49-F238E27FC236}">
                <a16:creationId xmlns:a16="http://schemas.microsoft.com/office/drawing/2014/main" id="{120FC2A8-2CD0-4E6C-A5B1-4171AD870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3040063"/>
            <a:ext cx="1971675" cy="7112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全程約</a:t>
            </a:r>
            <a:r>
              <a:rPr kumimoji="1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850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公里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（約</a:t>
            </a:r>
            <a:r>
              <a:rPr kumimoji="1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30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天路程）</a:t>
            </a:r>
          </a:p>
        </p:txBody>
      </p:sp>
      <p:sp>
        <p:nvSpPr>
          <p:cNvPr id="890900" name="Freeform 20">
            <a:extLst>
              <a:ext uri="{FF2B5EF4-FFF2-40B4-BE49-F238E27FC236}">
                <a16:creationId xmlns:a16="http://schemas.microsoft.com/office/drawing/2014/main" id="{6D8C5896-DEC7-4F36-BD9B-D6708735CD13}"/>
              </a:ext>
            </a:extLst>
          </p:cNvPr>
          <p:cNvSpPr>
            <a:spLocks/>
          </p:cNvSpPr>
          <p:nvPr/>
        </p:nvSpPr>
        <p:spPr bwMode="auto">
          <a:xfrm>
            <a:off x="2678113" y="1655763"/>
            <a:ext cx="2262187" cy="3346450"/>
          </a:xfrm>
          <a:custGeom>
            <a:avLst/>
            <a:gdLst>
              <a:gd name="T0" fmla="*/ 2147483646 w 1313"/>
              <a:gd name="T1" fmla="*/ 2147483646 h 1894"/>
              <a:gd name="T2" fmla="*/ 2147483646 w 1313"/>
              <a:gd name="T3" fmla="*/ 2147483646 h 1894"/>
              <a:gd name="T4" fmla="*/ 2147483646 w 1313"/>
              <a:gd name="T5" fmla="*/ 2147483646 h 1894"/>
              <a:gd name="T6" fmla="*/ 2147483646 w 1313"/>
              <a:gd name="T7" fmla="*/ 2147483646 h 1894"/>
              <a:gd name="T8" fmla="*/ 2147483646 w 1313"/>
              <a:gd name="T9" fmla="*/ 2147483646 h 1894"/>
              <a:gd name="T10" fmla="*/ 2147483646 w 1313"/>
              <a:gd name="T11" fmla="*/ 2147483646 h 1894"/>
              <a:gd name="T12" fmla="*/ 2147483646 w 1313"/>
              <a:gd name="T13" fmla="*/ 2147483646 h 1894"/>
              <a:gd name="T14" fmla="*/ 2147483646 w 1313"/>
              <a:gd name="T15" fmla="*/ 2147483646 h 1894"/>
              <a:gd name="T16" fmla="*/ 2147483646 w 1313"/>
              <a:gd name="T17" fmla="*/ 2147483646 h 1894"/>
              <a:gd name="T18" fmla="*/ 2147483646 w 1313"/>
              <a:gd name="T19" fmla="*/ 2147483646 h 1894"/>
              <a:gd name="T20" fmla="*/ 2147483646 w 1313"/>
              <a:gd name="T21" fmla="*/ 2147483646 h 18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13" h="1894">
                <a:moveTo>
                  <a:pt x="8" y="1894"/>
                </a:moveTo>
                <a:cubicBezTo>
                  <a:pt x="4" y="1864"/>
                  <a:pt x="0" y="1835"/>
                  <a:pt x="8" y="1808"/>
                </a:cubicBezTo>
                <a:cubicBezTo>
                  <a:pt x="16" y="1781"/>
                  <a:pt x="15" y="1755"/>
                  <a:pt x="56" y="1731"/>
                </a:cubicBezTo>
                <a:cubicBezTo>
                  <a:pt x="97" y="1707"/>
                  <a:pt x="196" y="1720"/>
                  <a:pt x="257" y="1664"/>
                </a:cubicBezTo>
                <a:cubicBezTo>
                  <a:pt x="318" y="1608"/>
                  <a:pt x="354" y="1477"/>
                  <a:pt x="421" y="1395"/>
                </a:cubicBezTo>
                <a:cubicBezTo>
                  <a:pt x="488" y="1313"/>
                  <a:pt x="608" y="1287"/>
                  <a:pt x="661" y="1174"/>
                </a:cubicBezTo>
                <a:cubicBezTo>
                  <a:pt x="714" y="1061"/>
                  <a:pt x="710" y="853"/>
                  <a:pt x="737" y="714"/>
                </a:cubicBezTo>
                <a:cubicBezTo>
                  <a:pt x="764" y="575"/>
                  <a:pt x="790" y="435"/>
                  <a:pt x="824" y="339"/>
                </a:cubicBezTo>
                <a:cubicBezTo>
                  <a:pt x="858" y="243"/>
                  <a:pt x="885" y="191"/>
                  <a:pt x="939" y="138"/>
                </a:cubicBezTo>
                <a:cubicBezTo>
                  <a:pt x="993" y="85"/>
                  <a:pt x="1088" y="44"/>
                  <a:pt x="1150" y="22"/>
                </a:cubicBezTo>
                <a:cubicBezTo>
                  <a:pt x="1212" y="0"/>
                  <a:pt x="1294" y="6"/>
                  <a:pt x="1313" y="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90889" name="Freeform 9">
            <a:extLst>
              <a:ext uri="{FF2B5EF4-FFF2-40B4-BE49-F238E27FC236}">
                <a16:creationId xmlns:a16="http://schemas.microsoft.com/office/drawing/2014/main" id="{2950598E-7F0E-4B25-B475-B29A498706B3}"/>
              </a:ext>
            </a:extLst>
          </p:cNvPr>
          <p:cNvSpPr>
            <a:spLocks/>
          </p:cNvSpPr>
          <p:nvPr/>
        </p:nvSpPr>
        <p:spPr bwMode="auto">
          <a:xfrm>
            <a:off x="2376488" y="5021263"/>
            <a:ext cx="319087" cy="609600"/>
          </a:xfrm>
          <a:custGeom>
            <a:avLst/>
            <a:gdLst>
              <a:gd name="T0" fmla="*/ 0 w 167"/>
              <a:gd name="T1" fmla="*/ 2147483646 h 288"/>
              <a:gd name="T2" fmla="*/ 2147483646 w 167"/>
              <a:gd name="T3" fmla="*/ 2147483646 h 288"/>
              <a:gd name="T4" fmla="*/ 2147483646 w 167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" h="288">
                <a:moveTo>
                  <a:pt x="0" y="288"/>
                </a:moveTo>
                <a:cubicBezTo>
                  <a:pt x="56" y="218"/>
                  <a:pt x="113" y="149"/>
                  <a:pt x="140" y="101"/>
                </a:cubicBezTo>
                <a:cubicBezTo>
                  <a:pt x="167" y="53"/>
                  <a:pt x="160" y="17"/>
                  <a:pt x="164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4038" name="Oval 12">
            <a:extLst>
              <a:ext uri="{FF2B5EF4-FFF2-40B4-BE49-F238E27FC236}">
                <a16:creationId xmlns:a16="http://schemas.microsoft.com/office/drawing/2014/main" id="{5545E52B-0CC7-4B75-8C2C-94F65134A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5583238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4039" name="AutoShape 13">
            <a:extLst>
              <a:ext uri="{FF2B5EF4-FFF2-40B4-BE49-F238E27FC236}">
                <a16:creationId xmlns:a16="http://schemas.microsoft.com/office/drawing/2014/main" id="{9EB949B3-64EC-4816-AEB1-490720FC0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5372100"/>
            <a:ext cx="955675" cy="406400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別是巴</a:t>
            </a:r>
          </a:p>
        </p:txBody>
      </p:sp>
      <p:sp>
        <p:nvSpPr>
          <p:cNvPr id="890894" name="Oval 14">
            <a:extLst>
              <a:ext uri="{FF2B5EF4-FFF2-40B4-BE49-F238E27FC236}">
                <a16:creationId xmlns:a16="http://schemas.microsoft.com/office/drawing/2014/main" id="{67A7A7FC-54B6-42F3-9361-EAF77AAB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492601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90895" name="AutoShape 15">
            <a:extLst>
              <a:ext uri="{FF2B5EF4-FFF2-40B4-BE49-F238E27FC236}">
                <a16:creationId xmlns:a16="http://schemas.microsoft.com/office/drawing/2014/main" id="{8A5F183B-FC94-4E89-BE5B-F295DE61B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4714875"/>
            <a:ext cx="955675" cy="406400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伯特利</a:t>
            </a:r>
          </a:p>
        </p:txBody>
      </p:sp>
      <p:sp>
        <p:nvSpPr>
          <p:cNvPr id="44042" name="Text Box 16">
            <a:extLst>
              <a:ext uri="{FF2B5EF4-FFF2-40B4-BE49-F238E27FC236}">
                <a16:creationId xmlns:a16="http://schemas.microsoft.com/office/drawing/2014/main" id="{C61BA951-D8ED-44C0-A305-E9FB322E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13335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巴旦亞蘭</a:t>
            </a:r>
          </a:p>
        </p:txBody>
      </p:sp>
      <p:sp>
        <p:nvSpPr>
          <p:cNvPr id="44043" name="Oval 17">
            <a:extLst>
              <a:ext uri="{FF2B5EF4-FFF2-40B4-BE49-F238E27FC236}">
                <a16:creationId xmlns:a16="http://schemas.microsoft.com/office/drawing/2014/main" id="{FBEBB545-CA12-41DC-8B9A-E4C5CD289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157956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4044" name="AutoShape 19">
            <a:extLst>
              <a:ext uri="{FF2B5EF4-FFF2-40B4-BE49-F238E27FC236}">
                <a16:creationId xmlns:a16="http://schemas.microsoft.com/office/drawing/2014/main" id="{2FCF8869-B2A5-43A2-AB8F-C00EA383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16000"/>
            <a:ext cx="701675" cy="406400"/>
          </a:xfrm>
          <a:prstGeom prst="wedgeRectCallout">
            <a:avLst>
              <a:gd name="adj1" fmla="val 11764"/>
              <a:gd name="adj2" fmla="val 84764"/>
            </a:avLst>
          </a:prstGeom>
          <a:solidFill>
            <a:schemeClr val="accent2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哈蘭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9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89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1" grpId="0" animBg="1"/>
      <p:bldP spid="8908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B9CD-B472-4E4F-8DEF-44869C218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400" dirty="0"/>
              <a:t>雅各的婚姻</a:t>
            </a:r>
            <a:r>
              <a:rPr lang="en-US" altLang="en-US" sz="4400" dirty="0"/>
              <a:t> (29:1-30)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6E9DF-724D-4232-BAEC-2331004442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20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8E4D4-7FBB-4AF2-8792-B83B66BC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你來美國的目標是什麼</a:t>
            </a:r>
            <a:r>
              <a:rPr lang="en-US" altLang="zh-TW" dirty="0"/>
              <a:t>?</a:t>
            </a:r>
            <a:r>
              <a:rPr lang="zh-TW" altLang="en-US" dirty="0"/>
              <a:t> 最大的收穫是什麼</a:t>
            </a:r>
            <a:r>
              <a:rPr lang="en-US" altLang="zh-TW" dirty="0"/>
              <a:t>?</a:t>
            </a:r>
            <a:endParaRPr lang="en-US" altLang="zh-CN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人生的規劃</a:t>
            </a:r>
            <a:endParaRPr lang="en-US" altLang="zh-TW" dirty="0"/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上大學</a:t>
            </a:r>
            <a:endParaRPr lang="en-US" altLang="zh-CN" dirty="0"/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dirty="0"/>
              <a:t>出国留学</a:t>
            </a:r>
            <a:endParaRPr lang="en-US" altLang="zh-CN" dirty="0"/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dirty="0"/>
              <a:t>换专业</a:t>
            </a:r>
            <a:endParaRPr lang="en-US" altLang="zh-CN" dirty="0"/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dirty="0"/>
              <a:t>找工作</a:t>
            </a:r>
            <a:endParaRPr lang="en-US" altLang="zh-CN" dirty="0"/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結婚生小孩</a:t>
            </a:r>
            <a:endParaRPr lang="en-US" altLang="zh-TW" dirty="0"/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買房子</a:t>
            </a:r>
            <a:endParaRPr lang="en-US" altLang="zh-TW" dirty="0"/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換工作</a:t>
            </a:r>
            <a:r>
              <a:rPr lang="en-US" altLang="zh-TW" dirty="0"/>
              <a:t>,</a:t>
            </a:r>
            <a:r>
              <a:rPr lang="zh-TW" altLang="en-US" dirty="0"/>
              <a:t> 換房子 </a:t>
            </a:r>
            <a:r>
              <a:rPr lang="en-US" altLang="zh-TW" dirty="0"/>
              <a:t>…</a:t>
            </a:r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退休</a:t>
            </a:r>
            <a:endParaRPr lang="en-US" altLang="zh-CN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你在哪個階段</a:t>
            </a:r>
            <a:r>
              <a:rPr lang="en-US" altLang="zh-TW" dirty="0"/>
              <a:t>?</a:t>
            </a:r>
            <a:r>
              <a:rPr lang="zh-TW" altLang="en-US" dirty="0"/>
              <a:t> 目標實現了嗎</a:t>
            </a:r>
            <a:r>
              <a:rPr lang="en-US" altLang="zh-TW" dirty="0"/>
              <a:t>?</a:t>
            </a:r>
            <a:r>
              <a:rPr lang="zh-TW" altLang="en-US" dirty="0"/>
              <a:t> 你快樂嗎</a:t>
            </a:r>
            <a:r>
              <a:rPr lang="en-US" altLang="zh-TW" dirty="0"/>
              <a:t>?</a:t>
            </a:r>
            <a:r>
              <a:rPr lang="zh-TW" altLang="en-US" dirty="0"/>
              <a:t> 你喜樂嗎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endParaRPr lang="en-US" altLang="zh-TW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D302B-8A8C-4C9B-80CD-08856734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cap="all" dirty="0"/>
              <a:t>人生</a:t>
            </a:r>
            <a:r>
              <a:rPr lang="zh-TW" altLang="en-US" dirty="0"/>
              <a:t>規劃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66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C3F036-AD4F-41BE-9CC4-A15232B8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與拉結一見鍾情</a:t>
            </a:r>
            <a:endParaRPr lang="en-US" dirty="0"/>
          </a:p>
        </p:txBody>
      </p:sp>
      <p:pic>
        <p:nvPicPr>
          <p:cNvPr id="4" name="Picture 3" descr="18">
            <a:extLst>
              <a:ext uri="{FF2B5EF4-FFF2-40B4-BE49-F238E27FC236}">
                <a16:creationId xmlns:a16="http://schemas.microsoft.com/office/drawing/2014/main" id="{D3A249B6-D40D-4ECA-9BB4-1565A049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3" y="1015538"/>
            <a:ext cx="9153993" cy="4069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110_04_0052_BiblePaintings">
            <a:extLst>
              <a:ext uri="{FF2B5EF4-FFF2-40B4-BE49-F238E27FC236}">
                <a16:creationId xmlns:a16="http://schemas.microsoft.com/office/drawing/2014/main" id="{2DC64FCB-ACE0-4154-8FC6-48C821AB0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538"/>
            <a:ext cx="3830782" cy="586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aban2">
            <a:extLst>
              <a:ext uri="{FF2B5EF4-FFF2-40B4-BE49-F238E27FC236}">
                <a16:creationId xmlns:a16="http://schemas.microsoft.com/office/drawing/2014/main" id="{611E6063-3635-456F-B519-F1949973C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58" y="2788920"/>
            <a:ext cx="5707335" cy="40690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EBAD99-A43D-4C93-9D7C-199294772B8E}"/>
              </a:ext>
            </a:extLst>
          </p:cNvPr>
          <p:cNvSpPr/>
          <p:nvPr/>
        </p:nvSpPr>
        <p:spPr>
          <a:xfrm>
            <a:off x="3581401" y="3761832"/>
            <a:ext cx="5479472" cy="26632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kumimoji="1" lang="zh-TW" altLang="en-US" sz="36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拉班有兩個女兒，大的名叫利亞，小的名叫拉結。利亞的眼睛沒有神氣，拉結卻生得美貌俊秀。</a:t>
            </a:r>
            <a:endParaRPr kumimoji="1" lang="en-US" altLang="zh-TW" sz="3600" dirty="0">
              <a:solidFill>
                <a:schemeClr val="tx2"/>
              </a:solidFill>
              <a:latin typeface="SimHei" panose="02010609060101010101" pitchFamily="49" charset="-122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3276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E066-142F-40FA-9D90-5723D963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愛的服事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66DC-4252-4690-9A28-7E39F4C3B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01685"/>
            <a:ext cx="8686800" cy="2808316"/>
          </a:xfrm>
        </p:spPr>
        <p:txBody>
          <a:bodyPr/>
          <a:lstStyle/>
          <a:p>
            <a:pPr marL="0" indent="0">
              <a:buNone/>
            </a:pPr>
            <a:r>
              <a:rPr kumimoji="1" lang="zh-TW" altLang="en-US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雅各愛拉結，就說：「我願為你小女兒拉結服事你七年。」拉班說：「我把她給你，勝似給別人，你與我同住吧！」</a:t>
            </a:r>
            <a:r>
              <a:rPr kumimoji="1" lang="en-US" altLang="zh-TW" b="0" dirty="0">
                <a:solidFill>
                  <a:srgbClr val="808080"/>
                </a:solidFill>
                <a:latin typeface="SimHei" panose="02010609060101010101" pitchFamily="49" charset="-122"/>
              </a:rPr>
              <a:t>(</a:t>
            </a:r>
            <a:r>
              <a:rPr kumimoji="1" lang="zh-TW" altLang="en-US" b="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kumimoji="1" lang="en-US" altLang="zh-TW" b="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29:</a:t>
            </a:r>
            <a:r>
              <a:rPr kumimoji="1" lang="en-US" altLang="zh-TW" b="0" dirty="0">
                <a:solidFill>
                  <a:srgbClr val="808080"/>
                </a:solidFill>
                <a:latin typeface="SimHei" panose="02010609060101010101" pitchFamily="49" charset="-122"/>
              </a:rPr>
              <a:t>18-19)</a:t>
            </a:r>
          </a:p>
          <a:p>
            <a:pPr marL="0" indent="0">
              <a:buNone/>
            </a:pPr>
            <a:r>
              <a:rPr kumimoji="1" lang="zh-TW" altLang="en-US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雅各就為拉結服事了七年；他因為深愛拉結，就看這七年如同幾天。</a:t>
            </a:r>
            <a:r>
              <a:rPr kumimoji="1" lang="en-US" altLang="zh-TW" b="0" dirty="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kumimoji="1" lang="zh-TW" altLang="en-US" b="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kumimoji="1" lang="en-US" altLang="zh-TW" b="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29:20</a:t>
            </a:r>
            <a:r>
              <a:rPr kumimoji="1" lang="en-US" altLang="zh-TW" b="0" dirty="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)</a:t>
            </a:r>
            <a:endParaRPr kumimoji="1" lang="en-US" altLang="zh-TW" b="0" dirty="0">
              <a:solidFill>
                <a:srgbClr val="808080"/>
              </a:solidFill>
              <a:latin typeface="SimHei" panose="02010609060101010101" pitchFamily="49" charset="-12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2B9266-45C8-4DB3-9E24-45C9175CA01D}"/>
              </a:ext>
            </a:extLst>
          </p:cNvPr>
          <p:cNvSpPr/>
          <p:nvPr/>
        </p:nvSpPr>
        <p:spPr>
          <a:xfrm>
            <a:off x="308264" y="4034226"/>
            <a:ext cx="8527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When you sit with a pretty girl for two hours you think it’s only a minute, but when you sit on a hot stove for a minute you think it’s two hours. That’s relativity.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</a:rPr>
              <a:t>- 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2868054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5B7C-171E-4820-BD6D-A5DFE13F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愛情的力量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F1E60-7DEC-4217-9140-AE8234321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3600" b="0" dirty="0"/>
              <a:t>爱 情 ， 众 水 不 能 息 灭 ， 大 水 也 不 能 淹 没 。 若 有 人 拿 家 中 所 有 的 财 宝 要 换 爱 情 ， 就 全 被 藐 视 。 </a:t>
            </a:r>
            <a:endParaRPr lang="en-US" altLang="zh-CN" sz="3600" b="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b="0" dirty="0"/>
              <a:t>雅 歌 </a:t>
            </a:r>
            <a:r>
              <a:rPr lang="en-US" altLang="zh-TW" sz="3600" b="0" dirty="0"/>
              <a:t>8:7</a:t>
            </a:r>
          </a:p>
          <a:p>
            <a:pPr algn="ctr">
              <a:lnSpc>
                <a:spcPct val="15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29290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79EE-EF44-4765-B6B9-B0AB7833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騙子被騙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86740-5D3D-4A1E-A666-C1B981D64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88720"/>
            <a:ext cx="8686800" cy="5669280"/>
          </a:xfrm>
        </p:spPr>
        <p:txBody>
          <a:bodyPr/>
          <a:lstStyle/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SzTx/>
              <a:buNone/>
              <a:defRPr/>
            </a:pPr>
            <a:r>
              <a:rPr kumimoji="1" lang="zh-TW" altLang="en-US" sz="3600" b="0" dirty="0">
                <a:latin typeface="SimHei" panose="02010609060101010101" pitchFamily="49" charset="-122"/>
                <a:ea typeface="SimHei" panose="02010609060101010101" pitchFamily="49" charset="-122"/>
              </a:rPr>
              <a:t>雅各對拉班說：「日期已經滿了，求你把我的妻子給我，我好與她同房。」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SzTx/>
              <a:buNone/>
              <a:defRPr/>
            </a:pPr>
            <a:r>
              <a:rPr kumimoji="1" lang="zh-TW" altLang="en-US" sz="3600" b="0" dirty="0">
                <a:latin typeface="SimHei" panose="02010609060101010101" pitchFamily="49" charset="-122"/>
                <a:ea typeface="SimHei" panose="02010609060101010101" pitchFamily="49" charset="-122"/>
              </a:rPr>
              <a:t>拉班就擺設筵席，請齊了那地方的眾人。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SzTx/>
              <a:buNone/>
              <a:defRPr/>
            </a:pPr>
            <a:r>
              <a:rPr kumimoji="1" lang="zh-TW" altLang="en-US" sz="3600" b="0" dirty="0">
                <a:latin typeface="SimHei" panose="02010609060101010101" pitchFamily="49" charset="-122"/>
                <a:ea typeface="SimHei" panose="02010609060101010101" pitchFamily="49" charset="-122"/>
              </a:rPr>
              <a:t>到晚上，拉班將女兒利亞送來給雅各，雅各就與她同房。拉班又將婢女悉帕給女兒利亞作使女。</a:t>
            </a:r>
            <a:r>
              <a:rPr kumimoji="1" lang="en-US" altLang="zh-TW" sz="3600" b="0" dirty="0"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kumimoji="1" lang="zh-TW" altLang="en-US" sz="3600" b="0" dirty="0"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kumimoji="1" lang="en-US" altLang="zh-TW" sz="3600" b="0" dirty="0">
                <a:latin typeface="SimHei" panose="02010609060101010101" pitchFamily="49" charset="-122"/>
                <a:ea typeface="SimHei" panose="02010609060101010101" pitchFamily="49" charset="-122"/>
              </a:rPr>
              <a:t>29:21</a:t>
            </a:r>
            <a:r>
              <a:rPr kumimoji="1" lang="en-US" altLang="zh-TW" sz="3600" b="0" dirty="0">
                <a:latin typeface="SimHei" panose="02010609060101010101" pitchFamily="49" charset="-122"/>
                <a:ea typeface="新細明體" panose="02020500000000000000" pitchFamily="18" charset="-120"/>
              </a:rPr>
              <a:t>-24)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462490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79EE-EF44-4765-B6B9-B0AB7833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騙子被騙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86740-5D3D-4A1E-A666-C1B981D64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88720"/>
            <a:ext cx="8686800" cy="5669280"/>
          </a:xfrm>
        </p:spPr>
        <p:txBody>
          <a:bodyPr/>
          <a:lstStyle/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SzTx/>
              <a:buNone/>
              <a:defRPr/>
            </a:pPr>
            <a:r>
              <a:rPr kumimoji="1" lang="zh-TW" altLang="en-US" sz="3600" b="0" dirty="0">
                <a:latin typeface="SimHei" panose="02010609060101010101" pitchFamily="49" charset="-122"/>
                <a:ea typeface="SimHei" panose="02010609060101010101" pitchFamily="49" charset="-122"/>
              </a:rPr>
              <a:t>到了早晨，雅各</a:t>
            </a:r>
            <a:r>
              <a:rPr kumimoji="1" lang="zh-TW" altLang="en-US" sz="3600" b="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一看是利亞</a:t>
            </a:r>
            <a:r>
              <a:rPr kumimoji="1" lang="zh-TW" altLang="en-US" sz="3600" b="0" dirty="0">
                <a:latin typeface="SimHei" panose="02010609060101010101" pitchFamily="49" charset="-122"/>
                <a:ea typeface="SimHei" panose="02010609060101010101" pitchFamily="49" charset="-122"/>
              </a:rPr>
              <a:t>，就對拉班說：「你向我做的是甚麼事呢？我服事你，不是為拉結嗎？你為甚麼欺哄我呢？」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SzTx/>
              <a:buNone/>
              <a:defRPr/>
            </a:pPr>
            <a:r>
              <a:rPr kumimoji="1" lang="zh-TW" altLang="en-US" sz="3600" b="0" dirty="0">
                <a:latin typeface="SimHei" panose="02010609060101010101" pitchFamily="49" charset="-122"/>
                <a:ea typeface="SimHei" panose="02010609060101010101" pitchFamily="49" charset="-122"/>
              </a:rPr>
              <a:t>拉班說：「大女兒還沒有給人，先把小女兒給人，在我們這地方</a:t>
            </a:r>
            <a:r>
              <a:rPr kumimoji="1" lang="zh-TW" altLang="en-US" sz="3600" b="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沒有這規矩</a:t>
            </a:r>
            <a:r>
              <a:rPr kumimoji="1" lang="zh-TW" altLang="en-US" sz="3600" b="0" dirty="0">
                <a:latin typeface="SimHei" panose="02010609060101010101" pitchFamily="49" charset="-122"/>
                <a:ea typeface="SimHei" panose="02010609060101010101" pitchFamily="49" charset="-122"/>
              </a:rPr>
              <a:t>。你為這個滿了七日，我就把那個也給你，</a:t>
            </a:r>
            <a:r>
              <a:rPr kumimoji="1" lang="zh-TW" altLang="en-US" sz="3600" b="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你再為她服事我七年</a:t>
            </a:r>
            <a:r>
              <a:rPr kumimoji="1" lang="zh-TW" altLang="en-US" sz="3600" b="0" dirty="0">
                <a:latin typeface="SimHei" panose="02010609060101010101" pitchFamily="49" charset="-122"/>
                <a:ea typeface="SimHei" panose="02010609060101010101" pitchFamily="49" charset="-122"/>
              </a:rPr>
              <a:t>。」</a:t>
            </a:r>
            <a:r>
              <a:rPr kumimoji="1" lang="en-US" altLang="zh-TW" sz="3600" b="0" dirty="0"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kumimoji="1" lang="zh-TW" altLang="en-US" sz="3600" b="0" dirty="0"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kumimoji="1" lang="en-US" altLang="zh-TW" sz="3600" b="0" dirty="0">
                <a:latin typeface="SimHei" panose="02010609060101010101" pitchFamily="49" charset="-122"/>
                <a:ea typeface="SimHei" panose="02010609060101010101" pitchFamily="49" charset="-122"/>
              </a:rPr>
              <a:t>29:25</a:t>
            </a:r>
            <a:r>
              <a:rPr kumimoji="1" lang="en-US" altLang="zh-TW" sz="3600" b="0" dirty="0">
                <a:latin typeface="SimHei" panose="02010609060101010101" pitchFamily="49" charset="-122"/>
                <a:ea typeface="新細明體" panose="02020500000000000000" pitchFamily="18" charset="-120"/>
              </a:rPr>
              <a:t>-27)</a:t>
            </a:r>
          </a:p>
        </p:txBody>
      </p:sp>
    </p:spTree>
    <p:extLst>
      <p:ext uri="{BB962C8B-B14F-4D97-AF65-F5344CB8AC3E}">
        <p14:creationId xmlns:p14="http://schemas.microsoft.com/office/powerpoint/2010/main" val="234936267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9BE54-A68D-4070-835D-6BE70CA5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拉班擺設筵席</a:t>
            </a:r>
            <a:endParaRPr lang="en-US" dirty="0"/>
          </a:p>
        </p:txBody>
      </p:sp>
      <p:pic>
        <p:nvPicPr>
          <p:cNvPr id="4" name="Picture 7" descr="09_Jacob_Wedding_1024_JPEG">
            <a:extLst>
              <a:ext uri="{FF2B5EF4-FFF2-40B4-BE49-F238E27FC236}">
                <a16:creationId xmlns:a16="http://schemas.microsoft.com/office/drawing/2014/main" id="{00EDFDFE-EA20-4ADF-8743-BF40FA236B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2" y="960438"/>
            <a:ext cx="7558616" cy="566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8682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CD2F-945B-45FA-BA19-49A47402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醉酒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55224-3D10-4951-9DCA-52D3FD0EA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dirty="0"/>
              <a:t>酒能使人褻慢，濃酒使人喧嚷；凡因酒錯誤的，就無智慧。（箴言 </a:t>
            </a:r>
            <a:r>
              <a:rPr lang="en-US" altLang="zh-TW" b="0" dirty="0"/>
              <a:t>20:1</a:t>
            </a:r>
            <a:r>
              <a:rPr lang="zh-TW" altLang="en-US" b="0" dirty="0"/>
              <a:t>）</a:t>
            </a:r>
            <a:endParaRPr lang="en-US" altLang="zh-TW" b="0" dirty="0"/>
          </a:p>
          <a:p>
            <a:r>
              <a:rPr lang="zh-TW" altLang="en-US" b="0" dirty="0"/>
              <a:t>誰有禍患？誰有憂愁？誰有爭鬥？誰有哀嘆？誰無故受傷？誰眼目紅赤？ 就是那流連飲酒、常去尋找調和酒的人。 酒發紅，在杯中閃爍，你不可觀看，雖然下咽舒暢，終久是咬你如蛇，刺你如毒蛇。 你眼必看見異怪的事；你心必發出乖謬的話。 你必像躺在海中，或像臥在桅杆上。 你必說：人打我，我卻未受傷；人鞭打我，我竟不覺得。我幾時清醒，我仍去尋酒。 </a:t>
            </a:r>
            <a:r>
              <a:rPr lang="en-US" altLang="zh-TW" b="0" dirty="0"/>
              <a:t>(</a:t>
            </a:r>
            <a:r>
              <a:rPr lang="zh-TW" altLang="en-US" b="0" dirty="0"/>
              <a:t>箴言 </a:t>
            </a:r>
            <a:r>
              <a:rPr lang="en-US" altLang="zh-TW" b="0" dirty="0"/>
              <a:t>23:</a:t>
            </a:r>
            <a:r>
              <a:rPr lang="zh-TW" altLang="en-US" b="0" dirty="0"/>
              <a:t> </a:t>
            </a:r>
            <a:r>
              <a:rPr lang="en-US" altLang="zh-TW" b="0" dirty="0"/>
              <a:t>29–35)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35451431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7285-BCDD-49F7-9AF9-B687DFDE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騙子被騙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7D61-578F-4A26-8BEA-7ABA69E89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+mn-lt"/>
              </a:rPr>
              <a:t>強中自有強中手</a:t>
            </a:r>
            <a:r>
              <a:rPr lang="en-US" altLang="zh-TW" dirty="0">
                <a:latin typeface="+mn-lt"/>
              </a:rPr>
              <a:t>,</a:t>
            </a:r>
            <a:r>
              <a:rPr lang="zh-TW" altLang="en-US" dirty="0">
                <a:latin typeface="+mn-lt"/>
              </a:rPr>
              <a:t>拉班成了上帝使用來管教雅各的工具。他以前怎樣騙取長子的身份和以撒的祝福，現在是被拉班所騙。</a:t>
            </a:r>
            <a:endParaRPr lang="en-US" dirty="0">
              <a:latin typeface="+mn-lt"/>
            </a:endParaRPr>
          </a:p>
          <a:p>
            <a:pPr marL="465138" indent="-465138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0C36285-1ED8-4132-81DD-ABD518F797CC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442855"/>
            <a:ext cx="8686800" cy="34151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►"/>
              <a:defRPr lang="en-US" sz="3200" b="1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60375" indent="-1666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lang="en-US" sz="28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801688" indent="-1730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Trebuchet MS" panose="020B0603020202020204" pitchFamily="34" charset="0"/>
              <a:buChar char="—"/>
              <a:defRPr lang="en-US"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143000" indent="-1682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lang="en-US"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484313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Trebuchet MS" pitchFamily="34" charset="0"/>
              <a:buChar char="—"/>
              <a:tabLst/>
              <a:defRPr lang="en-US"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不 要 自 欺 ， 神 是 輕 慢 不 得 的 。 人 種 的 是 甚 麼 ， 收 的 也 是 甚 麼 。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TW" sz="3600" dirty="0">
                <a:solidFill>
                  <a:srgbClr val="FF0000"/>
                </a:solidFill>
              </a:rPr>
              <a:t>-</a:t>
            </a:r>
            <a:r>
              <a:rPr lang="zh-TW" altLang="en-US" sz="3600" dirty="0">
                <a:solidFill>
                  <a:srgbClr val="FF0000"/>
                </a:solidFill>
              </a:rPr>
              <a:t> 加 拉 太 書 </a:t>
            </a:r>
            <a:r>
              <a:rPr lang="en-US" altLang="zh-TW" sz="3600" dirty="0">
                <a:solidFill>
                  <a:srgbClr val="FF0000"/>
                </a:solidFill>
              </a:rPr>
              <a:t>6:7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76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84FB9D75-E2E4-402D-A0C4-0CC5B8185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加 拉 太 書 </a:t>
            </a:r>
            <a:r>
              <a:rPr lang="en-US" altLang="zh-TW" dirty="0"/>
              <a:t>6:7</a:t>
            </a:r>
            <a:endParaRPr lang="en-US" altLang="en-US" dirty="0"/>
          </a:p>
        </p:txBody>
      </p:sp>
      <p:sp>
        <p:nvSpPr>
          <p:cNvPr id="16387" name="Content Placeholder 4">
            <a:extLst>
              <a:ext uri="{FF2B5EF4-FFF2-40B4-BE49-F238E27FC236}">
                <a16:creationId xmlns:a16="http://schemas.microsoft.com/office/drawing/2014/main" id="{4885C549-9BD8-46E7-BF20-5E2D78912A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39636"/>
            <a:ext cx="8686800" cy="468976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/>
              <a:t>不 要 自 欺 ， 神 是 輕 慢 不 得 的 。 人 種 的 是 甚 麼 ， 收 的 也 是 甚 麼 。</a:t>
            </a:r>
            <a:endParaRPr lang="en-US" altLang="zh-TW" sz="36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TW" sz="3600" dirty="0"/>
              <a:t>- </a:t>
            </a:r>
            <a:r>
              <a:rPr lang="zh-TW" altLang="en-US" sz="3600" dirty="0"/>
              <a:t>加 拉 太 書 </a:t>
            </a:r>
            <a:r>
              <a:rPr lang="en-US" altLang="zh-TW" sz="3600" dirty="0"/>
              <a:t>6:7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6910243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18596-2CED-4CEF-9330-5B8E47DE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如願以償娶拉結</a:t>
            </a:r>
            <a:endParaRPr lang="en-US" dirty="0"/>
          </a:p>
        </p:txBody>
      </p:sp>
      <p:pic>
        <p:nvPicPr>
          <p:cNvPr id="6" name="Picture 6" descr="12_Jacob_Wedding_1024_JPEG">
            <a:extLst>
              <a:ext uri="{FF2B5EF4-FFF2-40B4-BE49-F238E27FC236}">
                <a16:creationId xmlns:a16="http://schemas.microsoft.com/office/drawing/2014/main" id="{992518EB-4B6A-4E76-8080-AC7969F9C8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2" y="960438"/>
            <a:ext cx="7558616" cy="566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25" name="Rectangle 5">
            <a:extLst>
              <a:ext uri="{FF2B5EF4-FFF2-40B4-BE49-F238E27FC236}">
                <a16:creationId xmlns:a16="http://schemas.microsoft.com/office/drawing/2014/main" id="{C33985E1-DB95-4CFC-A343-AC0494AD2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92" y="4842757"/>
            <a:ext cx="7558616" cy="17866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雅各就如此行。滿了利亞的七日，拉班便將女兒拉結給雅各為妻。拉班又將婢女辟拉給女兒拉結作使女。</a:t>
            </a:r>
            <a:r>
              <a:rPr kumimoji="1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imHei" panose="02010609060101010101" pitchFamily="49" charset="-122"/>
                <a:cs typeface="+mn-cs"/>
              </a:rPr>
              <a:t>(</a:t>
            </a:r>
            <a:r>
              <a:rPr kumimoji="1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創</a:t>
            </a:r>
            <a:r>
              <a:rPr kumimoji="1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29:28</a:t>
            </a:r>
            <a:r>
              <a:rPr kumimoji="1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imHei" panose="02010609060101010101" pitchFamily="49" charset="-122"/>
                <a:cs typeface="+mn-cs"/>
              </a:rPr>
              <a:t>-29)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A96F8CF-768B-419A-A993-AB738C27C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人生規劃大師 </a:t>
            </a:r>
            <a:r>
              <a:rPr lang="en-US" altLang="zh-TW" dirty="0"/>
              <a:t>(</a:t>
            </a:r>
            <a:r>
              <a:rPr lang="zh-TW" altLang="en-US" dirty="0"/>
              <a:t>成功人士</a:t>
            </a:r>
            <a:r>
              <a:rPr lang="en-US" altLang="zh-TW" dirty="0"/>
              <a:t>,</a:t>
            </a:r>
            <a:r>
              <a:rPr lang="zh-TW" altLang="en-US" dirty="0"/>
              <a:t> 人生的贏家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endParaRPr lang="en-US" altLang="en-US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4A18874D-6ECB-49C0-95C8-86E6FB5A5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如果你擁有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長子的名份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族長父親的祝福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娶了心愛的漂亮老婆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白手起家</a:t>
            </a:r>
            <a:r>
              <a:rPr lang="en-US" altLang="zh-TW" dirty="0"/>
              <a:t>,</a:t>
            </a:r>
            <a:r>
              <a:rPr lang="zh-TW" altLang="en-US" dirty="0"/>
              <a:t> 家財萬貫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en-US" altLang="zh-TW" dirty="0"/>
              <a:t>12</a:t>
            </a:r>
            <a:r>
              <a:rPr lang="zh-TW" altLang="en-US" dirty="0"/>
              <a:t>個兒子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與神與人較力都得了勝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你會如何定義你自己</a:t>
            </a:r>
            <a:r>
              <a:rPr lang="en-US" altLang="zh-TW" dirty="0"/>
              <a:t>?</a:t>
            </a:r>
          </a:p>
          <a:p>
            <a:pPr lvl="1">
              <a:lnSpc>
                <a:spcPct val="150000"/>
              </a:lnSpc>
            </a:pPr>
            <a:r>
              <a:rPr lang="zh-TW" altLang="en-US" dirty="0"/>
              <a:t>成功人士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03768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8138-DCCD-4066-BC74-945A6CE8C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400" dirty="0"/>
              <a:t>妻子間的嫉妒</a:t>
            </a:r>
            <a:r>
              <a:rPr lang="en-US" sz="4400" dirty="0"/>
              <a:t> (29:31-30:24)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F850E-16B5-4A37-B59D-AE21CD3A21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9879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144C-78B8-4E99-A5E5-7CF8067E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雅各與利亞和拉結的關係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26898-AF29-48B7-A857-FD852F48B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5138" indent="-465138"/>
            <a:r>
              <a:rPr kumimoji="1" lang="zh-TW" altLang="en-US" dirty="0">
                <a:latin typeface="+mn-ea"/>
              </a:rPr>
              <a:t>雅各也與拉結同房，並且愛拉結勝似愛利亞 </a:t>
            </a:r>
            <a:r>
              <a:rPr kumimoji="1" lang="en-US" altLang="zh-TW" dirty="0">
                <a:latin typeface="+mn-ea"/>
              </a:rPr>
              <a:t>(loved Rachel more than Leah)</a:t>
            </a:r>
            <a:r>
              <a:rPr kumimoji="1" lang="zh-TW" altLang="en-US" dirty="0">
                <a:latin typeface="+mn-ea"/>
              </a:rPr>
              <a:t>，於是又服事了拉班七年。</a:t>
            </a:r>
            <a:endParaRPr kumimoji="1" lang="en-US" altLang="zh-TW" dirty="0">
              <a:latin typeface="+mn-ea"/>
            </a:endParaRPr>
          </a:p>
          <a:p>
            <a:pPr marL="465138" indent="-465138"/>
            <a:r>
              <a:rPr kumimoji="1" lang="zh-TW" altLang="en-US" dirty="0">
                <a:latin typeface="+mn-ea"/>
              </a:rPr>
              <a:t>利亞失寵 </a:t>
            </a:r>
            <a:r>
              <a:rPr kumimoji="1" lang="en-US" altLang="zh-TW" dirty="0">
                <a:latin typeface="+mn-ea"/>
              </a:rPr>
              <a:t>(not loved)</a:t>
            </a:r>
          </a:p>
          <a:p>
            <a:pPr marL="696913" lvl="1" indent="-465138"/>
            <a:r>
              <a:rPr kumimoji="1" lang="zh-TW" altLang="en-US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耶和華見利亞失寵，就使她生育，拉結卻不生育。</a:t>
            </a:r>
            <a:endParaRPr kumimoji="1" lang="en-US" altLang="zh-TW" dirty="0">
              <a:latin typeface="+mn-ea"/>
            </a:endParaRPr>
          </a:p>
          <a:p>
            <a:pPr marL="465138" indent="-465138"/>
            <a:r>
              <a:rPr kumimoji="1" lang="zh-TW" altLang="en-US" dirty="0">
                <a:latin typeface="+mn-ea"/>
              </a:rPr>
              <a:t>拉結妒嫉</a:t>
            </a:r>
            <a:endParaRPr kumimoji="1" lang="en-US" altLang="zh-TW" dirty="0">
              <a:latin typeface="+mn-ea"/>
            </a:endParaRPr>
          </a:p>
          <a:p>
            <a:pPr marL="465138" indent="-465138"/>
            <a:r>
              <a:rPr kumimoji="1" lang="zh-TW" altLang="en-US" dirty="0">
                <a:latin typeface="+mn-ea"/>
              </a:rPr>
              <a:t>拉結將使女給雅各為妾</a:t>
            </a:r>
            <a:endParaRPr kumimoji="1" lang="en-US" altLang="zh-TW" dirty="0">
              <a:latin typeface="+mn-ea"/>
            </a:endParaRPr>
          </a:p>
          <a:p>
            <a:pPr marL="465138" indent="-465138"/>
            <a:r>
              <a:rPr kumimoji="1" lang="zh-TW" altLang="en-US" dirty="0">
                <a:latin typeface="+mn-ea"/>
              </a:rPr>
              <a:t>利亞將使女給雅各為妾</a:t>
            </a:r>
            <a:endParaRPr kumimoji="1" lang="en-US" altLang="zh-TW" dirty="0">
              <a:latin typeface="+mn-ea"/>
            </a:endParaRPr>
          </a:p>
          <a:p>
            <a:pPr marL="465138" indent="-465138"/>
            <a:r>
              <a:rPr kumimoji="1" lang="zh-TW" altLang="en-US" dirty="0">
                <a:latin typeface="+mn-ea"/>
              </a:rPr>
              <a:t>利亞用風茄雇下雅各</a:t>
            </a:r>
            <a:endParaRPr kumimoji="1" lang="en-US" altLang="zh-TW" dirty="0">
              <a:latin typeface="+mn-ea"/>
            </a:endParaRPr>
          </a:p>
          <a:p>
            <a:pPr marL="465138" indent="-465138"/>
            <a:r>
              <a:rPr kumimoji="1" lang="zh-TW" altLang="en-US" dirty="0">
                <a:latin typeface="+mn-ea"/>
              </a:rPr>
              <a:t>神顧念拉結</a:t>
            </a:r>
            <a:r>
              <a:rPr kumimoji="1" lang="en-US" altLang="zh-TW" dirty="0">
                <a:latin typeface="+mn-ea"/>
              </a:rPr>
              <a:t>,</a:t>
            </a:r>
            <a:r>
              <a:rPr kumimoji="1" lang="zh-TW" altLang="en-US" dirty="0">
                <a:latin typeface="+mn-ea"/>
              </a:rPr>
              <a:t> 應允了她</a:t>
            </a:r>
            <a:r>
              <a:rPr kumimoji="1" lang="en-US" altLang="zh-TW" dirty="0">
                <a:latin typeface="+mn-ea"/>
              </a:rPr>
              <a:t>,</a:t>
            </a:r>
            <a:r>
              <a:rPr kumimoji="1" lang="zh-TW" altLang="en-US" dirty="0">
                <a:latin typeface="+mn-ea"/>
              </a:rPr>
              <a:t> 使他能生育</a:t>
            </a:r>
            <a:endParaRPr kumimoji="1" lang="en-US" altLang="zh-TW" dirty="0">
              <a:latin typeface="+mn-ea"/>
            </a:endParaRPr>
          </a:p>
          <a:p>
            <a:pPr marL="465138" indent="-465138"/>
            <a:endParaRPr kumimoji="1" lang="en-US" altLang="zh-TW" dirty="0">
              <a:latin typeface="+mn-ea"/>
            </a:endParaRPr>
          </a:p>
          <a:p>
            <a:pPr marL="465138" indent="-465138"/>
            <a:endParaRPr kumimoji="1" lang="en-US" altLang="zh-TW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4903102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Text Box 2">
            <a:extLst>
              <a:ext uri="{FF2B5EF4-FFF2-40B4-BE49-F238E27FC236}">
                <a16:creationId xmlns:a16="http://schemas.microsoft.com/office/drawing/2014/main" id="{DC41F180-3B47-434D-B166-B0CD1FFED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2057400"/>
            <a:ext cx="498475" cy="3752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｜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哪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兒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子</a:t>
            </a:r>
          </a:p>
        </p:txBody>
      </p:sp>
      <p:sp>
        <p:nvSpPr>
          <p:cNvPr id="779267" name="Text Box 3">
            <a:extLst>
              <a:ext uri="{FF2B5EF4-FFF2-40B4-BE49-F238E27FC236}">
                <a16:creationId xmlns:a16="http://schemas.microsoft.com/office/drawing/2014/main" id="{C0F6030B-DBEC-4D12-9895-0ED855318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2057400"/>
            <a:ext cx="498475" cy="1927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緬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見</a:t>
            </a:r>
          </a:p>
        </p:txBody>
      </p:sp>
      <p:sp>
        <p:nvSpPr>
          <p:cNvPr id="779268" name="Text Box 4">
            <a:extLst>
              <a:ext uri="{FF2B5EF4-FFF2-40B4-BE49-F238E27FC236}">
                <a16:creationId xmlns:a16="http://schemas.microsoft.com/office/drawing/2014/main" id="{C32A26F8-0524-4AF8-AB1B-4AFC8289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2057400"/>
            <a:ext cx="498475" cy="1927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未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聯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合</a:t>
            </a:r>
          </a:p>
        </p:txBody>
      </p:sp>
      <p:sp>
        <p:nvSpPr>
          <p:cNvPr id="779269" name="Text Box 5">
            <a:extLst>
              <a:ext uri="{FF2B5EF4-FFF2-40B4-BE49-F238E27FC236}">
                <a16:creationId xmlns:a16="http://schemas.microsoft.com/office/drawing/2014/main" id="{C1BEC763-8475-4F71-A191-17EC8FDA1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2057400"/>
            <a:ext cx="498475" cy="1927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美</a:t>
            </a:r>
          </a:p>
        </p:txBody>
      </p:sp>
      <p:sp>
        <p:nvSpPr>
          <p:cNvPr id="779270" name="Text Box 6">
            <a:extLst>
              <a:ext uri="{FF2B5EF4-FFF2-40B4-BE49-F238E27FC236}">
                <a16:creationId xmlns:a16="http://schemas.microsoft.com/office/drawing/2014/main" id="{97187860-18D3-47CB-BC1B-C15423EAD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2057400"/>
            <a:ext cx="498475" cy="15621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冤</a:t>
            </a:r>
          </a:p>
        </p:txBody>
      </p:sp>
      <p:sp>
        <p:nvSpPr>
          <p:cNvPr id="779271" name="Text Box 7">
            <a:extLst>
              <a:ext uri="{FF2B5EF4-FFF2-40B4-BE49-F238E27FC236}">
                <a16:creationId xmlns:a16="http://schemas.microsoft.com/office/drawing/2014/main" id="{A26D0725-578A-482B-BBB3-0DE7ABCCC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057400"/>
            <a:ext cx="498475" cy="2657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爭</a:t>
            </a:r>
          </a:p>
        </p:txBody>
      </p:sp>
      <p:sp>
        <p:nvSpPr>
          <p:cNvPr id="779272" name="Text Box 8">
            <a:extLst>
              <a:ext uri="{FF2B5EF4-FFF2-40B4-BE49-F238E27FC236}">
                <a16:creationId xmlns:a16="http://schemas.microsoft.com/office/drawing/2014/main" id="{A7685EF0-0536-47B8-8A12-0EC5EC30C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2057400"/>
            <a:ext cx="498475" cy="302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｜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萬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，</a:t>
            </a: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軍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隊</a:t>
            </a:r>
          </a:p>
        </p:txBody>
      </p:sp>
      <p:sp>
        <p:nvSpPr>
          <p:cNvPr id="779273" name="Text Box 9">
            <a:extLst>
              <a:ext uri="{FF2B5EF4-FFF2-40B4-BE49-F238E27FC236}">
                <a16:creationId xmlns:a16="http://schemas.microsoft.com/office/drawing/2014/main" id="{7B3D5602-5811-4465-BCE3-E82348307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825" y="2057400"/>
            <a:ext cx="498475" cy="3022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子</a:t>
            </a:r>
          </a:p>
        </p:txBody>
      </p:sp>
      <p:sp>
        <p:nvSpPr>
          <p:cNvPr id="779274" name="Text Box 10">
            <a:extLst>
              <a:ext uri="{FF2B5EF4-FFF2-40B4-BE49-F238E27FC236}">
                <a16:creationId xmlns:a16="http://schemas.microsoft.com/office/drawing/2014/main" id="{1C4D0B6B-CE0C-4C54-9548-07324DC04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2057400"/>
            <a:ext cx="498475" cy="19272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增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添</a:t>
            </a:r>
          </a:p>
        </p:txBody>
      </p:sp>
      <p:sp>
        <p:nvSpPr>
          <p:cNvPr id="779275" name="Text Box 11">
            <a:extLst>
              <a:ext uri="{FF2B5EF4-FFF2-40B4-BE49-F238E27FC236}">
                <a16:creationId xmlns:a16="http://schemas.microsoft.com/office/drawing/2014/main" id="{4C5FEDBB-EC38-452E-B788-1ECD775EE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2057400"/>
            <a:ext cx="498475" cy="22923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住</a:t>
            </a:r>
          </a:p>
        </p:txBody>
      </p:sp>
      <p:sp>
        <p:nvSpPr>
          <p:cNvPr id="779276" name="Text Box 12">
            <a:extLst>
              <a:ext uri="{FF2B5EF4-FFF2-40B4-BE49-F238E27FC236}">
                <a16:creationId xmlns:a16="http://schemas.microsoft.com/office/drawing/2014/main" id="{C0708EAC-2798-42CE-9055-72E7D18A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2057400"/>
            <a:ext cx="498475" cy="22923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值</a:t>
            </a:r>
          </a:p>
        </p:txBody>
      </p:sp>
      <p:sp>
        <p:nvSpPr>
          <p:cNvPr id="779277" name="Text Box 13">
            <a:extLst>
              <a:ext uri="{FF2B5EF4-FFF2-40B4-BE49-F238E27FC236}">
                <a16:creationId xmlns:a16="http://schemas.microsoft.com/office/drawing/2014/main" id="{97B60FE9-6E64-443A-8DD9-09241820D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2057400"/>
            <a:ext cx="498475" cy="1927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亞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福</a:t>
            </a:r>
          </a:p>
        </p:txBody>
      </p:sp>
      <p:sp>
        <p:nvSpPr>
          <p:cNvPr id="779278" name="Text Box 14">
            <a:extLst>
              <a:ext uri="{FF2B5EF4-FFF2-40B4-BE49-F238E27FC236}">
                <a16:creationId xmlns:a16="http://schemas.microsoft.com/office/drawing/2014/main" id="{BCAA5DD9-BE63-4D57-B5B7-370A41A65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57200"/>
            <a:ext cx="904875" cy="5286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利亞</a:t>
            </a:r>
          </a:p>
        </p:txBody>
      </p:sp>
      <p:sp>
        <p:nvSpPr>
          <p:cNvPr id="779279" name="Text Box 15">
            <a:extLst>
              <a:ext uri="{FF2B5EF4-FFF2-40B4-BE49-F238E27FC236}">
                <a16:creationId xmlns:a16="http://schemas.microsoft.com/office/drawing/2014/main" id="{9C8C6667-4F26-4133-B481-A6FFBFD9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5" y="685800"/>
            <a:ext cx="904875" cy="528638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辟拉</a:t>
            </a:r>
          </a:p>
        </p:txBody>
      </p:sp>
      <p:sp>
        <p:nvSpPr>
          <p:cNvPr id="779280" name="Text Box 16">
            <a:extLst>
              <a:ext uri="{FF2B5EF4-FFF2-40B4-BE49-F238E27FC236}">
                <a16:creationId xmlns:a16="http://schemas.microsoft.com/office/drawing/2014/main" id="{CB7D1B28-8244-4284-A6EC-B6A8FEC0F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685800"/>
            <a:ext cx="904875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悉帕</a:t>
            </a:r>
          </a:p>
        </p:txBody>
      </p:sp>
      <p:sp>
        <p:nvSpPr>
          <p:cNvPr id="779281" name="Text Box 17">
            <a:extLst>
              <a:ext uri="{FF2B5EF4-FFF2-40B4-BE49-F238E27FC236}">
                <a16:creationId xmlns:a16="http://schemas.microsoft.com/office/drawing/2014/main" id="{26B3F6BB-A279-41AD-9205-93D265E91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825" y="457200"/>
            <a:ext cx="904875" cy="5286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拉結</a:t>
            </a:r>
          </a:p>
        </p:txBody>
      </p:sp>
      <p:cxnSp>
        <p:nvCxnSpPr>
          <p:cNvPr id="779282" name="AutoShape 18">
            <a:extLst>
              <a:ext uri="{FF2B5EF4-FFF2-40B4-BE49-F238E27FC236}">
                <a16:creationId xmlns:a16="http://schemas.microsoft.com/office/drawing/2014/main" id="{9430C19B-DAC1-4D13-B653-860990429DB7}"/>
              </a:ext>
            </a:extLst>
          </p:cNvPr>
          <p:cNvCxnSpPr>
            <a:cxnSpLocks noChangeShapeType="1"/>
            <a:stCxn id="779278" idx="2"/>
            <a:endCxn id="779266" idx="0"/>
          </p:cNvCxnSpPr>
          <p:nvPr/>
        </p:nvCxnSpPr>
        <p:spPr bwMode="auto">
          <a:xfrm rot="5400000">
            <a:off x="983457" y="910431"/>
            <a:ext cx="1071562" cy="1222375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3" name="AutoShape 19">
            <a:extLst>
              <a:ext uri="{FF2B5EF4-FFF2-40B4-BE49-F238E27FC236}">
                <a16:creationId xmlns:a16="http://schemas.microsoft.com/office/drawing/2014/main" id="{19765CC3-8430-4CBF-BBF5-0CE265113103}"/>
              </a:ext>
            </a:extLst>
          </p:cNvPr>
          <p:cNvCxnSpPr>
            <a:cxnSpLocks noChangeShapeType="1"/>
            <a:stCxn id="779278" idx="2"/>
            <a:endCxn id="779267" idx="0"/>
          </p:cNvCxnSpPr>
          <p:nvPr/>
        </p:nvCxnSpPr>
        <p:spPr bwMode="auto">
          <a:xfrm rot="5400000">
            <a:off x="1289844" y="1216819"/>
            <a:ext cx="1071562" cy="609600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4" name="AutoShape 20">
            <a:extLst>
              <a:ext uri="{FF2B5EF4-FFF2-40B4-BE49-F238E27FC236}">
                <a16:creationId xmlns:a16="http://schemas.microsoft.com/office/drawing/2014/main" id="{6E2F4912-087F-412A-A38C-B083212E1DC1}"/>
              </a:ext>
            </a:extLst>
          </p:cNvPr>
          <p:cNvCxnSpPr>
            <a:cxnSpLocks noChangeShapeType="1"/>
            <a:stCxn id="779278" idx="2"/>
            <a:endCxn id="779268" idx="0"/>
          </p:cNvCxnSpPr>
          <p:nvPr/>
        </p:nvCxnSpPr>
        <p:spPr bwMode="auto">
          <a:xfrm rot="5400000">
            <a:off x="1594644" y="1521619"/>
            <a:ext cx="1071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5" name="AutoShape 21">
            <a:extLst>
              <a:ext uri="{FF2B5EF4-FFF2-40B4-BE49-F238E27FC236}">
                <a16:creationId xmlns:a16="http://schemas.microsoft.com/office/drawing/2014/main" id="{A4F42403-FFEA-4A19-B302-44E50A5156BC}"/>
              </a:ext>
            </a:extLst>
          </p:cNvPr>
          <p:cNvCxnSpPr>
            <a:cxnSpLocks noChangeShapeType="1"/>
            <a:stCxn id="779278" idx="2"/>
            <a:endCxn id="779269" idx="0"/>
          </p:cNvCxnSpPr>
          <p:nvPr/>
        </p:nvCxnSpPr>
        <p:spPr bwMode="auto">
          <a:xfrm rot="16200000" flipH="1">
            <a:off x="1899444" y="1216819"/>
            <a:ext cx="1071562" cy="609600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6" name="AutoShape 22">
            <a:extLst>
              <a:ext uri="{FF2B5EF4-FFF2-40B4-BE49-F238E27FC236}">
                <a16:creationId xmlns:a16="http://schemas.microsoft.com/office/drawing/2014/main" id="{8C953391-C48C-4ED1-9E68-6C781AC16998}"/>
              </a:ext>
            </a:extLst>
          </p:cNvPr>
          <p:cNvCxnSpPr>
            <a:cxnSpLocks noChangeShapeType="1"/>
            <a:stCxn id="779279" idx="2"/>
            <a:endCxn id="779270" idx="0"/>
          </p:cNvCxnSpPr>
          <p:nvPr/>
        </p:nvCxnSpPr>
        <p:spPr bwMode="auto">
          <a:xfrm rot="5400000">
            <a:off x="3085307" y="1480344"/>
            <a:ext cx="842962" cy="31115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7" name="AutoShape 23">
            <a:extLst>
              <a:ext uri="{FF2B5EF4-FFF2-40B4-BE49-F238E27FC236}">
                <a16:creationId xmlns:a16="http://schemas.microsoft.com/office/drawing/2014/main" id="{201FDD2A-883C-4CC3-A745-8617D95F12D8}"/>
              </a:ext>
            </a:extLst>
          </p:cNvPr>
          <p:cNvCxnSpPr>
            <a:cxnSpLocks noChangeShapeType="1"/>
            <a:stCxn id="779279" idx="2"/>
            <a:endCxn id="779271" idx="0"/>
          </p:cNvCxnSpPr>
          <p:nvPr/>
        </p:nvCxnSpPr>
        <p:spPr bwMode="auto">
          <a:xfrm rot="16200000" flipH="1">
            <a:off x="3391695" y="1485106"/>
            <a:ext cx="842962" cy="301625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8" name="AutoShape 24">
            <a:extLst>
              <a:ext uri="{FF2B5EF4-FFF2-40B4-BE49-F238E27FC236}">
                <a16:creationId xmlns:a16="http://schemas.microsoft.com/office/drawing/2014/main" id="{5F47CFDB-ACDD-4755-993C-BABCA7F16DF1}"/>
              </a:ext>
            </a:extLst>
          </p:cNvPr>
          <p:cNvCxnSpPr>
            <a:cxnSpLocks noChangeShapeType="1"/>
            <a:stCxn id="779280" idx="2"/>
            <a:endCxn id="779272" idx="0"/>
          </p:cNvCxnSpPr>
          <p:nvPr/>
        </p:nvCxnSpPr>
        <p:spPr bwMode="auto">
          <a:xfrm rot="5400000">
            <a:off x="4306888" y="1482725"/>
            <a:ext cx="842962" cy="306388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9" name="AutoShape 25">
            <a:extLst>
              <a:ext uri="{FF2B5EF4-FFF2-40B4-BE49-F238E27FC236}">
                <a16:creationId xmlns:a16="http://schemas.microsoft.com/office/drawing/2014/main" id="{4C7E75DF-8AE2-4E38-8ED2-47F1BE545610}"/>
              </a:ext>
            </a:extLst>
          </p:cNvPr>
          <p:cNvCxnSpPr>
            <a:cxnSpLocks noChangeShapeType="1"/>
            <a:stCxn id="779280" idx="2"/>
            <a:endCxn id="779277" idx="0"/>
          </p:cNvCxnSpPr>
          <p:nvPr/>
        </p:nvCxnSpPr>
        <p:spPr bwMode="auto">
          <a:xfrm rot="16200000" flipH="1">
            <a:off x="4613276" y="1482725"/>
            <a:ext cx="842962" cy="306387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0" name="AutoShape 26">
            <a:extLst>
              <a:ext uri="{FF2B5EF4-FFF2-40B4-BE49-F238E27FC236}">
                <a16:creationId xmlns:a16="http://schemas.microsoft.com/office/drawing/2014/main" id="{BD3FE0F3-F99A-4D31-8189-FBDBC8F4029A}"/>
              </a:ext>
            </a:extLst>
          </p:cNvPr>
          <p:cNvCxnSpPr>
            <a:cxnSpLocks noChangeShapeType="1"/>
            <a:stCxn id="779281" idx="2"/>
            <a:endCxn id="779274" idx="0"/>
          </p:cNvCxnSpPr>
          <p:nvPr/>
        </p:nvCxnSpPr>
        <p:spPr bwMode="auto">
          <a:xfrm rot="5400000">
            <a:off x="7253288" y="1368425"/>
            <a:ext cx="1071562" cy="306388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1" name="AutoShape 27">
            <a:extLst>
              <a:ext uri="{FF2B5EF4-FFF2-40B4-BE49-F238E27FC236}">
                <a16:creationId xmlns:a16="http://schemas.microsoft.com/office/drawing/2014/main" id="{2745B2E2-C243-431C-9CB5-4C96CD22DE6F}"/>
              </a:ext>
            </a:extLst>
          </p:cNvPr>
          <p:cNvCxnSpPr>
            <a:cxnSpLocks noChangeShapeType="1"/>
            <a:stCxn id="779281" idx="2"/>
            <a:endCxn id="779273" idx="0"/>
          </p:cNvCxnSpPr>
          <p:nvPr/>
        </p:nvCxnSpPr>
        <p:spPr bwMode="auto">
          <a:xfrm rot="16200000" flipH="1">
            <a:off x="7558882" y="1369219"/>
            <a:ext cx="1071562" cy="304800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2" name="AutoShape 28">
            <a:extLst>
              <a:ext uri="{FF2B5EF4-FFF2-40B4-BE49-F238E27FC236}">
                <a16:creationId xmlns:a16="http://schemas.microsoft.com/office/drawing/2014/main" id="{16131CFD-4869-4143-A253-B9DF675F5FC8}"/>
              </a:ext>
            </a:extLst>
          </p:cNvPr>
          <p:cNvCxnSpPr>
            <a:cxnSpLocks noChangeShapeType="1"/>
            <a:stCxn id="779278" idx="2"/>
            <a:endCxn id="779276" idx="0"/>
          </p:cNvCxnSpPr>
          <p:nvPr/>
        </p:nvCxnSpPr>
        <p:spPr bwMode="auto">
          <a:xfrm rot="16200000" flipH="1">
            <a:off x="3429001" y="-312738"/>
            <a:ext cx="1071562" cy="3668713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3" name="AutoShape 29">
            <a:extLst>
              <a:ext uri="{FF2B5EF4-FFF2-40B4-BE49-F238E27FC236}">
                <a16:creationId xmlns:a16="http://schemas.microsoft.com/office/drawing/2014/main" id="{F4DB9D8F-0356-4167-BE5E-B0F09A82757D}"/>
              </a:ext>
            </a:extLst>
          </p:cNvPr>
          <p:cNvCxnSpPr>
            <a:cxnSpLocks noChangeShapeType="1"/>
            <a:stCxn id="779278" idx="2"/>
            <a:endCxn id="779275" idx="0"/>
          </p:cNvCxnSpPr>
          <p:nvPr/>
        </p:nvCxnSpPr>
        <p:spPr bwMode="auto">
          <a:xfrm rot="16200000" flipH="1">
            <a:off x="3735388" y="-619125"/>
            <a:ext cx="1071562" cy="4281488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79305" name="Picture 41" descr="mandrake">
            <a:extLst>
              <a:ext uri="{FF2B5EF4-FFF2-40B4-BE49-F238E27FC236}">
                <a16:creationId xmlns:a16="http://schemas.microsoft.com/office/drawing/2014/main" id="{F8DA5A27-0245-489C-844F-1499590EC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724400"/>
            <a:ext cx="92868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9306" name="Text Box 42">
            <a:extLst>
              <a:ext uri="{FF2B5EF4-FFF2-40B4-BE49-F238E27FC236}">
                <a16:creationId xmlns:a16="http://schemas.microsoft.com/office/drawing/2014/main" id="{C80DE412-F76D-40FB-9379-3CC55FCD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61309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風茄</a:t>
            </a:r>
          </a:p>
        </p:txBody>
      </p:sp>
      <p:sp>
        <p:nvSpPr>
          <p:cNvPr id="779308" name="Text Box 44">
            <a:extLst>
              <a:ext uri="{FF2B5EF4-FFF2-40B4-BE49-F238E27FC236}">
                <a16:creationId xmlns:a16="http://schemas.microsoft.com/office/drawing/2014/main" id="{C66661C6-D37B-4EF4-B1EF-E403832BA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3" y="2417763"/>
            <a:ext cx="498475" cy="831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拿</a:t>
            </a:r>
          </a:p>
        </p:txBody>
      </p:sp>
      <p:cxnSp>
        <p:nvCxnSpPr>
          <p:cNvPr id="779309" name="AutoShape 45">
            <a:extLst>
              <a:ext uri="{FF2B5EF4-FFF2-40B4-BE49-F238E27FC236}">
                <a16:creationId xmlns:a16="http://schemas.microsoft.com/office/drawing/2014/main" id="{123F3707-EBCE-4DB7-B3B6-EBC4D35F0CC1}"/>
              </a:ext>
            </a:extLst>
          </p:cNvPr>
          <p:cNvCxnSpPr>
            <a:cxnSpLocks noChangeShapeType="1"/>
            <a:stCxn id="779278" idx="2"/>
            <a:endCxn id="779308" idx="0"/>
          </p:cNvCxnSpPr>
          <p:nvPr/>
        </p:nvCxnSpPr>
        <p:spPr bwMode="auto">
          <a:xfrm rot="16200000" flipH="1">
            <a:off x="3860800" y="-744537"/>
            <a:ext cx="1431925" cy="4892675"/>
          </a:xfrm>
          <a:prstGeom prst="bentConnector3">
            <a:avLst>
              <a:gd name="adj1" fmla="val 3757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9310" name="Text Box 46">
            <a:extLst>
              <a:ext uri="{FF2B5EF4-FFF2-40B4-BE49-F238E27FC236}">
                <a16:creationId xmlns:a16="http://schemas.microsoft.com/office/drawing/2014/main" id="{2402522F-5E2F-4D84-9ADA-0C4002C5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7038" y="5192713"/>
            <a:ext cx="4127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地</a:t>
            </a: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6A4ED5F2-9D3F-4FEA-84F9-447B971EE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981" y="2033012"/>
            <a:ext cx="411884" cy="30469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俄尼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憂患之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子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BCBB68-4EF7-4D17-9F12-C54CA1ED74B7}"/>
              </a:ext>
            </a:extLst>
          </p:cNvPr>
          <p:cNvSpPr/>
          <p:nvPr/>
        </p:nvSpPr>
        <p:spPr>
          <a:xfrm>
            <a:off x="0" y="6400800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來源</a:t>
            </a:r>
            <a:r>
              <a:rPr lang="en-US" altLang="zh-TW" dirty="0"/>
              <a:t>:</a:t>
            </a:r>
            <a:r>
              <a:rPr lang="zh-TW" altLang="en-US" dirty="0"/>
              <a:t> 聖經簡報站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6" grpId="0" animBg="1"/>
      <p:bldP spid="779267" grpId="0" animBg="1"/>
      <p:bldP spid="779268" grpId="0" animBg="1"/>
      <p:bldP spid="779269" grpId="0" animBg="1"/>
      <p:bldP spid="779270" grpId="0" animBg="1"/>
      <p:bldP spid="779271" grpId="0" animBg="1"/>
      <p:bldP spid="779272" grpId="0" animBg="1"/>
      <p:bldP spid="779273" grpId="0" animBg="1"/>
      <p:bldP spid="779274" grpId="0" animBg="1"/>
      <p:bldP spid="779275" grpId="0" animBg="1"/>
      <p:bldP spid="779276" grpId="0" animBg="1"/>
      <p:bldP spid="779277" grpId="0" animBg="1"/>
      <p:bldP spid="779278" grpId="0" animBg="1"/>
      <p:bldP spid="779279" grpId="0" animBg="1"/>
      <p:bldP spid="779280" grpId="0" animBg="1"/>
      <p:bldP spid="779281" grpId="0" animBg="1"/>
      <p:bldP spid="779306" grpId="0"/>
      <p:bldP spid="779306" grpId="1"/>
      <p:bldP spid="779308" grpId="0" animBg="1"/>
      <p:bldP spid="779310" grpId="0"/>
      <p:bldP spid="35" grpId="1" animBg="1"/>
      <p:bldP spid="35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DF5A-5BCF-4039-818A-4BE9E22E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雅各的家庭關係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ACA59-232A-4B74-93CE-8FCA81B78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kumimoji="1" lang="zh-TW" altLang="en-US" dirty="0">
                <a:latin typeface="+mn-ea"/>
              </a:rPr>
              <a:t>家庭內部爭寵糾紛矛盾－多妻的必然結果</a:t>
            </a:r>
            <a:endParaRPr kumimoji="1" lang="en-US" altLang="zh-TW" dirty="0">
              <a:latin typeface="+mn-ea"/>
            </a:endParaRPr>
          </a:p>
          <a:p>
            <a:pPr marL="568325" lvl="1" indent="-274638"/>
            <a:r>
              <a:rPr lang="zh-TW" altLang="en-US" b="0" dirty="0"/>
              <a:t>耶和華神就用那人身上所取的肋骨造成一個女人，領他到那人跟前。那人說：這是我骨中的骨，肉中的肉，可以稱他為女人，因為他是從男人身上取出來的。因此，人要離開父母，與妻子連合，二人成為一體。    創世記 </a:t>
            </a:r>
            <a:r>
              <a:rPr lang="en-US" altLang="zh-TW" b="0" dirty="0"/>
              <a:t>2:22-24 </a:t>
            </a:r>
            <a:endParaRPr lang="zh-TW" altLang="en-US" b="0" dirty="0"/>
          </a:p>
          <a:p>
            <a:pPr marL="465138" indent="-465138"/>
            <a:r>
              <a:rPr lang="zh-TW" altLang="en-US" dirty="0"/>
              <a:t>利亞和拉結的</a:t>
            </a:r>
            <a:r>
              <a:rPr lang="zh-TW" altLang="en-US" dirty="0">
                <a:latin typeface="+mn-ea"/>
              </a:rPr>
              <a:t>性情</a:t>
            </a:r>
            <a:endParaRPr lang="en-US" dirty="0">
              <a:latin typeface="+mn-ea"/>
            </a:endParaRPr>
          </a:p>
          <a:p>
            <a:pPr marL="568325" lvl="1" indent="-274638"/>
            <a:r>
              <a:rPr lang="zh-TW" altLang="en-US" dirty="0">
                <a:latin typeface="+mn-ea"/>
              </a:rPr>
              <a:t>從孩子的名字可以看出什麼不同</a:t>
            </a:r>
            <a:r>
              <a:rPr lang="en-US" altLang="zh-TW" dirty="0">
                <a:latin typeface="+mn-ea"/>
              </a:rPr>
              <a:t>?</a:t>
            </a:r>
          </a:p>
          <a:p>
            <a:pPr marL="568325" lvl="1" indent="-274638"/>
            <a:r>
              <a:rPr lang="zh-TW" altLang="en-US" dirty="0">
                <a:latin typeface="+mn-ea"/>
              </a:rPr>
              <a:t>後來拉結偷父親的神像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08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1D6D42-8FED-4C0D-B027-78EE8E8A1D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400" dirty="0"/>
              <a:t>神賜福雅各</a:t>
            </a:r>
            <a:r>
              <a:rPr lang="en-US" altLang="en-US" sz="4400" dirty="0"/>
              <a:t> (30:25-43)</a:t>
            </a:r>
            <a:endParaRPr lang="en-US" sz="4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886739-642E-45A4-933D-D6DEF33D34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06318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_Jacob_Returns_1024_JPEG">
            <a:extLst>
              <a:ext uri="{FF2B5EF4-FFF2-40B4-BE49-F238E27FC236}">
                <a16:creationId xmlns:a16="http://schemas.microsoft.com/office/drawing/2014/main" id="{D134D8ED-EC18-4EAA-B6D9-B723E66C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"/>
            <a:ext cx="9144000" cy="6858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57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2196-A728-42D2-A296-B16426E11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800" dirty="0">
                <a:latin typeface="+mn-ea"/>
              </a:rPr>
              <a:t>拉結生約瑟之後，雅各對拉班說：「請打發我走，叫我回到我本鄉本土去。請你把我服事你所得的妻子和兒女給我，讓我走；我怎樣服事你，你都知道。」  </a:t>
            </a:r>
            <a:endParaRPr lang="en-US" altLang="zh-TW" sz="2800" dirty="0">
              <a:latin typeface="+mn-ea"/>
            </a:endParaRPr>
          </a:p>
          <a:p>
            <a:pPr marL="692150" lvl="1" indent="-398463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ea typeface="SimHei" panose="02010609060101010101" pitchFamily="49" charset="-122"/>
              </a:rPr>
              <a:t>雅各</a:t>
            </a:r>
            <a:r>
              <a:rPr lang="en-US" altLang="zh-TW" sz="2400" dirty="0">
                <a:ea typeface="SimHei" panose="02010609060101010101" pitchFamily="49" charset="-122"/>
              </a:rPr>
              <a:t>91</a:t>
            </a:r>
            <a:r>
              <a:rPr lang="zh-TW" altLang="en-US" sz="2400" dirty="0">
                <a:ea typeface="SimHei" panose="02010609060101010101" pitchFamily="49" charset="-122"/>
              </a:rPr>
              <a:t>歲</a:t>
            </a:r>
            <a:endParaRPr lang="en-US" altLang="zh-TW" sz="2400" dirty="0"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800" dirty="0">
                <a:ea typeface="SimHei" panose="02010609060101010101" pitchFamily="49" charset="-122"/>
              </a:rPr>
              <a:t>雅各對他說：「我怎樣服事你，你的牲畜在我手裏怎樣，是你知道的。我未來之先，你所有的很少，現今卻發大眾多，耶和華隨我的腳步賜福與你。如今，</a:t>
            </a:r>
            <a:r>
              <a:rPr lang="zh-TW" altLang="en-US" sz="2800" dirty="0">
                <a:solidFill>
                  <a:srgbClr val="00B0F0"/>
                </a:solidFill>
                <a:ea typeface="SimHei" panose="02010609060101010101" pitchFamily="49" charset="-122"/>
              </a:rPr>
              <a:t>我甚麼時候才為自己興家立業呢？</a:t>
            </a:r>
            <a:r>
              <a:rPr lang="zh-TW" altLang="en-US" sz="2800" dirty="0">
                <a:ea typeface="SimHei" panose="02010609060101010101" pitchFamily="49" charset="-122"/>
              </a:rPr>
              <a:t>」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5077C-87D7-4B30-A45E-DEABCB5A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SimHei" panose="02010609060101010101" pitchFamily="49" charset="-122"/>
              </a:rPr>
              <a:t>耶和華隨我的腳步賜福與你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C7C9C1-5F2B-4E8D-B78A-456FD6DCF21C}"/>
              </a:ext>
            </a:extLst>
          </p:cNvPr>
          <p:cNvSpPr/>
          <p:nvPr/>
        </p:nvSpPr>
        <p:spPr>
          <a:xfrm>
            <a:off x="387925" y="5738199"/>
            <a:ext cx="8472055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kumimoji="1" lang="zh-TW" altLang="en-US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我也與你同在。你無論往那裏去，我必保佑你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4BECDB2-3D89-45EA-9E2F-017A9B9A2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拉班的自私陰謀</a:t>
            </a:r>
            <a:endParaRPr lang="en-US" altLang="en-US" dirty="0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5DFD484F-7998-494F-808B-9B3A4B52CE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</a:rPr>
              <a:t>明白神因雅各賜福予他</a:t>
            </a:r>
            <a:endParaRPr lang="en-US" altLang="zh-TW" dirty="0">
              <a:latin typeface="+mn-ea"/>
            </a:endParaRPr>
          </a:p>
          <a:p>
            <a:pPr lvl="1"/>
            <a:r>
              <a:rPr lang="zh-TW" altLang="en-US" dirty="0">
                <a:latin typeface="+mn-ea"/>
              </a:rPr>
              <a:t>拉班對他說：「我若在你眼前蒙恩，請你仍與我同住，因為我已算定，耶和華賜福與我是為你的緣故」；</a:t>
            </a:r>
          </a:p>
          <a:p>
            <a:r>
              <a:rPr lang="zh-TW" altLang="en-US" dirty="0">
                <a:latin typeface="+mn-ea"/>
              </a:rPr>
              <a:t>定工價挽留雅各</a:t>
            </a:r>
            <a:endParaRPr lang="en-US" altLang="zh-TW" dirty="0">
              <a:latin typeface="+mn-ea"/>
            </a:endParaRPr>
          </a:p>
          <a:p>
            <a:pPr lvl="1"/>
            <a:r>
              <a:rPr lang="zh-TW" altLang="en-US" dirty="0">
                <a:latin typeface="+mn-ea"/>
              </a:rPr>
              <a:t>又說：「請你定你的工價，我就給你。」</a:t>
            </a:r>
            <a:endParaRPr lang="en-US" altLang="en-US" dirty="0">
              <a:latin typeface="+mn-ea"/>
            </a:endParaRPr>
          </a:p>
          <a:p>
            <a:r>
              <a:rPr lang="zh-TW" altLang="en-US" dirty="0">
                <a:latin typeface="+mn-ea"/>
              </a:rPr>
              <a:t>挑出有斑點的羊</a:t>
            </a:r>
            <a:endParaRPr lang="en-US" altLang="zh-TW" dirty="0">
              <a:latin typeface="+mn-ea"/>
            </a:endParaRPr>
          </a:p>
          <a:p>
            <a:pPr lvl="1"/>
            <a:r>
              <a:rPr lang="zh-TW" altLang="en-US" dirty="0">
                <a:latin typeface="+mn-ea"/>
              </a:rPr>
              <a:t>使自己和雅各相離三天的路程</a:t>
            </a:r>
            <a:endParaRPr lang="en-US" altLang="en-US" dirty="0">
              <a:latin typeface="+mn-ea"/>
            </a:endParaRPr>
          </a:p>
          <a:p>
            <a:pPr marL="0" indent="0">
              <a:buFontTx/>
              <a:buNone/>
            </a:pPr>
            <a:endParaRPr lang="en-US" altLang="en-US" dirty="0"/>
          </a:p>
        </p:txBody>
      </p:sp>
      <p:pic>
        <p:nvPicPr>
          <p:cNvPr id="4" name="Picture 3" descr="02_Jacob_Returns_1024_JPEG">
            <a:extLst>
              <a:ext uri="{FF2B5EF4-FFF2-40B4-BE49-F238E27FC236}">
                <a16:creationId xmlns:a16="http://schemas.microsoft.com/office/drawing/2014/main" id="{DFE1DC07-F80C-4BA1-9B59-C353FFC4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13" y="4102100"/>
            <a:ext cx="3674987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>
            <a:extLst>
              <a:ext uri="{FF2B5EF4-FFF2-40B4-BE49-F238E27FC236}">
                <a16:creationId xmlns:a16="http://schemas.microsoft.com/office/drawing/2014/main" id="{A6019580-EEBE-4DF5-A4A8-C503E9F43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344863"/>
            <a:ext cx="3657600" cy="3124200"/>
          </a:xfrm>
          <a:prstGeom prst="rect">
            <a:avLst/>
          </a:prstGeom>
          <a:noFill/>
          <a:ln w="19050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782339" name="Rectangle 3">
            <a:extLst>
              <a:ext uri="{FF2B5EF4-FFF2-40B4-BE49-F238E27FC236}">
                <a16:creationId xmlns:a16="http://schemas.microsoft.com/office/drawing/2014/main" id="{AB2223A2-4CEA-4578-ACC9-085CFF83F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25463"/>
            <a:ext cx="3657600" cy="2286000"/>
          </a:xfrm>
          <a:prstGeom prst="rect">
            <a:avLst/>
          </a:prstGeom>
          <a:noFill/>
          <a:ln w="19050">
            <a:solidFill>
              <a:srgbClr val="3366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782340" name="Picture 4" descr="sheep1">
            <a:extLst>
              <a:ext uri="{FF2B5EF4-FFF2-40B4-BE49-F238E27FC236}">
                <a16:creationId xmlns:a16="http://schemas.microsoft.com/office/drawing/2014/main" id="{3C479DDB-EB86-4288-95F5-AB0A37248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92263"/>
            <a:ext cx="13716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2341" name="Picture 5" descr="sheep1-b">
            <a:extLst>
              <a:ext uri="{FF2B5EF4-FFF2-40B4-BE49-F238E27FC236}">
                <a16:creationId xmlns:a16="http://schemas.microsoft.com/office/drawing/2014/main" id="{68DA8D2F-8552-4663-B46D-3EF0C9288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87463"/>
            <a:ext cx="13716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2342" name="Picture 6" descr="goat_clipart">
            <a:extLst>
              <a:ext uri="{FF2B5EF4-FFF2-40B4-BE49-F238E27FC236}">
                <a16:creationId xmlns:a16="http://schemas.microsoft.com/office/drawing/2014/main" id="{124677C5-E388-4C21-A784-8C13BB56E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78263"/>
            <a:ext cx="1371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2343" name="Picture 7" descr="goat_b">
            <a:extLst>
              <a:ext uri="{FF2B5EF4-FFF2-40B4-BE49-F238E27FC236}">
                <a16:creationId xmlns:a16="http://schemas.microsoft.com/office/drawing/2014/main" id="{7BF98150-B2BB-4485-89F2-4C47971D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78263"/>
            <a:ext cx="1371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2344" name="Picture 8" descr="goat_s">
            <a:extLst>
              <a:ext uri="{FF2B5EF4-FFF2-40B4-BE49-F238E27FC236}">
                <a16:creationId xmlns:a16="http://schemas.microsoft.com/office/drawing/2014/main" id="{78410876-E48A-495E-8569-6458F12D8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89100"/>
            <a:ext cx="1371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2345" name="Text Box 9">
            <a:extLst>
              <a:ext uri="{FF2B5EF4-FFF2-40B4-BE49-F238E27FC236}">
                <a16:creationId xmlns:a16="http://schemas.microsoft.com/office/drawing/2014/main" id="{5BD11101-F39B-43C3-9A23-24F94543A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1897063"/>
            <a:ext cx="488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羊</a:t>
            </a:r>
          </a:p>
        </p:txBody>
      </p:sp>
      <p:sp>
        <p:nvSpPr>
          <p:cNvPr id="782346" name="Text Box 10">
            <a:extLst>
              <a:ext uri="{FF2B5EF4-FFF2-40B4-BE49-F238E27FC236}">
                <a16:creationId xmlns:a16="http://schemas.microsoft.com/office/drawing/2014/main" id="{C6F5DB8E-510C-4A42-AED6-352E14D4D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3954463"/>
            <a:ext cx="488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羊</a:t>
            </a:r>
          </a:p>
        </p:txBody>
      </p:sp>
      <p:sp>
        <p:nvSpPr>
          <p:cNvPr id="782347" name="Text Box 11" descr="Parchment">
            <a:extLst>
              <a:ext uri="{FF2B5EF4-FFF2-40B4-BE49-F238E27FC236}">
                <a16:creationId xmlns:a16="http://schemas.microsoft.com/office/drawing/2014/main" id="{1443D90F-DD58-4FE4-9600-61218BF6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228600"/>
            <a:ext cx="1717675" cy="46672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雅各的工價</a:t>
            </a: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82348" name="Text Box 12" descr="Parchment">
            <a:extLst>
              <a:ext uri="{FF2B5EF4-FFF2-40B4-BE49-F238E27FC236}">
                <a16:creationId xmlns:a16="http://schemas.microsoft.com/office/drawing/2014/main" id="{9C538D46-12A6-4D24-A6FE-C9911E6F2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3040063"/>
            <a:ext cx="1412875" cy="46672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拉班的羊</a:t>
            </a:r>
          </a:p>
        </p:txBody>
      </p:sp>
      <p:pic>
        <p:nvPicPr>
          <p:cNvPr id="782349" name="Picture 13" descr="sheep1">
            <a:extLst>
              <a:ext uri="{FF2B5EF4-FFF2-40B4-BE49-F238E27FC236}">
                <a16:creationId xmlns:a16="http://schemas.microsoft.com/office/drawing/2014/main" id="{361C3B45-BE91-445E-A407-F126DA110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87775"/>
            <a:ext cx="1371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2350" name="Picture 14" descr="goat_clipart">
            <a:extLst>
              <a:ext uri="{FF2B5EF4-FFF2-40B4-BE49-F238E27FC236}">
                <a16:creationId xmlns:a16="http://schemas.microsoft.com/office/drawing/2014/main" id="{B6E97C38-0182-4BE3-AA6F-F8A9615B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2413"/>
            <a:ext cx="1371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2351" name="Picture 15" descr="goat_b">
            <a:extLst>
              <a:ext uri="{FF2B5EF4-FFF2-40B4-BE49-F238E27FC236}">
                <a16:creationId xmlns:a16="http://schemas.microsoft.com/office/drawing/2014/main" id="{4BB62370-A529-40D3-913D-CDB6FF7CE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2413"/>
            <a:ext cx="1371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2352" name="Picture 16" descr="sheep1-s">
            <a:extLst>
              <a:ext uri="{FF2B5EF4-FFF2-40B4-BE49-F238E27FC236}">
                <a16:creationId xmlns:a16="http://schemas.microsoft.com/office/drawing/2014/main" id="{681DCFCA-3148-45A1-B698-B2C40378E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11575"/>
            <a:ext cx="1371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2353" name="Rectangle 17">
            <a:extLst>
              <a:ext uri="{FF2B5EF4-FFF2-40B4-BE49-F238E27FC236}">
                <a16:creationId xmlns:a16="http://schemas.microsoft.com/office/drawing/2014/main" id="{61CEC324-81DF-440A-B3E3-26F5AABB5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3657600" cy="4572000"/>
          </a:xfrm>
          <a:prstGeom prst="rect">
            <a:avLst/>
          </a:prstGeom>
          <a:noFill/>
          <a:ln w="19050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782354" name="Text Box 18" descr="Parchment">
            <a:extLst>
              <a:ext uri="{FF2B5EF4-FFF2-40B4-BE49-F238E27FC236}">
                <a16:creationId xmlns:a16="http://schemas.microsoft.com/office/drawing/2014/main" id="{B23D188C-2C54-4986-B4CD-F1CEB34C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525463"/>
            <a:ext cx="1717675" cy="46672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雅各牧的羊</a:t>
            </a:r>
          </a:p>
        </p:txBody>
      </p:sp>
      <p:sp>
        <p:nvSpPr>
          <p:cNvPr id="782355" name="AutoShape 19">
            <a:extLst>
              <a:ext uri="{FF2B5EF4-FFF2-40B4-BE49-F238E27FC236}">
                <a16:creationId xmlns:a16="http://schemas.microsoft.com/office/drawing/2014/main" id="{15CE6065-6BDE-4F8A-9E8A-90309A264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479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782356" name="AutoShape 20">
            <a:extLst>
              <a:ext uri="{FF2B5EF4-FFF2-40B4-BE49-F238E27FC236}">
                <a16:creationId xmlns:a16="http://schemas.microsoft.com/office/drawing/2014/main" id="{0C5B87C5-3459-4EB6-A20A-134AEF702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357563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782359" name="Text Box 23">
            <a:extLst>
              <a:ext uri="{FF2B5EF4-FFF2-40B4-BE49-F238E27FC236}">
                <a16:creationId xmlns:a16="http://schemas.microsoft.com/office/drawing/2014/main" id="{331FE9A5-D4F2-43C4-8BA6-5873CBAC5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919163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黑綿羊</a:t>
            </a:r>
          </a:p>
        </p:txBody>
      </p:sp>
      <p:sp>
        <p:nvSpPr>
          <p:cNvPr id="782360" name="Text Box 24">
            <a:extLst>
              <a:ext uri="{FF2B5EF4-FFF2-40B4-BE49-F238E27FC236}">
                <a16:creationId xmlns:a16="http://schemas.microsoft.com/office/drawing/2014/main" id="{B8FEB08C-1820-46A1-ABBD-64E4A0FE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108902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斑點山羊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1429F1-E944-4C1C-9205-0810CB4CF31F}"/>
              </a:ext>
            </a:extLst>
          </p:cNvPr>
          <p:cNvSpPr/>
          <p:nvPr/>
        </p:nvSpPr>
        <p:spPr>
          <a:xfrm>
            <a:off x="0" y="6400800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來源</a:t>
            </a:r>
            <a:r>
              <a:rPr lang="en-US" altLang="zh-TW" dirty="0"/>
              <a:t>:</a:t>
            </a:r>
            <a:r>
              <a:rPr lang="zh-TW" altLang="en-US" dirty="0"/>
              <a:t> 聖經簡報站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5" grpId="0"/>
      <p:bldP spid="782346" grpId="0"/>
      <p:bldP spid="782347" grpId="0" animBg="1"/>
      <p:bldP spid="782348" grpId="0" animBg="1"/>
      <p:bldP spid="782354" grpId="0" animBg="1"/>
      <p:bldP spid="782359" grpId="0"/>
      <p:bldP spid="78236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8" name="Rectangle 4">
            <a:extLst>
              <a:ext uri="{FF2B5EF4-FFF2-40B4-BE49-F238E27FC236}">
                <a16:creationId xmlns:a16="http://schemas.microsoft.com/office/drawing/2014/main" id="{22CDBBF5-3E96-41C5-BBAE-F6D8F9CBB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4608513"/>
            <a:ext cx="736282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當日，拉班把有紋的、有斑的公山羊，有點的、有斑的、有雜白紋的母山羊，並黑色的綿羊，都挑出來，交在他兒子們的手下，又使自己和雅各相離三天的路程。雅各就牧養拉班其餘的羊。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新細明體" panose="02020500000000000000" pitchFamily="18" charset="-120"/>
                <a:cs typeface="+mn-cs"/>
              </a:rPr>
              <a:t>(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創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30:35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新細明體" panose="02020500000000000000" pitchFamily="18" charset="-120"/>
                <a:cs typeface="+mn-cs"/>
              </a:rPr>
              <a:t>-36)</a:t>
            </a:r>
          </a:p>
        </p:txBody>
      </p:sp>
      <p:pic>
        <p:nvPicPr>
          <p:cNvPr id="65539" name="Picture 7" descr="110_04_0050_BiblePaintings">
            <a:extLst>
              <a:ext uri="{FF2B5EF4-FFF2-40B4-BE49-F238E27FC236}">
                <a16:creationId xmlns:a16="http://schemas.microsoft.com/office/drawing/2014/main" id="{44CF7FF7-C06B-41AF-ADEC-45D90F80F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6878638" cy="449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D50D9CC7-7E81-4847-8B69-AA6BBFA6A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創 世 記 </a:t>
            </a:r>
            <a:r>
              <a:rPr lang="en-US" altLang="zh-TW"/>
              <a:t>47:9</a:t>
            </a:r>
            <a:endParaRPr lang="en-US" altLang="en-US"/>
          </a:p>
        </p:txBody>
      </p:sp>
      <p:sp>
        <p:nvSpPr>
          <p:cNvPr id="15363" name="Content Placeholder 4">
            <a:extLst>
              <a:ext uri="{FF2B5EF4-FFF2-40B4-BE49-F238E27FC236}">
                <a16:creationId xmlns:a16="http://schemas.microsoft.com/office/drawing/2014/main" id="{325674F9-FF9A-4BD4-8EC0-8A58D59FC7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US" altLang="zh-TW" sz="3600" b="1" baseline="30000" dirty="0"/>
              <a:t> </a:t>
            </a:r>
            <a:r>
              <a:rPr lang="zh-TW" altLang="en-US" sz="3600" dirty="0"/>
              <a:t>雅 各 對 法 老 說 ： 我 寄 居 在 世 的 年 日 是 一 百 三 十 歲 ， 我 平 生 的 年 日 又 少 又 苦 ， 不 及 我 列 祖 早 在 世 寄 居 的 年 日 。</a:t>
            </a:r>
            <a:endParaRPr lang="en-US" alt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9CA7AB-3888-4415-B0AD-95C7D82D26B3}"/>
              </a:ext>
            </a:extLst>
          </p:cNvPr>
          <p:cNvSpPr txBox="1"/>
          <p:nvPr/>
        </p:nvSpPr>
        <p:spPr>
          <a:xfrm>
            <a:off x="795130" y="5357191"/>
            <a:ext cx="7732644" cy="769441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TW" altLang="en-US" sz="4400" b="0" kern="1200" dirty="0">
                <a:solidFill>
                  <a:srgbClr val="FF0000"/>
                </a:solidFill>
                <a:latin typeface="Trebuchet MS" panose="020B0603020202020204" pitchFamily="34" charset="0"/>
                <a:ea typeface="+mn-ea"/>
                <a:cs typeface="+mn-cs"/>
              </a:rPr>
              <a:t>為什麼</a:t>
            </a:r>
            <a:r>
              <a:rPr lang="en-US" altLang="zh-TW" sz="4400" b="0" kern="1200" dirty="0">
                <a:solidFill>
                  <a:srgbClr val="FF0000"/>
                </a:solidFill>
                <a:latin typeface="Trebuchet MS" panose="020B0603020202020204" pitchFamily="34" charset="0"/>
                <a:ea typeface="+mn-ea"/>
                <a:cs typeface="+mn-cs"/>
              </a:rPr>
              <a:t>???</a:t>
            </a:r>
            <a:endParaRPr lang="en-US" sz="4400" b="0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14D1-B322-4502-B9F2-722CA0B0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雅各用策致富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F0E1C39-A377-4C52-8ACA-5409EA922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911" y="864525"/>
            <a:ext cx="6422178" cy="48209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7C19792-1D8E-492C-B72C-5D293E18C12A}"/>
              </a:ext>
            </a:extLst>
          </p:cNvPr>
          <p:cNvSpPr/>
          <p:nvPr/>
        </p:nvSpPr>
        <p:spPr>
          <a:xfrm>
            <a:off x="374073" y="5774326"/>
            <a:ext cx="8541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這樣，瘦弱的就歸拉班，肥壯的就歸雅各。於是雅各極其發大，得了許多的羊群、僕婢、駱駝，和驢。</a:t>
            </a:r>
            <a:endParaRPr lang="en-US" altLang="zh-TW" sz="28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2265246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A55C-F245-4F21-85FD-4CEA3969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但我父親的神向來與我同在。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E108A-4768-428D-A5EA-51AFFD7BB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妳們的父親欺哄我，十次改了我的工價；然而神不容他害我。他若說：</a:t>
            </a:r>
            <a:r>
              <a:rPr lang="en-US" altLang="zh-TW" b="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有點的歸你作工價</a:t>
            </a:r>
            <a:r>
              <a:rPr lang="en-US" altLang="zh-TW" b="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，羊群所生的都有點；他若說：</a:t>
            </a:r>
            <a:r>
              <a:rPr lang="en-US" altLang="zh-TW" b="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有紋的歸你作工價</a:t>
            </a:r>
            <a:r>
              <a:rPr lang="en-US" altLang="zh-TW" b="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，羊群所生的都有紋。這樣，神把妳們父親的牲畜奪來賜給我了。</a:t>
            </a:r>
            <a:r>
              <a:rPr lang="en-US" altLang="zh-TW" sz="2800" b="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 b="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lang="en-US" altLang="zh-TW" sz="2800" b="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31:7-9)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88890565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873222-F2D3-49DD-B272-8C9586D7B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400" dirty="0"/>
              <a:t>返回家鄉</a:t>
            </a:r>
            <a:r>
              <a:rPr lang="en-US" altLang="en-US" sz="4400" dirty="0"/>
              <a:t> (31:1-55)</a:t>
            </a:r>
            <a:endParaRPr lang="en-US" sz="4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A47694-2313-414F-ACA6-AD9D950EB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53986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21A7FAA-BD6B-4F88-BFD1-7F29BAAFF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三個因素</a:t>
            </a:r>
            <a:endParaRPr lang="en-US" altLang="en-US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7EA3DE6C-5E93-4FB6-91B9-CF4481A047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zh-TW" altLang="en-US" dirty="0"/>
              <a:t>心中的感動</a:t>
            </a:r>
            <a:endParaRPr lang="en-US" altLang="en-US" dirty="0"/>
          </a:p>
          <a:p>
            <a:pPr marL="457200" indent="-457200"/>
            <a:r>
              <a:rPr lang="zh-TW" altLang="en-US" dirty="0"/>
              <a:t>神的啟示</a:t>
            </a:r>
            <a:endParaRPr lang="en-US" altLang="zh-TW" dirty="0"/>
          </a:p>
          <a:p>
            <a:pPr marL="623888" lvl="1" indent="-330200"/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耶和華對雅各說：「你要回你祖、你父之地，到你親族那裏去，我必與你同在。」</a:t>
            </a:r>
            <a:r>
              <a:rPr lang="en-US" altLang="zh-TW" dirty="0">
                <a:latin typeface="SimHei" panose="02010609060101010101" pitchFamily="49" charset="-122"/>
              </a:rPr>
              <a:t>(</a:t>
            </a: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31:1</a:t>
            </a:r>
            <a:r>
              <a:rPr lang="en-US" altLang="zh-TW" dirty="0">
                <a:latin typeface="SimHei" panose="02010609060101010101" pitchFamily="49" charset="-122"/>
              </a:rPr>
              <a:t>-3)</a:t>
            </a:r>
          </a:p>
          <a:p>
            <a:pPr marL="623888" lvl="1" indent="-330200"/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凡拉班向你所做的，我都看見了。我是伯特利的神；你在那裏用油澆過柱子，向我許過願。現今你起來，離開這地，回你本地去吧！</a:t>
            </a:r>
            <a:r>
              <a:rPr lang="en-US" altLang="zh-TW" dirty="0">
                <a:solidFill>
                  <a:schemeClr val="bg2"/>
                </a:solidFill>
                <a:latin typeface="SimHei" panose="02010609060101010101" pitchFamily="49" charset="-122"/>
              </a:rPr>
              <a:t> </a:t>
            </a:r>
            <a:r>
              <a:rPr lang="en-US" altLang="zh-TW" dirty="0">
                <a:latin typeface="SimHei" panose="02010609060101010101" pitchFamily="49" charset="-122"/>
              </a:rPr>
              <a:t>(</a:t>
            </a: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31:10</a:t>
            </a:r>
            <a:r>
              <a:rPr lang="en-US" altLang="zh-TW" dirty="0">
                <a:latin typeface="SimHei" panose="02010609060101010101" pitchFamily="49" charset="-122"/>
              </a:rPr>
              <a:t>-13)</a:t>
            </a:r>
          </a:p>
          <a:p>
            <a:pPr marL="457200" indent="-457200"/>
            <a:r>
              <a:rPr lang="zh-TW" altLang="en-US" dirty="0"/>
              <a:t>外在環境所逼</a:t>
            </a:r>
            <a:endParaRPr lang="en-US" altLang="zh-TW" dirty="0"/>
          </a:p>
          <a:p>
            <a:pPr marL="623888" lvl="1" indent="-330200"/>
            <a:r>
              <a:rPr lang="zh-TW" altLang="en-US" dirty="0"/>
              <a:t>拉班和他兒子們的嫉妒</a:t>
            </a:r>
            <a:endParaRPr lang="en-US" altLang="zh-TW" dirty="0"/>
          </a:p>
          <a:p>
            <a:pPr lvl="2"/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雅各把我們父親所有的都奪了去，並藉著我們父親的，得了這一切的榮耀</a:t>
            </a:r>
            <a:endParaRPr lang="en-US" altLang="zh-TW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/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拉班的氣色向他不如從前了</a:t>
            </a:r>
            <a:endParaRPr lang="en-US" altLang="zh-TW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2C6EA0-5BA0-4065-B4FF-631557BCC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我們不是被他當作外人嗎？因為他賣了我們，吞了我們的價值。神從我們父親所奪出來的一切財物，那就是我們和我們孩子們的。</a:t>
            </a:r>
            <a:r>
              <a:rPr lang="zh-TW" altLang="en-US" dirty="0">
                <a:solidFill>
                  <a:srgbClr val="00B05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現今凡神所吩咐你的，你只管去行吧！</a:t>
            </a:r>
            <a:r>
              <a:rPr lang="en-US" altLang="zh-TW" dirty="0">
                <a:solidFill>
                  <a:schemeClr val="tx1"/>
                </a:solidFill>
                <a:latin typeface="SimHei" panose="02010609060101010101" pitchFamily="49" charset="-122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lang="en-US" altLang="zh-TW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31:14</a:t>
            </a:r>
            <a:r>
              <a:rPr lang="en-US" altLang="zh-TW" dirty="0">
                <a:solidFill>
                  <a:schemeClr val="tx1"/>
                </a:solidFill>
                <a:latin typeface="SimHei" panose="02010609060101010101" pitchFamily="49" charset="-122"/>
              </a:rPr>
              <a:t>-16)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E07250-EDC6-4BE1-AA63-491D42C0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妻子們同意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7078B-630F-4CDE-9BF6-97BD8A61BA92}"/>
              </a:ext>
            </a:extLst>
          </p:cNvPr>
          <p:cNvSpPr txBox="1"/>
          <p:nvPr/>
        </p:nvSpPr>
        <p:spPr>
          <a:xfrm>
            <a:off x="651164" y="5320145"/>
            <a:ext cx="7827818" cy="646331"/>
          </a:xfrm>
          <a:prstGeom prst="rect">
            <a:avLst/>
          </a:prstGeom>
          <a:solidFill>
            <a:srgbClr val="00B050"/>
          </a:solidFill>
        </p:spPr>
        <p:txBody>
          <a:bodyPr wrap="square" tIns="4572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TW" alt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夫妻同心</a:t>
            </a:r>
            <a:endParaRPr lang="en-US" sz="3600" b="0" kern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539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79F06D7-DD7B-45DB-8985-C5086B5C4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人性的暴露</a:t>
            </a:r>
            <a:endParaRPr lang="en-US" altLang="en-US" dirty="0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016EB654-35E2-4FAF-93A1-85FEFE963E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zh-TW" altLang="en-US" dirty="0">
                <a:latin typeface="+mn-ea"/>
              </a:rPr>
              <a:t>雅各偷偷離開</a:t>
            </a:r>
            <a:endParaRPr lang="en-US" altLang="zh-TW" dirty="0">
              <a:latin typeface="+mn-ea"/>
            </a:endParaRPr>
          </a:p>
          <a:p>
            <a:pPr marL="623888" lvl="1" indent="-330200"/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雅各背著亞蘭人拉班偷走了，並不告訴他，就帶著所有的逃跑。</a:t>
            </a:r>
            <a:endParaRPr lang="en-US" altLang="zh-TW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623888" lvl="1" indent="-330200"/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拉班對雅各說：「你做的是甚麼事呢？你背著我偷走了，又把我的女兒們帶了去，如同用刀劍擄去的一般。你為甚麼暗暗地逃跑，偷著走，並不告訴我，叫我可以歡樂、唱歌、擊鼓、彈琴地送你回去？又不容我與外孫和女兒親嘴？你所行的真是愚昧！</a:t>
            </a:r>
            <a:r>
              <a:rPr lang="en-US" altLang="zh-TW" dirty="0">
                <a:latin typeface="SimHei" panose="02010609060101010101" pitchFamily="49" charset="-122"/>
              </a:rPr>
              <a:t>(</a:t>
            </a: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31:2</a:t>
            </a:r>
            <a:r>
              <a:rPr lang="en-US" altLang="zh-TW" dirty="0">
                <a:latin typeface="SimHei" panose="02010609060101010101" pitchFamily="49" charset="-122"/>
              </a:rPr>
              <a:t>6-28)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79F06D7-DD7B-45DB-8985-C5086B5C4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人性的暴露</a:t>
            </a:r>
            <a:endParaRPr lang="en-US" altLang="en-US" dirty="0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016EB654-35E2-4FAF-93A1-85FEFE963E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+mn-ea"/>
              </a:rPr>
              <a:t> </a:t>
            </a:r>
            <a:r>
              <a:rPr lang="zh-TW" altLang="en-US" dirty="0">
                <a:latin typeface="+mn-ea"/>
              </a:rPr>
              <a:t>拉結偷走神像</a:t>
            </a:r>
            <a:endParaRPr lang="en-US" altLang="zh-TW" dirty="0">
              <a:latin typeface="+mn-ea"/>
            </a:endParaRPr>
          </a:p>
          <a:p>
            <a:pPr marL="623888" lvl="1" indent="-330200"/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拉結偷了他父親家中的神像 </a:t>
            </a:r>
            <a:r>
              <a:rPr lang="zh-TW" altLang="en-US" dirty="0"/>
              <a:t>（創 </a:t>
            </a:r>
            <a:r>
              <a:rPr lang="en-US" altLang="zh-TW" dirty="0"/>
              <a:t>31:19</a:t>
            </a:r>
            <a:r>
              <a:rPr lang="zh-TW" altLang="en-US" dirty="0"/>
              <a:t>）</a:t>
            </a:r>
            <a:endParaRPr lang="en-US" altLang="zh-TW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623888" lvl="1" indent="-330200"/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當時的社會</a:t>
            </a:r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: </a:t>
            </a: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家族的偶像與家族的產業是相關的，是那個家族與他們產業的聯繫；誰拿著這些偶像誰就有權承受那家族的產業</a:t>
            </a:r>
            <a:endParaRPr lang="en-US" altLang="zh-TW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623888" lvl="1" indent="-330200"/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為要奪得她父親的一切產業；最終這些偶像在雅各的吩咐下全部被毀掉，藏在示劍的一棵橡樹下。</a:t>
            </a:r>
            <a:r>
              <a:rPr lang="zh-TW" altLang="en-US" dirty="0"/>
              <a:t>（創 </a:t>
            </a:r>
            <a:r>
              <a:rPr lang="en-US" altLang="zh-TW" dirty="0"/>
              <a:t>35:2-4</a:t>
            </a:r>
            <a:r>
              <a:rPr lang="zh-TW" altLang="en-US" dirty="0"/>
              <a:t>） </a:t>
            </a: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7989037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map9">
            <a:extLst>
              <a:ext uri="{FF2B5EF4-FFF2-40B4-BE49-F238E27FC236}">
                <a16:creationId xmlns:a16="http://schemas.microsoft.com/office/drawing/2014/main" id="{353F6D40-6E65-48B3-B947-C3CF43A39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3363" name="Rectangle 3">
            <a:extLst>
              <a:ext uri="{FF2B5EF4-FFF2-40B4-BE49-F238E27FC236}">
                <a16:creationId xmlns:a16="http://schemas.microsoft.com/office/drawing/2014/main" id="{26D4382F-170B-4063-A311-176E95553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3897313"/>
            <a:ext cx="2860675" cy="4064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約</a:t>
            </a:r>
            <a:r>
              <a:rPr kumimoji="1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680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公里（</a:t>
            </a:r>
            <a:r>
              <a:rPr kumimoji="1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24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天路程）</a:t>
            </a:r>
            <a:endParaRPr kumimoji="1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83374" name="Freeform 14">
            <a:extLst>
              <a:ext uri="{FF2B5EF4-FFF2-40B4-BE49-F238E27FC236}">
                <a16:creationId xmlns:a16="http://schemas.microsoft.com/office/drawing/2014/main" id="{7CB124B9-48D2-4EAB-B4B0-441D6F7DBA3F}"/>
              </a:ext>
            </a:extLst>
          </p:cNvPr>
          <p:cNvSpPr>
            <a:spLocks/>
          </p:cNvSpPr>
          <p:nvPr/>
        </p:nvSpPr>
        <p:spPr bwMode="auto">
          <a:xfrm>
            <a:off x="3176588" y="1654175"/>
            <a:ext cx="1765300" cy="3003550"/>
          </a:xfrm>
          <a:custGeom>
            <a:avLst/>
            <a:gdLst>
              <a:gd name="T0" fmla="*/ 2147483646 w 1066"/>
              <a:gd name="T1" fmla="*/ 0 h 1769"/>
              <a:gd name="T2" fmla="*/ 2147483646 w 1066"/>
              <a:gd name="T3" fmla="*/ 2147483646 h 1769"/>
              <a:gd name="T4" fmla="*/ 2147483646 w 1066"/>
              <a:gd name="T5" fmla="*/ 2147483646 h 1769"/>
              <a:gd name="T6" fmla="*/ 2147483646 w 1066"/>
              <a:gd name="T7" fmla="*/ 2147483646 h 1769"/>
              <a:gd name="T8" fmla="*/ 2147483646 w 1066"/>
              <a:gd name="T9" fmla="*/ 2147483646 h 1769"/>
              <a:gd name="T10" fmla="*/ 2147483646 w 1066"/>
              <a:gd name="T11" fmla="*/ 2147483646 h 1769"/>
              <a:gd name="T12" fmla="*/ 2147483646 w 1066"/>
              <a:gd name="T13" fmla="*/ 2147483646 h 1769"/>
              <a:gd name="T14" fmla="*/ 0 w 1066"/>
              <a:gd name="T15" fmla="*/ 2147483646 h 17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6" h="1769">
                <a:moveTo>
                  <a:pt x="1066" y="0"/>
                </a:moveTo>
                <a:cubicBezTo>
                  <a:pt x="1013" y="1"/>
                  <a:pt x="960" y="3"/>
                  <a:pt x="907" y="22"/>
                </a:cubicBezTo>
                <a:cubicBezTo>
                  <a:pt x="854" y="41"/>
                  <a:pt x="798" y="60"/>
                  <a:pt x="749" y="113"/>
                </a:cubicBezTo>
                <a:cubicBezTo>
                  <a:pt x="700" y="166"/>
                  <a:pt x="655" y="193"/>
                  <a:pt x="613" y="340"/>
                </a:cubicBezTo>
                <a:cubicBezTo>
                  <a:pt x="571" y="487"/>
                  <a:pt x="533" y="851"/>
                  <a:pt x="499" y="998"/>
                </a:cubicBezTo>
                <a:cubicBezTo>
                  <a:pt x="465" y="1145"/>
                  <a:pt x="457" y="1157"/>
                  <a:pt x="408" y="1225"/>
                </a:cubicBezTo>
                <a:cubicBezTo>
                  <a:pt x="359" y="1293"/>
                  <a:pt x="272" y="1315"/>
                  <a:pt x="204" y="1406"/>
                </a:cubicBezTo>
                <a:cubicBezTo>
                  <a:pt x="136" y="1497"/>
                  <a:pt x="34" y="1712"/>
                  <a:pt x="0" y="1769"/>
                </a:cubicBezTo>
              </a:path>
            </a:pathLst>
          </a:custGeom>
          <a:noFill/>
          <a:ln w="57150" cmpd="sng">
            <a:solidFill>
              <a:srgbClr val="3333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74757" name="Text Box 17">
            <a:extLst>
              <a:ext uri="{FF2B5EF4-FFF2-40B4-BE49-F238E27FC236}">
                <a16:creationId xmlns:a16="http://schemas.microsoft.com/office/drawing/2014/main" id="{284160FD-3A1F-4CA0-B4DE-3ED27B1D2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13335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巴旦亞蘭</a:t>
            </a:r>
          </a:p>
        </p:txBody>
      </p:sp>
      <p:sp>
        <p:nvSpPr>
          <p:cNvPr id="74758" name="Oval 18">
            <a:extLst>
              <a:ext uri="{FF2B5EF4-FFF2-40B4-BE49-F238E27FC236}">
                <a16:creationId xmlns:a16="http://schemas.microsoft.com/office/drawing/2014/main" id="{ABA93660-2628-459A-B5A3-1D946D670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157956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74759" name="AutoShape 19">
            <a:extLst>
              <a:ext uri="{FF2B5EF4-FFF2-40B4-BE49-F238E27FC236}">
                <a16:creationId xmlns:a16="http://schemas.microsoft.com/office/drawing/2014/main" id="{BD37C5ED-291B-4209-9D72-41B467669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16000"/>
            <a:ext cx="701675" cy="406400"/>
          </a:xfrm>
          <a:prstGeom prst="wedgeRectCallout">
            <a:avLst>
              <a:gd name="adj1" fmla="val 11764"/>
              <a:gd name="adj2" fmla="val 84764"/>
            </a:avLst>
          </a:prstGeom>
          <a:solidFill>
            <a:schemeClr val="accent2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哈蘭</a:t>
            </a:r>
          </a:p>
        </p:txBody>
      </p:sp>
      <p:sp>
        <p:nvSpPr>
          <p:cNvPr id="74760" name="Oval 21">
            <a:extLst>
              <a:ext uri="{FF2B5EF4-FFF2-40B4-BE49-F238E27FC236}">
                <a16:creationId xmlns:a16="http://schemas.microsoft.com/office/drawing/2014/main" id="{9C648914-9448-4851-9D90-2B4596E6E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5583238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74761" name="AutoShape 22">
            <a:extLst>
              <a:ext uri="{FF2B5EF4-FFF2-40B4-BE49-F238E27FC236}">
                <a16:creationId xmlns:a16="http://schemas.microsoft.com/office/drawing/2014/main" id="{09223CA7-6C4C-48B2-B483-FFA53887B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5372100"/>
            <a:ext cx="955675" cy="406400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別是巴</a:t>
            </a:r>
          </a:p>
        </p:txBody>
      </p:sp>
      <p:sp>
        <p:nvSpPr>
          <p:cNvPr id="74762" name="Oval 23">
            <a:extLst>
              <a:ext uri="{FF2B5EF4-FFF2-40B4-BE49-F238E27FC236}">
                <a16:creationId xmlns:a16="http://schemas.microsoft.com/office/drawing/2014/main" id="{F9262E00-50E6-4B3A-B69C-91747CF52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492601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74763" name="AutoShape 24">
            <a:extLst>
              <a:ext uri="{FF2B5EF4-FFF2-40B4-BE49-F238E27FC236}">
                <a16:creationId xmlns:a16="http://schemas.microsoft.com/office/drawing/2014/main" id="{48A7F7C9-FB67-48D9-A9B7-BB5FB3B1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4714875"/>
            <a:ext cx="955675" cy="406400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伯特利</a:t>
            </a:r>
          </a:p>
        </p:txBody>
      </p:sp>
      <p:sp>
        <p:nvSpPr>
          <p:cNvPr id="783385" name="AutoShape 25">
            <a:extLst>
              <a:ext uri="{FF2B5EF4-FFF2-40B4-BE49-F238E27FC236}">
                <a16:creationId xmlns:a16="http://schemas.microsoft.com/office/drawing/2014/main" id="{A5C1CA29-4D6A-4736-A144-90A93F47A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816225"/>
            <a:ext cx="1717675" cy="711200"/>
          </a:xfrm>
          <a:prstGeom prst="wedgeRectCallout">
            <a:avLst>
              <a:gd name="adj1" fmla="val -14324"/>
              <a:gd name="adj2" fmla="val -124106"/>
            </a:avLst>
          </a:prstGeom>
          <a:solidFill>
            <a:srgbClr val="FFFF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大河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幼發拉底河</a:t>
            </a:r>
            <a:r>
              <a:rPr kumimoji="1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83386" name="AutoShape 26">
            <a:extLst>
              <a:ext uri="{FF2B5EF4-FFF2-40B4-BE49-F238E27FC236}">
                <a16:creationId xmlns:a16="http://schemas.microsoft.com/office/drawing/2014/main" id="{AE4C1043-291E-4687-BBCC-E837225B2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5" y="4678363"/>
            <a:ext cx="955675" cy="406400"/>
          </a:xfrm>
          <a:prstGeom prst="wedgeRectCallout">
            <a:avLst>
              <a:gd name="adj1" fmla="val -70264"/>
              <a:gd name="adj2" fmla="val -43750"/>
            </a:avLst>
          </a:prstGeom>
          <a:solidFill>
            <a:srgbClr val="FFFFFF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基列山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570B055-5FB0-42BE-9F8C-A575714EA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22656"/>
            <a:ext cx="3954929" cy="523220"/>
          </a:xfrm>
          <a:prstGeom prst="rect">
            <a:avLst/>
          </a:prstGeom>
          <a:solidFill>
            <a:srgbClr val="00B0F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拉班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天後知道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追了</a:t>
            </a:r>
            <a:r>
              <a:rPr lang="en-US" altLang="zh-TW" sz="28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TW" altLang="en-US" sz="28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天</a:t>
            </a: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8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3" grpId="0" animBg="1"/>
      <p:bldP spid="783385" grpId="0" animBg="1"/>
      <p:bldP spid="783386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3E7DE-B445-44F6-926F-56D5DE568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用盡心機只想搶回財富</a:t>
            </a:r>
            <a:endParaRPr kumimoji="1" lang="en-US" altLang="zh-TW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/>
            <a:r>
              <a:rPr kumimoji="1" lang="zh-TW" altLang="en-US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這女兒是我的女兒，這些孩子是我的孩子，這些羊群也是我的羊群；</a:t>
            </a:r>
            <a:r>
              <a:rPr kumimoji="1" lang="zh-TW" altLang="en-US" b="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凡在你眼前的都是我的</a:t>
            </a:r>
            <a:r>
              <a:rPr kumimoji="1" lang="zh-TW" altLang="en-US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kumimoji="1" lang="en-US" altLang="zh-TW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神動工</a:t>
            </a:r>
            <a:endParaRPr kumimoji="1" lang="en-US" altLang="zh-TW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/>
            <a:r>
              <a:rPr kumimoji="1" lang="zh-TW" altLang="en-US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只是你父親的神昨夜對我說：</a:t>
            </a:r>
            <a:r>
              <a:rPr kumimoji="1" lang="en-US" altLang="zh-TW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kumimoji="1" lang="zh-TW" altLang="en-US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你要小心，不可與雅各說好說歹。</a:t>
            </a:r>
            <a:r>
              <a:rPr kumimoji="1" lang="en-US" altLang="zh-TW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</a:p>
          <a:p>
            <a:pPr lvl="1"/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雅各</a:t>
            </a:r>
            <a:r>
              <a:rPr kumimoji="1" lang="en-US" altLang="zh-TW" b="0" dirty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 若不是我父親以撒所敬畏的神，就是亞伯拉罕的神與我同在，你如今必定打發我空手而去。神看見我的苦情和我的勞碌，就在昨夜責備你。</a:t>
            </a:r>
            <a:endParaRPr kumimoji="1" lang="en-US" altLang="zh-TW" b="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12C8E3-AD64-4FE9-88A9-EA45BF0B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拉班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D04F9-3B4A-44F8-A93A-1CCF1C617A64}"/>
              </a:ext>
            </a:extLst>
          </p:cNvPr>
          <p:cNvSpPr/>
          <p:nvPr/>
        </p:nvSpPr>
        <p:spPr>
          <a:xfrm>
            <a:off x="335972" y="5897880"/>
            <a:ext cx="8472055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kumimoji="1" lang="zh-TW" altLang="en-US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我也與你同在。你無論往那裏去，我必保佑你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28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C93E-A9B3-4CAD-9046-5EF1B1F9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雅各的控訴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5990-7677-423B-ACBE-B4A91A5FD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SzTx/>
              <a:defRPr/>
            </a:pP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我無過犯</a:t>
            </a:r>
            <a:endParaRPr kumimoji="1" lang="en-US" altLang="zh-TW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688975" lvl="1" indent="-45720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你冤枉我偷你的神像</a:t>
            </a:r>
            <a:endParaRPr kumimoji="1" lang="en-US" altLang="zh-TW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SzTx/>
              <a:defRPr/>
            </a:pP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過去</a:t>
            </a:r>
            <a:r>
              <a:rPr kumimoji="1" lang="en-US" altLang="zh-TW" b="0" dirty="0">
                <a:latin typeface="SimHei" panose="02010609060101010101" pitchFamily="49" charset="-122"/>
                <a:ea typeface="SimHei" panose="02010609060101010101" pitchFamily="49" charset="-122"/>
              </a:rPr>
              <a:t>20</a:t>
            </a: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年的冤屈</a:t>
            </a:r>
            <a:endParaRPr kumimoji="1" lang="en-US" altLang="zh-TW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688975" lvl="1" indent="-45720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自己盡心竭力卻受到不公待遇</a:t>
            </a:r>
            <a:endParaRPr kumimoji="1" lang="en-US" altLang="zh-TW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1030288" lvl="2" indent="-45720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kumimoji="1"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我白日受盡乾熱，黑夜受盡寒霜，不得合眼睡著，我常是這樣。</a:t>
            </a:r>
          </a:p>
          <a:p>
            <a:pPr marL="688975" lvl="1" indent="-45720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被野獸撕裂的，是我自己賠上。</a:t>
            </a:r>
            <a:endParaRPr kumimoji="1" lang="en-US" altLang="zh-TW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688975" lvl="1" indent="-45720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被偷去的，你都向我索要。</a:t>
            </a:r>
            <a:endParaRPr kumimoji="1" lang="en-US" altLang="zh-TW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688975" lvl="1" indent="-457200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為你的兩個女兒服事你十四年，為你的羊群服事你</a:t>
            </a:r>
            <a:r>
              <a:rPr kumimoji="1" lang="zh-TW" altLang="en-US" b="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六年</a:t>
            </a: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，你又</a:t>
            </a:r>
            <a:r>
              <a:rPr kumimoji="1" lang="zh-TW" altLang="en-US" b="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十次</a:t>
            </a: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改了我的工價。</a:t>
            </a:r>
            <a:endParaRPr kumimoji="1" lang="en-US" altLang="zh-TW" b="0" dirty="0">
              <a:latin typeface="SimHei" panose="02010609060101010101" pitchFamily="49" charset="-122"/>
              <a:ea typeface="新細明體" panose="02020500000000000000" pitchFamily="18" charset="-120"/>
            </a:endParaRPr>
          </a:p>
        </p:txBody>
      </p:sp>
      <p:pic>
        <p:nvPicPr>
          <p:cNvPr id="4" name="Picture 3" descr="13_Jacob_Returns_1024_JPEG">
            <a:extLst>
              <a:ext uri="{FF2B5EF4-FFF2-40B4-BE49-F238E27FC236}">
                <a16:creationId xmlns:a16="http://schemas.microsoft.com/office/drawing/2014/main" id="{99C54172-7ACD-49C6-8344-DB61C3CD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0"/>
            <a:ext cx="3837709" cy="2878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74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C71F93B-5A9E-47D2-94E6-A486C967B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雅各人</a:t>
            </a:r>
            <a:r>
              <a:rPr lang="zh-CN" altLang="en-US"/>
              <a:t>生</a:t>
            </a:r>
            <a:r>
              <a:rPr lang="zh-TW" altLang="en-US"/>
              <a:t>的</a:t>
            </a:r>
            <a:r>
              <a:rPr lang="zh-CN" altLang="en-US"/>
              <a:t>四个阶段</a:t>
            </a:r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987D717-AFA0-42A8-A09F-A654C8FCBB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dirty="0"/>
              <a:t>从出生至</a:t>
            </a:r>
            <a:r>
              <a:rPr lang="en-US" altLang="zh-CN" dirty="0"/>
              <a:t>77</a:t>
            </a:r>
            <a:r>
              <a:rPr lang="zh-CN" altLang="en-US" dirty="0"/>
              <a:t>岁在父家</a:t>
            </a:r>
            <a:endParaRPr lang="en-US" altLang="zh-CN" dirty="0"/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77</a:t>
            </a:r>
            <a:r>
              <a:rPr lang="zh-CN" altLang="en-US" dirty="0"/>
              <a:t>岁至</a:t>
            </a:r>
            <a:r>
              <a:rPr lang="en-US" altLang="zh-CN" dirty="0"/>
              <a:t>97</a:t>
            </a:r>
            <a:r>
              <a:rPr lang="zh-CN" altLang="en-US" dirty="0"/>
              <a:t>岁寄居在亚兰</a:t>
            </a:r>
            <a:endParaRPr lang="en-US" altLang="zh-CN" dirty="0"/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97</a:t>
            </a:r>
            <a:r>
              <a:rPr lang="zh-CN" altLang="en-US" dirty="0"/>
              <a:t>岁至</a:t>
            </a:r>
            <a:r>
              <a:rPr lang="en-US" altLang="zh-CN" dirty="0"/>
              <a:t>130</a:t>
            </a:r>
            <a:r>
              <a:rPr lang="zh-CN" altLang="en-US" dirty="0"/>
              <a:t>岁在迦南</a:t>
            </a:r>
            <a:endParaRPr lang="en-US" altLang="zh-CN" dirty="0"/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130</a:t>
            </a:r>
            <a:r>
              <a:rPr lang="zh-CN" altLang="en-US" dirty="0"/>
              <a:t>岁到</a:t>
            </a:r>
            <a:r>
              <a:rPr lang="en-US" altLang="zh-CN" dirty="0"/>
              <a:t>147</a:t>
            </a:r>
            <a:r>
              <a:rPr lang="zh-CN" altLang="en-US" dirty="0"/>
              <a:t>岁则在埃及</a:t>
            </a:r>
            <a:r>
              <a:rPr lang="zh-TW" altLang="en-US" dirty="0"/>
              <a:t>渡</a:t>
            </a:r>
            <a:r>
              <a:rPr lang="zh-CN" altLang="en-US" dirty="0"/>
              <a:t>过</a:t>
            </a:r>
            <a:endParaRPr lang="en-US" altLang="zh-CN" dirty="0"/>
          </a:p>
          <a:p>
            <a:pPr eaLnBrk="1" hangingPunct="1">
              <a:lnSpc>
                <a:spcPct val="150000"/>
              </a:lnSpc>
            </a:pPr>
            <a:r>
              <a:rPr lang="zh-CN" altLang="en-US" dirty="0"/>
              <a:t>死在埃及，葬在迦南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1138898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4_Jacob_Returns_1024_JPEG">
            <a:extLst>
              <a:ext uri="{FF2B5EF4-FFF2-40B4-BE49-F238E27FC236}">
                <a16:creationId xmlns:a16="http://schemas.microsoft.com/office/drawing/2014/main" id="{532E8C7C-4F91-4D51-8F42-50128B78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E2691D-4691-4E3C-A589-DD636DA78755}"/>
              </a:ext>
            </a:extLst>
          </p:cNvPr>
          <p:cNvSpPr/>
          <p:nvPr/>
        </p:nvSpPr>
        <p:spPr>
          <a:xfrm>
            <a:off x="2522170" y="168625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雅各的第二個石柱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366331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A900-80F7-4A0D-ADDD-D944173D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雅各的第二個石柱 </a:t>
            </a:r>
            <a:r>
              <a:rPr lang="en-US" altLang="zh-TW" dirty="0"/>
              <a:t>-</a:t>
            </a:r>
            <a:r>
              <a:rPr lang="zh-TW" altLang="en-US" dirty="0"/>
              <a:t> 和解立約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7F15B-A28A-4FBD-BFE7-F98028AE3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雅各就拿一塊石頭立作柱子 </a:t>
            </a:r>
            <a:endParaRPr lang="en-US" altLang="zh-TW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68325" lvl="1" indent="-274638"/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稱為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迦累得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（以石堆為證的意思）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又叫米斯巴</a:t>
            </a:r>
            <a:endParaRPr lang="en-US" altLang="zh-TW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68325" lvl="1" indent="-274638"/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立約的證據 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願耶和華在你我中間鑒察</a:t>
            </a:r>
            <a:endParaRPr lang="en-US" altLang="zh-TW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1025525" lvl="2" indent="-390525"/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我們彼此離別以後，願耶和華在你我中間鑒察。你若苦待我的女兒，又在我的女兒以外另娶妻，雖沒有人知道，卻有神在你我中間作見證。</a:t>
            </a:r>
            <a:endParaRPr lang="en-US" altLang="zh-TW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1025525" lvl="2" indent="-390525"/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你看我在你我中間所立的這石堆和柱子。這石堆作證據，這柱子也作證據。我必不過這石堆去害你；你也不可過這石堆和柱子來害我。</a:t>
            </a:r>
            <a:endParaRPr lang="en-US" altLang="zh-TW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4895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C71F93B-5A9E-47D2-94E6-A486C967B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雅各人</a:t>
            </a:r>
            <a:r>
              <a:rPr lang="zh-CN" altLang="en-US"/>
              <a:t>生</a:t>
            </a:r>
            <a:r>
              <a:rPr lang="zh-TW" altLang="en-US"/>
              <a:t>的</a:t>
            </a:r>
            <a:r>
              <a:rPr lang="zh-CN" altLang="en-US"/>
              <a:t>四个阶段</a:t>
            </a:r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987D717-AFA0-42A8-A09F-A654C8FCBB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从出生至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77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岁在父家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77</a:t>
            </a:r>
            <a:r>
              <a:rPr lang="zh-CN" altLang="en-US" dirty="0"/>
              <a:t>岁至</a:t>
            </a:r>
            <a:r>
              <a:rPr lang="en-US" altLang="zh-CN" dirty="0"/>
              <a:t>97</a:t>
            </a:r>
            <a:r>
              <a:rPr lang="zh-CN" altLang="en-US" dirty="0"/>
              <a:t>岁寄居在亚兰</a:t>
            </a:r>
            <a:endParaRPr lang="en-US" altLang="zh-CN" dirty="0"/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97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岁至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130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岁在迦南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130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岁到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147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岁则在埃及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渡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过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死在埃及，葬在迦南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12129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C71F93B-5A9E-47D2-94E6-A486C967B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77</a:t>
            </a:r>
            <a:r>
              <a:rPr lang="zh-CN" altLang="en-US" dirty="0"/>
              <a:t>岁至</a:t>
            </a:r>
            <a:r>
              <a:rPr lang="en-US" altLang="zh-CN" dirty="0"/>
              <a:t>97</a:t>
            </a:r>
            <a:r>
              <a:rPr lang="zh-CN" altLang="en-US" dirty="0"/>
              <a:t>岁寄居在亚兰</a:t>
            </a:r>
            <a:endParaRPr lang="en-US" altLang="zh-CN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987D717-AFA0-42A8-A09F-A654C8FCBB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807714"/>
            <a:ext cx="8686800" cy="617497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/>
              <a:t>神的應許不落空</a:t>
            </a:r>
            <a:endParaRPr lang="en-US" altLang="zh-TW" dirty="0"/>
          </a:p>
          <a:p>
            <a:pPr marL="692150" lvl="1" indent="-398463">
              <a:lnSpc>
                <a:spcPct val="130000"/>
              </a:lnSpc>
            </a:pPr>
            <a:r>
              <a:rPr kumimoji="1"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我也與你</a:t>
            </a:r>
            <a:r>
              <a:rPr kumimoji="1" lang="zh-TW" altLang="en-US" dirty="0">
                <a:solidFill>
                  <a:srgbClr val="00B05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同在</a:t>
            </a:r>
            <a:r>
              <a:rPr kumimoji="1"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。你無論往那裏去，我必</a:t>
            </a:r>
            <a:r>
              <a:rPr kumimoji="1" lang="zh-TW" altLang="en-US" dirty="0">
                <a:solidFill>
                  <a:srgbClr val="00B05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保佑</a:t>
            </a:r>
            <a:r>
              <a:rPr kumimoji="1"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你，</a:t>
            </a:r>
            <a:r>
              <a:rPr kumimoji="1" lang="zh-TW" altLang="en-US" dirty="0">
                <a:solidFill>
                  <a:srgbClr val="00B05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領你歸回</a:t>
            </a:r>
            <a:r>
              <a:rPr kumimoji="1"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這地，</a:t>
            </a:r>
            <a:r>
              <a:rPr kumimoji="1" lang="zh-TW" altLang="en-US" dirty="0">
                <a:solidFill>
                  <a:srgbClr val="00B05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總不離棄</a:t>
            </a:r>
            <a:r>
              <a:rPr kumimoji="1"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你，直到我成全了向你所應許的。</a:t>
            </a:r>
            <a:endParaRPr lang="en-US" altLang="zh-TW" dirty="0"/>
          </a:p>
          <a:p>
            <a:pPr>
              <a:lnSpc>
                <a:spcPct val="130000"/>
              </a:lnSpc>
            </a:pPr>
            <a:r>
              <a:rPr lang="zh-TW" altLang="en-US" dirty="0"/>
              <a:t>神的同在保守</a:t>
            </a:r>
            <a:endParaRPr lang="en-US" altLang="zh-TW" dirty="0"/>
          </a:p>
          <a:p>
            <a:pPr marL="692150" lvl="1" indent="-398463">
              <a:lnSpc>
                <a:spcPct val="130000"/>
              </a:lnSpc>
            </a:pPr>
            <a:r>
              <a:rPr lang="zh-TW" altLang="en-US" dirty="0"/>
              <a:t>結婚生子立業</a:t>
            </a:r>
            <a:endParaRPr lang="en-US" altLang="zh-TW" dirty="0"/>
          </a:p>
          <a:p>
            <a:pPr marL="692150" lvl="1" indent="-398463">
              <a:lnSpc>
                <a:spcPct val="130000"/>
              </a:lnSpc>
            </a:pPr>
            <a:r>
              <a:rPr lang="zh-TW" altLang="en-US" dirty="0"/>
              <a:t>歷經磨練</a:t>
            </a:r>
            <a:endParaRPr lang="en-US" altLang="zh-TW" dirty="0"/>
          </a:p>
          <a:p>
            <a:pPr eaLnBrk="1" hangingPunct="1">
              <a:lnSpc>
                <a:spcPct val="130000"/>
              </a:lnSpc>
            </a:pPr>
            <a:r>
              <a:rPr lang="zh-TW" altLang="en-US" dirty="0"/>
              <a:t>神的帶領</a:t>
            </a:r>
            <a:endParaRPr lang="en-US" altLang="zh-TW" dirty="0"/>
          </a:p>
          <a:p>
            <a:pPr marL="692150" lvl="1" indent="-398463">
              <a:lnSpc>
                <a:spcPct val="130000"/>
              </a:lnSpc>
            </a:pPr>
            <a:r>
              <a:rPr lang="zh-TW" altLang="en-US" dirty="0"/>
              <a:t>兩次對他顯現 </a:t>
            </a:r>
            <a:r>
              <a:rPr lang="en-US" altLang="zh-TW" dirty="0"/>
              <a:t>(</a:t>
            </a:r>
            <a:r>
              <a:rPr lang="zh-TW" altLang="en-US" dirty="0"/>
              <a:t>出走 </a:t>
            </a:r>
            <a:r>
              <a:rPr lang="en-US" altLang="zh-TW" dirty="0"/>
              <a:t>+</a:t>
            </a:r>
            <a:r>
              <a:rPr lang="zh-TW" altLang="en-US" dirty="0"/>
              <a:t> 歸回</a:t>
            </a:r>
            <a:r>
              <a:rPr lang="en-US" altLang="zh-TW" dirty="0"/>
              <a:t>)</a:t>
            </a:r>
          </a:p>
          <a:p>
            <a:pPr eaLnBrk="1" hangingPunct="1">
              <a:lnSpc>
                <a:spcPct val="130000"/>
              </a:lnSpc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84384910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C6526D-2E29-4218-A330-44B66502C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" y="2093560"/>
            <a:ext cx="8321040" cy="267087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TW" altLang="en-US" sz="4000" dirty="0"/>
              <a:t>我和雅各的經歷相似嗎</a:t>
            </a:r>
            <a:r>
              <a:rPr lang="en-US" altLang="zh-TW" sz="4000" dirty="0"/>
              <a:t>?</a:t>
            </a:r>
            <a:br>
              <a:rPr lang="en-US" altLang="zh-TW" sz="4000" dirty="0"/>
            </a:br>
            <a:r>
              <a:rPr lang="zh-TW" altLang="en-US" sz="4000" dirty="0"/>
              <a:t>今天</a:t>
            </a:r>
            <a:r>
              <a:rPr lang="en-US" altLang="zh-TW" sz="4000" dirty="0"/>
              <a:t>,</a:t>
            </a:r>
            <a:r>
              <a:rPr lang="zh-TW" altLang="en-US" sz="4000" dirty="0"/>
              <a:t> 在我的生活中</a:t>
            </a:r>
            <a:r>
              <a:rPr lang="en-US" altLang="zh-TW" sz="4000" dirty="0"/>
              <a:t>,</a:t>
            </a:r>
            <a:r>
              <a:rPr lang="zh-TW" altLang="en-US" sz="4000" dirty="0"/>
              <a:t> 我是否感受得到神的同在與帶領</a:t>
            </a:r>
            <a:r>
              <a:rPr lang="en-US" altLang="zh-TW" sz="4000" dirty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216737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14F0B2A-480A-49EB-841B-A2A77CA34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雅各年齡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D282-A15D-4746-A157-CBFA6AA6A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25:20 </a:t>
            </a:r>
            <a:r>
              <a:rPr lang="zh-CN" altLang="en-US" u="sng" dirty="0"/>
              <a:t>以撒</a:t>
            </a:r>
            <a:r>
              <a:rPr lang="zh-CN" altLang="en-US" dirty="0"/>
              <a:t>娶</a:t>
            </a:r>
            <a:r>
              <a:rPr lang="zh-CN" altLang="en-US" u="sng" dirty="0"/>
              <a:t>利百加</a:t>
            </a:r>
            <a:r>
              <a:rPr lang="zh-CN" altLang="en-US" dirty="0"/>
              <a:t>为妻的时候正四十岁</a:t>
            </a:r>
            <a:endParaRPr lang="en-US" altLang="zh-TW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25:26</a:t>
            </a:r>
            <a:r>
              <a:rPr lang="zh-TW" altLang="en-US" dirty="0"/>
              <a:t> </a:t>
            </a:r>
            <a:r>
              <a:rPr lang="zh-CN" altLang="en-US" u="sng" dirty="0"/>
              <a:t>利百加</a:t>
            </a:r>
            <a:r>
              <a:rPr lang="zh-CN" altLang="en-US" dirty="0"/>
              <a:t>生下两个儿子的时候，</a:t>
            </a:r>
            <a:r>
              <a:rPr lang="zh-CN" altLang="en-US" u="sng" dirty="0"/>
              <a:t>以撒</a:t>
            </a:r>
            <a:r>
              <a:rPr lang="zh-CN" altLang="en-US" dirty="0"/>
              <a:t>年正六十岁。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26:34 </a:t>
            </a:r>
            <a:r>
              <a:rPr lang="zh-CN" altLang="en-US" u="sng" dirty="0"/>
              <a:t>以扫</a:t>
            </a:r>
            <a:r>
              <a:rPr lang="zh-CN" altLang="en-US" dirty="0"/>
              <a:t>四十岁的时候，娶了</a:t>
            </a:r>
            <a:r>
              <a:rPr lang="zh-CN" altLang="en-US" u="sng" dirty="0"/>
              <a:t>赫</a:t>
            </a:r>
            <a:r>
              <a:rPr lang="zh-CN" altLang="en-US" dirty="0"/>
              <a:t>人</a:t>
            </a:r>
            <a:r>
              <a:rPr lang="zh-CN" altLang="en-US" u="sng" dirty="0"/>
              <a:t>比利</a:t>
            </a:r>
            <a:r>
              <a:rPr lang="zh-CN" altLang="en-US" dirty="0"/>
              <a:t>的女儿</a:t>
            </a:r>
            <a:r>
              <a:rPr lang="zh-CN" altLang="en-US" u="sng" dirty="0"/>
              <a:t>犹滴</a:t>
            </a:r>
            <a:r>
              <a:rPr lang="zh-CN" altLang="en-US" dirty="0"/>
              <a:t>与</a:t>
            </a:r>
            <a:r>
              <a:rPr lang="zh-CN" altLang="en-US" u="sng" dirty="0"/>
              <a:t>赫</a:t>
            </a:r>
            <a:r>
              <a:rPr lang="zh-CN" altLang="en-US" dirty="0"/>
              <a:t>人</a:t>
            </a:r>
            <a:r>
              <a:rPr lang="zh-CN" altLang="en-US" u="sng" dirty="0"/>
              <a:t>以伦</a:t>
            </a:r>
            <a:r>
              <a:rPr lang="zh-CN" altLang="en-US" dirty="0"/>
              <a:t>的女儿</a:t>
            </a:r>
            <a:r>
              <a:rPr lang="zh-CN" altLang="en-US" u="sng" dirty="0"/>
              <a:t>巴实抹</a:t>
            </a:r>
            <a:r>
              <a:rPr lang="zh-CN" altLang="en-US" dirty="0"/>
              <a:t>为妻。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35:</a:t>
            </a:r>
            <a:r>
              <a:rPr lang="en-US" altLang="zh-CN" dirty="0"/>
              <a:t>28 </a:t>
            </a:r>
            <a:r>
              <a:rPr lang="zh-CN" altLang="en-US" u="sng" dirty="0"/>
              <a:t>以撒</a:t>
            </a:r>
            <a:r>
              <a:rPr lang="zh-CN" altLang="en-US" dirty="0"/>
              <a:t>共活了一百八十岁。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47:9</a:t>
            </a:r>
            <a:r>
              <a:rPr lang="zh-TW" altLang="en-US" dirty="0"/>
              <a:t> </a:t>
            </a:r>
            <a:r>
              <a:rPr lang="zh-CN" altLang="en-US" u="sng" dirty="0"/>
              <a:t>雅各</a:t>
            </a:r>
            <a:r>
              <a:rPr lang="zh-CN" altLang="en-US" dirty="0"/>
              <a:t>对法老说：“我寄居在世的年日是一百三十岁。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47:28</a:t>
            </a:r>
            <a:r>
              <a:rPr lang="en-US" altLang="zh-CN" b="1" baseline="30000" dirty="0"/>
              <a:t> </a:t>
            </a:r>
            <a:r>
              <a:rPr lang="zh-CN" altLang="en-US" u="sng" dirty="0"/>
              <a:t>雅各</a:t>
            </a:r>
            <a:r>
              <a:rPr lang="zh-CN" altLang="en-US" dirty="0"/>
              <a:t>住在</a:t>
            </a:r>
            <a:r>
              <a:rPr lang="zh-CN" altLang="en-US" u="sng" dirty="0"/>
              <a:t>埃及</a:t>
            </a:r>
            <a:r>
              <a:rPr lang="zh-CN" altLang="en-US" dirty="0"/>
              <a:t>地十七年，</a:t>
            </a:r>
            <a:r>
              <a:rPr lang="zh-CN" altLang="en-US" u="sng" dirty="0"/>
              <a:t>雅各</a:t>
            </a:r>
            <a:r>
              <a:rPr lang="zh-CN" altLang="en-US" dirty="0"/>
              <a:t>平生的年日是一百四十七岁。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37:2</a:t>
            </a:r>
            <a:r>
              <a:rPr lang="zh-TW" altLang="en-US" dirty="0"/>
              <a:t> </a:t>
            </a:r>
            <a:r>
              <a:rPr lang="zh-CN" altLang="en-US" u="sng" dirty="0"/>
              <a:t>约瑟</a:t>
            </a:r>
            <a:r>
              <a:rPr lang="zh-CN" altLang="en-US" dirty="0"/>
              <a:t>十七岁与他哥哥们一同牧羊。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41:1</a:t>
            </a:r>
            <a:r>
              <a:rPr lang="zh-TW" altLang="en-US" dirty="0"/>
              <a:t> </a:t>
            </a:r>
            <a:r>
              <a:rPr lang="zh-CN" altLang="en-US" dirty="0"/>
              <a:t>过了两年，法老做梦，梦见自己站在河边，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41:46</a:t>
            </a:r>
            <a:r>
              <a:rPr lang="zh-TW" altLang="en-US" dirty="0"/>
              <a:t> </a:t>
            </a:r>
            <a:r>
              <a:rPr lang="en-US" altLang="zh-CN" b="1" baseline="30000" dirty="0"/>
              <a:t> </a:t>
            </a:r>
            <a:r>
              <a:rPr lang="zh-CN" altLang="en-US" u="sng" dirty="0"/>
              <a:t>约瑟</a:t>
            </a:r>
            <a:r>
              <a:rPr lang="zh-CN" altLang="en-US" dirty="0"/>
              <a:t>见</a:t>
            </a:r>
            <a:r>
              <a:rPr lang="zh-CN" altLang="en-US" u="sng" dirty="0"/>
              <a:t>埃及</a:t>
            </a:r>
            <a:r>
              <a:rPr lang="zh-CN" altLang="en-US" dirty="0"/>
              <a:t>王法老的时候年三十岁。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41:</a:t>
            </a:r>
            <a:r>
              <a:rPr lang="zh-TW" altLang="en-US" dirty="0"/>
              <a:t> </a:t>
            </a:r>
            <a:r>
              <a:rPr lang="en-US" altLang="zh-TW" dirty="0"/>
              <a:t>53-54</a:t>
            </a:r>
            <a:r>
              <a:rPr lang="zh-TW" altLang="en-US" dirty="0"/>
              <a:t> </a:t>
            </a:r>
            <a:r>
              <a:rPr lang="zh-CN" altLang="en-US" u="sng" dirty="0"/>
              <a:t>埃及</a:t>
            </a:r>
            <a:r>
              <a:rPr lang="zh-CN" altLang="en-US" dirty="0"/>
              <a:t>地的七个丰年一完， 七个荒年就来了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dirty="0"/>
              <a:t> </a:t>
            </a:r>
            <a:r>
              <a:rPr lang="en-US" altLang="zh-TW" dirty="0"/>
              <a:t>45:6</a:t>
            </a:r>
            <a:r>
              <a:rPr lang="en-US" altLang="zh-CN" b="1" baseline="30000" dirty="0"/>
              <a:t> </a:t>
            </a:r>
            <a:r>
              <a:rPr lang="zh-CN" altLang="en-US" dirty="0"/>
              <a:t>现在这地的饥荒已经二年了，还有五年不能耕种，不能收成。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897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78D21F4-4494-462C-ADC4-420D21F62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雅各年齡推算</a:t>
            </a:r>
            <a:endParaRPr lang="en-US" altLang="en-US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1577A5E-16D5-4290-BBDA-375D52AF8D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60119"/>
            <a:ext cx="8686800" cy="461573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47:9</a:t>
            </a:r>
            <a:r>
              <a:rPr lang="zh-TW" altLang="en-US" dirty="0"/>
              <a:t> </a:t>
            </a:r>
            <a:r>
              <a:rPr lang="zh-CN" altLang="en-US" u="sng" dirty="0"/>
              <a:t>雅各</a:t>
            </a:r>
            <a:r>
              <a:rPr lang="zh-CN" altLang="en-US" dirty="0"/>
              <a:t>对法老说：“我寄居在世的年日是一百三十岁。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47:28</a:t>
            </a:r>
            <a:r>
              <a:rPr lang="en-US" altLang="zh-CN" baseline="30000" dirty="0"/>
              <a:t> </a:t>
            </a:r>
            <a:r>
              <a:rPr lang="zh-CN" altLang="en-US" u="sng" dirty="0"/>
              <a:t>雅各</a:t>
            </a:r>
            <a:r>
              <a:rPr lang="zh-CN" altLang="en-US" dirty="0"/>
              <a:t>住在</a:t>
            </a:r>
            <a:r>
              <a:rPr lang="zh-CN" altLang="en-US" u="sng" dirty="0"/>
              <a:t>埃及</a:t>
            </a:r>
            <a:r>
              <a:rPr lang="zh-CN" altLang="en-US" dirty="0"/>
              <a:t>地十七年，</a:t>
            </a:r>
            <a:r>
              <a:rPr lang="zh-CN" altLang="en-US" u="sng" dirty="0"/>
              <a:t>雅各</a:t>
            </a:r>
            <a:r>
              <a:rPr lang="zh-CN" altLang="en-US" dirty="0"/>
              <a:t>平生的年日是一百四十七岁。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37:2</a:t>
            </a:r>
            <a:r>
              <a:rPr lang="zh-TW" altLang="en-US" dirty="0"/>
              <a:t> </a:t>
            </a:r>
            <a:r>
              <a:rPr lang="zh-CN" altLang="en-US" u="sng" dirty="0"/>
              <a:t>约瑟</a:t>
            </a:r>
            <a:r>
              <a:rPr lang="zh-CN" altLang="en-US" dirty="0"/>
              <a:t>十七岁与他哥哥们一同牧羊。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41:46</a:t>
            </a:r>
            <a:r>
              <a:rPr lang="zh-TW" altLang="en-US" dirty="0"/>
              <a:t> </a:t>
            </a:r>
            <a:r>
              <a:rPr lang="en-US" altLang="zh-CN" baseline="30000" dirty="0"/>
              <a:t> </a:t>
            </a:r>
            <a:r>
              <a:rPr lang="zh-CN" altLang="en-US" u="sng" dirty="0"/>
              <a:t>约瑟</a:t>
            </a:r>
            <a:r>
              <a:rPr lang="zh-CN" altLang="en-US" dirty="0"/>
              <a:t>见</a:t>
            </a:r>
            <a:r>
              <a:rPr lang="zh-CN" altLang="en-US" u="sng" dirty="0"/>
              <a:t>埃及</a:t>
            </a:r>
            <a:r>
              <a:rPr lang="zh-CN" altLang="en-US" dirty="0"/>
              <a:t>王法老的时候年三十岁。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41:</a:t>
            </a:r>
            <a:r>
              <a:rPr lang="zh-TW" altLang="en-US" dirty="0"/>
              <a:t> </a:t>
            </a:r>
            <a:r>
              <a:rPr lang="en-US" altLang="zh-TW" dirty="0"/>
              <a:t>53-54</a:t>
            </a:r>
            <a:r>
              <a:rPr lang="zh-TW" altLang="en-US" dirty="0"/>
              <a:t> </a:t>
            </a:r>
            <a:r>
              <a:rPr lang="zh-CN" altLang="en-US" u="sng" dirty="0"/>
              <a:t>埃及</a:t>
            </a:r>
            <a:r>
              <a:rPr lang="zh-CN" altLang="en-US" dirty="0"/>
              <a:t>地的七个丰年一完， 七个荒年就来了</a:t>
            </a:r>
            <a:endParaRPr lang="en-US" altLang="zh-CN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zh-TW" dirty="0"/>
              <a:t>45:6</a:t>
            </a:r>
            <a:r>
              <a:rPr lang="en-US" altLang="zh-CN" baseline="30000" dirty="0"/>
              <a:t> </a:t>
            </a:r>
            <a:r>
              <a:rPr lang="zh-CN" altLang="en-US" dirty="0"/>
              <a:t>现在这地的饥荒已经二年了，还有五年不能耕种，不能收成。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30:25</a:t>
            </a:r>
            <a:r>
              <a:rPr lang="zh-TW" altLang="en-US" dirty="0"/>
              <a:t> </a:t>
            </a:r>
            <a:r>
              <a:rPr lang="zh-CN" altLang="en-US" u="sng" dirty="0"/>
              <a:t>拉结</a:t>
            </a:r>
            <a:r>
              <a:rPr lang="zh-CN" altLang="en-US" dirty="0"/>
              <a:t>生</a:t>
            </a:r>
            <a:r>
              <a:rPr lang="zh-CN" altLang="en-US" u="sng" dirty="0"/>
              <a:t>约瑟</a:t>
            </a:r>
            <a:r>
              <a:rPr lang="zh-CN" altLang="en-US" dirty="0"/>
              <a:t>之后，</a:t>
            </a:r>
            <a:r>
              <a:rPr lang="zh-CN" altLang="en-US" u="sng" dirty="0"/>
              <a:t>雅各</a:t>
            </a:r>
            <a:r>
              <a:rPr lang="zh-CN" altLang="en-US" dirty="0"/>
              <a:t>对</a:t>
            </a:r>
            <a:r>
              <a:rPr lang="zh-CN" altLang="en-US" u="sng" dirty="0"/>
              <a:t>拉班</a:t>
            </a:r>
            <a:r>
              <a:rPr lang="zh-CN" altLang="en-US" dirty="0"/>
              <a:t>说：“请打发我走，叫我回到我本乡本土去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31:41</a:t>
            </a:r>
            <a:r>
              <a:rPr lang="zh-TW" altLang="en-US" dirty="0"/>
              <a:t> </a:t>
            </a:r>
            <a:r>
              <a:rPr lang="zh-CN" altLang="en-US" dirty="0"/>
              <a:t>我这二十年在你家里，为你的两个女儿服侍你十四年，为你的羊群服侍你六年，你又十次改了我的工价。</a:t>
            </a:r>
            <a:endParaRPr lang="en-US" altLang="en-US" dirty="0"/>
          </a:p>
        </p:txBody>
      </p:sp>
      <p:sp>
        <p:nvSpPr>
          <p:cNvPr id="14340" name="TextBox 4">
            <a:extLst>
              <a:ext uri="{FF2B5EF4-FFF2-40B4-BE49-F238E27FC236}">
                <a16:creationId xmlns:a16="http://schemas.microsoft.com/office/drawing/2014/main" id="{1DEDEDE2-C758-45F9-A2B1-D4486B8D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68" y="5575852"/>
            <a:ext cx="71294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ea typeface="SimHei" panose="02010609060101010101" pitchFamily="49" charset="-122"/>
              </a:rPr>
              <a:t>约瑟</a:t>
            </a:r>
            <a:r>
              <a:rPr lang="en-US" altLang="zh-CN" sz="2400" dirty="0">
                <a:ea typeface="SimHei" panose="02010609060101010101" pitchFamily="49" charset="-122"/>
              </a:rPr>
              <a:t>39</a:t>
            </a:r>
            <a:r>
              <a:rPr lang="zh-TW" altLang="en-US" sz="2400" dirty="0">
                <a:ea typeface="SimHei" panose="02010609060101010101" pitchFamily="49" charset="-122"/>
              </a:rPr>
              <a:t>歲</a:t>
            </a:r>
            <a:r>
              <a:rPr lang="en-US" altLang="zh-TW" sz="2400" dirty="0">
                <a:ea typeface="SimHei" panose="02010609060101010101" pitchFamily="49" charset="-122"/>
              </a:rPr>
              <a:t>,</a:t>
            </a:r>
            <a:r>
              <a:rPr lang="zh-TW" altLang="en-US" sz="2400" dirty="0">
                <a:ea typeface="SimHei" panose="02010609060101010101" pitchFamily="49" charset="-122"/>
              </a:rPr>
              <a:t> 雅各</a:t>
            </a:r>
            <a:r>
              <a:rPr lang="en-US" altLang="zh-TW" sz="2400" dirty="0">
                <a:ea typeface="SimHei" panose="02010609060101010101" pitchFamily="49" charset="-122"/>
              </a:rPr>
              <a:t>130</a:t>
            </a:r>
            <a:r>
              <a:rPr lang="zh-TW" altLang="en-US" sz="2400" dirty="0">
                <a:ea typeface="SimHei" panose="02010609060101010101" pitchFamily="49" charset="-122"/>
              </a:rPr>
              <a:t> 歲</a:t>
            </a:r>
            <a:endParaRPr lang="en-US" altLang="zh-TW" sz="2400" dirty="0">
              <a:ea typeface="SimHei" panose="02010609060101010101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ea typeface="SimHei" panose="02010609060101010101" pitchFamily="49" charset="-122"/>
              </a:rPr>
              <a:t>约瑟</a:t>
            </a:r>
            <a:r>
              <a:rPr lang="zh-TW" altLang="en-US" sz="2400" dirty="0">
                <a:ea typeface="SimHei" panose="02010609060101010101" pitchFamily="49" charset="-122"/>
              </a:rPr>
              <a:t>出生</a:t>
            </a:r>
            <a:r>
              <a:rPr lang="en-US" altLang="zh-TW" sz="2400" dirty="0">
                <a:ea typeface="SimHei" panose="02010609060101010101" pitchFamily="49" charset="-122"/>
              </a:rPr>
              <a:t>,</a:t>
            </a:r>
            <a:r>
              <a:rPr lang="zh-TW" altLang="en-US" sz="2400" dirty="0">
                <a:ea typeface="SimHei" panose="02010609060101010101" pitchFamily="49" charset="-122"/>
              </a:rPr>
              <a:t>雅各</a:t>
            </a:r>
            <a:r>
              <a:rPr lang="en-US" altLang="zh-TW" sz="2400" dirty="0">
                <a:ea typeface="SimHei" panose="02010609060101010101" pitchFamily="49" charset="-122"/>
              </a:rPr>
              <a:t>91</a:t>
            </a:r>
            <a:r>
              <a:rPr lang="zh-TW" altLang="en-US" sz="2400" dirty="0">
                <a:ea typeface="SimHei" panose="02010609060101010101" pitchFamily="49" charset="-122"/>
              </a:rPr>
              <a:t> 歲</a:t>
            </a:r>
            <a:r>
              <a:rPr lang="en-US" altLang="zh-TW" sz="2400" dirty="0">
                <a:ea typeface="SimHei" panose="02010609060101010101" pitchFamily="49" charset="-122"/>
              </a:rPr>
              <a:t>,</a:t>
            </a:r>
            <a:r>
              <a:rPr lang="zh-TW" altLang="en-US" sz="2400" dirty="0">
                <a:ea typeface="SimHei" panose="02010609060101010101" pitchFamily="49" charset="-122"/>
              </a:rPr>
              <a:t> 服事拉班</a:t>
            </a:r>
            <a:r>
              <a:rPr lang="en-US" altLang="zh-TW" sz="2400" dirty="0">
                <a:ea typeface="SimHei" panose="02010609060101010101" pitchFamily="49" charset="-122"/>
              </a:rPr>
              <a:t>14</a:t>
            </a:r>
            <a:r>
              <a:rPr lang="zh-TW" altLang="en-US" sz="2400" dirty="0">
                <a:ea typeface="SimHei" panose="02010609060101010101" pitchFamily="49" charset="-122"/>
              </a:rPr>
              <a:t>年 </a:t>
            </a:r>
            <a:endParaRPr lang="en-US" altLang="zh-TW" sz="2400" dirty="0">
              <a:ea typeface="SimHei" panose="02010609060101010101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ea typeface="SimHei" panose="02010609060101010101" pitchFamily="49" charset="-122"/>
              </a:rPr>
              <a:t>雅各</a:t>
            </a:r>
            <a:r>
              <a:rPr lang="en-US" altLang="zh-TW" sz="2400" dirty="0">
                <a:ea typeface="SimHei" panose="02010609060101010101" pitchFamily="49" charset="-122"/>
              </a:rPr>
              <a:t>77</a:t>
            </a:r>
            <a:r>
              <a:rPr lang="zh-TW" altLang="en-US" sz="2400" dirty="0">
                <a:ea typeface="SimHei" panose="02010609060101010101" pitchFamily="49" charset="-122"/>
              </a:rPr>
              <a:t>歲離家</a:t>
            </a:r>
            <a:endParaRPr lang="en-US" altLang="en-US" sz="2400" dirty="0"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6392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CB4735F-FF54-4BAF-BFE9-8CB976F2A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雅各與他人的關係</a:t>
            </a:r>
            <a:endParaRPr lang="en-US" altLang="en-US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C1E206A-E84A-4CA5-8E8A-8DCA5C4C6F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zh-TW" altLang="en-US" dirty="0"/>
              <a:t>雅各與父母的關係 </a:t>
            </a:r>
            <a:r>
              <a:rPr lang="en-US" altLang="zh-TW" dirty="0"/>
              <a:t>–</a:t>
            </a:r>
            <a:r>
              <a:rPr lang="zh-TW" altLang="en-US" dirty="0"/>
              <a:t> 爭寵</a:t>
            </a:r>
            <a:endParaRPr lang="en-US" altLang="zh-TW" dirty="0"/>
          </a:p>
          <a:p>
            <a:pPr marL="465138" indent="-465138"/>
            <a:r>
              <a:rPr lang="zh-TW" altLang="en-US" dirty="0"/>
              <a:t>雅各與以掃的關係 </a:t>
            </a:r>
            <a:r>
              <a:rPr lang="en-US" altLang="zh-TW" dirty="0"/>
              <a:t>– </a:t>
            </a:r>
            <a:r>
              <a:rPr lang="zh-TW" altLang="en-US" dirty="0"/>
              <a:t>競爭</a:t>
            </a:r>
            <a:r>
              <a:rPr lang="en-US" altLang="zh-TW" dirty="0"/>
              <a:t>,</a:t>
            </a:r>
            <a:r>
              <a:rPr lang="zh-TW" altLang="en-US" dirty="0"/>
              <a:t> 欺騙</a:t>
            </a:r>
            <a:r>
              <a:rPr lang="en-US" altLang="zh-TW" dirty="0"/>
              <a:t>,</a:t>
            </a:r>
            <a:r>
              <a:rPr lang="zh-TW" altLang="en-US" dirty="0"/>
              <a:t> 種下惡果</a:t>
            </a:r>
            <a:endParaRPr lang="en-US" altLang="zh-TW" dirty="0"/>
          </a:p>
          <a:p>
            <a:pPr marL="465138" indent="-465138"/>
            <a:r>
              <a:rPr lang="zh-TW" altLang="en-US" dirty="0"/>
              <a:t>雅各與配偶的關係 </a:t>
            </a:r>
            <a:r>
              <a:rPr lang="en-US" altLang="zh-TW" dirty="0"/>
              <a:t>–</a:t>
            </a:r>
            <a:r>
              <a:rPr lang="zh-TW" altLang="en-US" dirty="0"/>
              <a:t> 偏心</a:t>
            </a:r>
            <a:endParaRPr lang="en-US" altLang="zh-TW" dirty="0"/>
          </a:p>
          <a:p>
            <a:pPr marL="465138" indent="-465138"/>
            <a:r>
              <a:rPr lang="zh-TW" altLang="en-US" dirty="0"/>
              <a:t>雅各與兒子的關係 </a:t>
            </a:r>
            <a:r>
              <a:rPr lang="en-US" altLang="zh-TW" dirty="0"/>
              <a:t>–</a:t>
            </a:r>
            <a:r>
              <a:rPr lang="zh-TW" altLang="en-US" dirty="0"/>
              <a:t> 偏心</a:t>
            </a:r>
            <a:endParaRPr lang="en-US" altLang="zh-TW" dirty="0"/>
          </a:p>
          <a:p>
            <a:pPr marL="465138" indent="-465138"/>
            <a:r>
              <a:rPr lang="zh-TW" altLang="en-US" dirty="0"/>
              <a:t>雅各與舅父的關係 </a:t>
            </a:r>
            <a:r>
              <a:rPr lang="en-US" altLang="zh-TW" dirty="0"/>
              <a:t>–</a:t>
            </a:r>
            <a:r>
              <a:rPr lang="zh-TW" altLang="en-US" dirty="0"/>
              <a:t> 相互欺騙</a:t>
            </a:r>
            <a:endParaRPr lang="en-US" altLang="zh-TW" dirty="0"/>
          </a:p>
          <a:p>
            <a:pPr marL="465138" indent="-465138"/>
            <a:r>
              <a:rPr lang="zh-TW" altLang="en-US" dirty="0"/>
              <a:t>雅各與神的關係 </a:t>
            </a:r>
            <a:r>
              <a:rPr lang="en-US" altLang="zh-TW" dirty="0"/>
              <a:t>–</a:t>
            </a:r>
            <a:r>
              <a:rPr lang="zh-TW" altLang="en-US" dirty="0"/>
              <a:t> 靠自己抓</a:t>
            </a:r>
            <a:r>
              <a:rPr lang="en-US" altLang="zh-TW" dirty="0"/>
              <a:t>,</a:t>
            </a:r>
            <a:r>
              <a:rPr lang="zh-TW" altLang="en-US" dirty="0"/>
              <a:t> 被神引領</a:t>
            </a:r>
            <a:r>
              <a:rPr lang="en-US" altLang="zh-TW" dirty="0"/>
              <a:t>,</a:t>
            </a:r>
            <a:r>
              <a:rPr lang="zh-TW" altLang="en-US" dirty="0"/>
              <a:t> 被神破碎</a:t>
            </a:r>
            <a:r>
              <a:rPr lang="en-US" altLang="zh-TW" dirty="0"/>
              <a:t>,</a:t>
            </a:r>
            <a:r>
              <a:rPr lang="zh-TW" altLang="en-US" dirty="0"/>
              <a:t> 完全順服 </a:t>
            </a:r>
            <a:r>
              <a:rPr lang="en-US" altLang="zh-TW" dirty="0"/>
              <a:t>(</a:t>
            </a:r>
            <a:r>
              <a:rPr lang="zh-TW" altLang="en-US" dirty="0"/>
              <a:t>雅各的禱告</a:t>
            </a:r>
            <a:r>
              <a:rPr lang="en-US" altLang="zh-TW" dirty="0"/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72130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FIDENTIALITY LEVEL" val="a1946543-eadc-4060-9550-98c8329766f2"/>
</p:tagLst>
</file>

<file path=ppt/theme/theme1.xml><?xml version="1.0" encoding="utf-8"?>
<a:theme xmlns:a="http://schemas.openxmlformats.org/drawingml/2006/main" name="4x3W-v2 theme">
  <a:themeElements>
    <a:clrScheme name="Lam_PP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LAM theme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latin typeface="Trebuchet MS" pitchFamily="34" charset="0"/>
          </a:defRPr>
        </a:defPPr>
      </a:lstStyle>
    </a:spDef>
    <a:lnDef>
      <a:spPr>
        <a:ln w="28575">
          <a:solidFill>
            <a:schemeClr val="tx1">
              <a:lumMod val="65000"/>
              <a:lumOff val="3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45720" bIns="45720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sz="1600" b="0" kern="1200" dirty="0" smtClean="0">
            <a:latin typeface="Trebuchet MS" panose="020B0603020202020204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CICTV" id="{C4F17178-C60B-4616-B756-75A79BA6F7F8}" vid="{8998389D-3450-40D6-B98E-1B97AEBA67C8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CICTV" id="{C4F17178-C60B-4616-B756-75A79BA6F7F8}" vid="{13DC8D6A-660E-42DE-85B0-2D8894C218A2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CICTV" id="{C4F17178-C60B-4616-B756-75A79BA6F7F8}" vid="{7AA6F868-0A26-4CA9-8F18-270A4774E902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CICTV" id="{C4F17178-C60B-4616-B756-75A79BA6F7F8}" vid="{50CF8FEC-1091-40EE-B176-C9BD55974383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CICTV" id="{C4F17178-C60B-4616-B756-75A79BA6F7F8}" vid="{5B751375-D0D3-404D-9ED7-EE5CAC728546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CICTV" id="{C4F17178-C60B-4616-B756-75A79BA6F7F8}" vid="{80B8825C-8AE0-4BF7-997C-8FAD72EE0A8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4921</Words>
  <Application>Microsoft Office PowerPoint</Application>
  <PresentationFormat>On-screen Show (4:3)</PresentationFormat>
  <Paragraphs>394</Paragraphs>
  <Slides>64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64</vt:i4>
      </vt:variant>
    </vt:vector>
  </HeadingPairs>
  <TitlesOfParts>
    <vt:vector size="78" baseType="lpstr">
      <vt:lpstr>Helvetica Neue</vt:lpstr>
      <vt:lpstr>新細明體</vt:lpstr>
      <vt:lpstr>SimHei</vt:lpstr>
      <vt:lpstr>Arial</vt:lpstr>
      <vt:lpstr>Calibri</vt:lpstr>
      <vt:lpstr>Cambria</vt:lpstr>
      <vt:lpstr>Trebuchet MS</vt:lpstr>
      <vt:lpstr>Wingdings</vt:lpstr>
      <vt:lpstr>4x3W-v2 theme</vt:lpstr>
      <vt:lpstr>Default Design</vt:lpstr>
      <vt:lpstr>1_Default Design</vt:lpstr>
      <vt:lpstr>2_Default Design</vt:lpstr>
      <vt:lpstr>3_Default Design</vt:lpstr>
      <vt:lpstr>4_Default Design</vt:lpstr>
      <vt:lpstr>雅各的一生(上)</vt:lpstr>
      <vt:lpstr>PowerPoint Presentation</vt:lpstr>
      <vt:lpstr>人生規劃</vt:lpstr>
      <vt:lpstr>人生規劃大師 (成功人士, 人生的贏家) </vt:lpstr>
      <vt:lpstr>創 世 記 47:9</vt:lpstr>
      <vt:lpstr>雅各人生的四个阶段</vt:lpstr>
      <vt:lpstr>雅各年齡</vt:lpstr>
      <vt:lpstr>雅各年齡推算</vt:lpstr>
      <vt:lpstr>雅各與他人的關係</vt:lpstr>
      <vt:lpstr>創 世 記 48</vt:lpstr>
      <vt:lpstr>雅各的人生规划與神的計畫</vt:lpstr>
      <vt:lpstr>雅各騙取以撒的祝福</vt:lpstr>
      <vt:lpstr>雅各逃亡 (28:1-22)</vt:lpstr>
      <vt:lpstr>以撒的囑咐</vt:lpstr>
      <vt:lpstr>PowerPoint Presentation</vt:lpstr>
      <vt:lpstr>PowerPoint Presentation</vt:lpstr>
      <vt:lpstr>以掃欠缺屬靈的洞察力</vt:lpstr>
      <vt:lpstr>家庭關係的破裂</vt:lpstr>
      <vt:lpstr>PowerPoint Presentation</vt:lpstr>
      <vt:lpstr>神第一次向雅各顯現</vt:lpstr>
      <vt:lpstr>伯特利的啟示 - 天梯</vt:lpstr>
      <vt:lpstr>神的應許及四重保證</vt:lpstr>
      <vt:lpstr>雅各初次「親身」認識神</vt:lpstr>
      <vt:lpstr>沙灘上的腳印</vt:lpstr>
      <vt:lpstr>雅各的第一個石柱 </vt:lpstr>
      <vt:lpstr>PowerPoint Presentation</vt:lpstr>
      <vt:lpstr>有條件的許願</vt:lpstr>
      <vt:lpstr>PowerPoint Presentation</vt:lpstr>
      <vt:lpstr>雅各的婚姻 (29:1-30)</vt:lpstr>
      <vt:lpstr>與拉結一見鍾情</vt:lpstr>
      <vt:lpstr>愛的服事</vt:lpstr>
      <vt:lpstr>愛情的力量</vt:lpstr>
      <vt:lpstr>騙子被騙</vt:lpstr>
      <vt:lpstr>騙子被騙</vt:lpstr>
      <vt:lpstr>拉班擺設筵席</vt:lpstr>
      <vt:lpstr>醉酒</vt:lpstr>
      <vt:lpstr>騙子被騙</vt:lpstr>
      <vt:lpstr>加 拉 太 書 6:7</vt:lpstr>
      <vt:lpstr>如願以償娶拉結</vt:lpstr>
      <vt:lpstr>妻子間的嫉妒 (29:31-30:24)</vt:lpstr>
      <vt:lpstr>雅各與利亞和拉結的關係</vt:lpstr>
      <vt:lpstr>PowerPoint Presentation</vt:lpstr>
      <vt:lpstr>雅各的家庭關係</vt:lpstr>
      <vt:lpstr>神賜福雅各 (30:25-43)</vt:lpstr>
      <vt:lpstr>PowerPoint Presentation</vt:lpstr>
      <vt:lpstr>耶和華隨我的腳步賜福與你</vt:lpstr>
      <vt:lpstr>拉班的自私陰謀</vt:lpstr>
      <vt:lpstr>PowerPoint Presentation</vt:lpstr>
      <vt:lpstr>PowerPoint Presentation</vt:lpstr>
      <vt:lpstr>雅各用策致富</vt:lpstr>
      <vt:lpstr>但我父親的神向來與我同在。</vt:lpstr>
      <vt:lpstr>返回家鄉 (31:1-55)</vt:lpstr>
      <vt:lpstr>三個因素</vt:lpstr>
      <vt:lpstr>妻子們同意</vt:lpstr>
      <vt:lpstr>人性的暴露</vt:lpstr>
      <vt:lpstr>人性的暴露</vt:lpstr>
      <vt:lpstr>PowerPoint Presentation</vt:lpstr>
      <vt:lpstr>拉班</vt:lpstr>
      <vt:lpstr>雅各的控訴</vt:lpstr>
      <vt:lpstr>PowerPoint Presentation</vt:lpstr>
      <vt:lpstr>雅各的第二個石柱 - 和解立約</vt:lpstr>
      <vt:lpstr>雅各人生的四个阶段</vt:lpstr>
      <vt:lpstr>77岁至97岁寄居在亚兰</vt:lpstr>
      <vt:lpstr>我和雅各的經歷相似嗎? 今天, 在我的生活中, 我是否感受得到神的同在與帶領?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 Research Corp.</dc:creator>
  <cp:lastModifiedBy>Li, Nanhai</cp:lastModifiedBy>
  <cp:revision>223</cp:revision>
  <dcterms:created xsi:type="dcterms:W3CDTF">2016-06-29T16:38:59Z</dcterms:created>
  <dcterms:modified xsi:type="dcterms:W3CDTF">2019-05-05T04:15:14Z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fidentiality Level">
    <vt:lpwstr>06aa4487-b39b-479f-83fe-f4db054d1186</vt:lpwstr>
  </property>
</Properties>
</file>