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302" r:id="rId5"/>
    <p:sldId id="316" r:id="rId6"/>
    <p:sldId id="278" r:id="rId7"/>
    <p:sldId id="312" r:id="rId8"/>
    <p:sldId id="281" r:id="rId9"/>
    <p:sldId id="286" r:id="rId10"/>
    <p:sldId id="308" r:id="rId11"/>
    <p:sldId id="309" r:id="rId12"/>
    <p:sldId id="310" r:id="rId1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96" autoAdjust="0"/>
  </p:normalViewPr>
  <p:slideViewPr>
    <p:cSldViewPr>
      <p:cViewPr varScale="1">
        <p:scale>
          <a:sx n="61" d="100"/>
          <a:sy n="61" d="100"/>
        </p:scale>
        <p:origin x="-1570" y="-82"/>
      </p:cViewPr>
      <p:guideLst>
        <p:guide orient="horz" pos="2160"/>
        <p:guide pos="2880"/>
      </p:guideLst>
    </p:cSldViewPr>
  </p:slideViewPr>
  <p:notesTextViewPr>
    <p:cViewPr>
      <p:scale>
        <a:sx n="1" d="1"/>
        <a:sy n="1" d="1"/>
      </p:scale>
      <p:origin x="0" y="3821"/>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5/21/2019</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2261" indent="-352261">
              <a:buFont typeface="Arial" panose="020B0604020202020204" pitchFamily="34" charset="0"/>
              <a:buChar char="•"/>
            </a:pPr>
            <a:r>
              <a:rPr lang="zh-TW" altLang="en-US" sz="1800" dirty="0"/>
              <a:t>希伯來書</a:t>
            </a:r>
            <a:r>
              <a:rPr lang="zh-CN" altLang="en-US" sz="1800" dirty="0"/>
              <a:t>讓有些人</a:t>
            </a:r>
            <a:r>
              <a:rPr lang="zh-TW" altLang="en-US" sz="1800" dirty="0"/>
              <a:t>害怕的</a:t>
            </a:r>
            <a:r>
              <a:rPr lang="zh-CN" altLang="en-US" sz="1800" dirty="0"/>
              <a:t>讀</a:t>
            </a:r>
            <a:endParaRPr lang="en-US" altLang="zh-TW" sz="1800" dirty="0"/>
          </a:p>
          <a:p>
            <a:pPr marL="821943" lvl="1" indent="-352261">
              <a:buFont typeface="+mj-lt"/>
              <a:buAutoNum type="arabicPeriod"/>
            </a:pPr>
            <a:r>
              <a:rPr lang="zh-CN" altLang="en-US" sz="1800" dirty="0"/>
              <a:t>天使，祭壇，獻祭，舊約中的律法，尤其是利未記</a:t>
            </a:r>
            <a:endParaRPr lang="en-US" altLang="zh-CN" sz="1800" dirty="0"/>
          </a:p>
          <a:p>
            <a:pPr marL="352261" indent="-352261">
              <a:buFont typeface="Arial" panose="020B0604020202020204" pitchFamily="34" charset="0"/>
              <a:buChar char="•"/>
            </a:pPr>
            <a:r>
              <a:rPr lang="zh-CN" altLang="en-US" sz="1800" dirty="0"/>
              <a:t>有些人有非常喜歡希伯來書</a:t>
            </a:r>
            <a:endParaRPr lang="en-US" altLang="zh-CN" sz="1800" dirty="0"/>
          </a:p>
          <a:p>
            <a:pPr marL="821943" lvl="1" indent="-352261">
              <a:buFont typeface="Arial" panose="020B0604020202020204" pitchFamily="34" charset="0"/>
              <a:buChar char="•"/>
            </a:pPr>
            <a:r>
              <a:rPr lang="zh-CN" altLang="en-US" sz="1800" dirty="0"/>
              <a:t>非常豐富的一本書，福音 </a:t>
            </a:r>
            <a:r>
              <a:rPr lang="en-US" altLang="zh-CN" sz="1800" dirty="0"/>
              <a:t>Rom 1:1 </a:t>
            </a:r>
            <a:r>
              <a:rPr lang="zh-CN" altLang="en-US" sz="1800" dirty="0"/>
              <a:t>耶稣基督的仆人保罗，奉召为使徒，特派传神的福音。</a:t>
            </a:r>
            <a:r>
              <a:rPr lang="en-US" altLang="zh-CN" sz="1800" dirty="0"/>
              <a:t>1:2 </a:t>
            </a:r>
            <a:r>
              <a:rPr lang="zh-CN" altLang="en-US" sz="1800" dirty="0"/>
              <a:t>这福音是神从前借众先知，在圣经上所应许的。</a:t>
            </a:r>
            <a:r>
              <a:rPr lang="en-US" altLang="zh-CN" sz="1800" dirty="0"/>
              <a:t>1:3 </a:t>
            </a:r>
            <a:r>
              <a:rPr lang="zh-CN" altLang="en-US" sz="1800" dirty="0"/>
              <a:t>论到他儿子，我主耶稣基督。按肉体说，是从大卫后裔生的。</a:t>
            </a:r>
            <a:r>
              <a:rPr lang="en-US" altLang="zh-CN" sz="1800" dirty="0"/>
              <a:t>1:4 </a:t>
            </a:r>
            <a:r>
              <a:rPr lang="zh-CN" altLang="en-US" sz="1800" dirty="0"/>
              <a:t>按圣善的灵说，因从死里复活，以大能显明是神的儿子。</a:t>
            </a:r>
          </a:p>
          <a:p>
            <a:pPr marL="821943" lvl="1" indent="-352261">
              <a:buFont typeface="Arial" panose="020B0604020202020204" pitchFamily="34" charset="0"/>
              <a:buChar char="•"/>
            </a:pPr>
            <a:r>
              <a:rPr lang="zh-CN" altLang="en-US" sz="1800" dirty="0"/>
              <a:t>希伯來書與福音書的關係。福音書將故事，不解釋。希伯來書解釋為什麼。</a:t>
            </a:r>
            <a:endParaRPr lang="en-US" altLang="zh-CN" sz="1800" dirty="0"/>
          </a:p>
          <a:p>
            <a:pPr marL="821943" lvl="1" indent="-352261">
              <a:buFont typeface="Arial" panose="020B0604020202020204" pitchFamily="34" charset="0"/>
              <a:buChar char="•"/>
            </a:pPr>
            <a:r>
              <a:rPr lang="zh-CN" altLang="en-US" sz="1800" dirty="0"/>
              <a:t>討論基督，認識基督是一件非常困難的事。</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圣经中有三本书是从神开始的。创世记，约翰福音，希伯来书</a:t>
            </a:r>
          </a:p>
          <a:p>
            <a:pPr marL="293551" indent="-293551">
              <a:buFont typeface="Arial" panose="020B0604020202020204" pitchFamily="34" charset="0"/>
              <a:buChar char="•"/>
            </a:pPr>
            <a:r>
              <a:rPr lang="zh-CN" altLang="en-US" sz="1800" dirty="0"/>
              <a:t>希伯来书的开始就像火箭升空一样壮观</a:t>
            </a:r>
            <a:endParaRPr lang="en-US" altLang="zh-CN" sz="1800" dirty="0"/>
          </a:p>
          <a:p>
            <a:pPr marL="293551" indent="-293551">
              <a:buFont typeface="Arial" panose="020B0604020202020204" pitchFamily="34" charset="0"/>
              <a:buChar char="•"/>
            </a:pPr>
            <a:r>
              <a:rPr lang="en-US" altLang="zh-CN" sz="1800" dirty="0"/>
              <a:t>Who</a:t>
            </a:r>
            <a:r>
              <a:rPr lang="zh-CN" altLang="en-US" sz="1800" dirty="0"/>
              <a:t>：神是一位说话的神。经文？</a:t>
            </a:r>
            <a:r>
              <a:rPr lang="en-US" altLang="zh-CN" sz="1800" dirty="0"/>
              <a:t>Gen 18:17 </a:t>
            </a:r>
            <a:r>
              <a:rPr lang="zh-CN" altLang="en-US" sz="1800" dirty="0"/>
              <a:t>耶和华说，我所要作的事，岂可瞒着亚伯拉罕呢？</a:t>
            </a:r>
            <a:endParaRPr lang="en-US" altLang="zh-CN" sz="1800" dirty="0"/>
          </a:p>
          <a:p>
            <a:pPr marL="293551" indent="-293551">
              <a:buFont typeface="Arial" panose="020B0604020202020204" pitchFamily="34" charset="0"/>
              <a:buChar char="•"/>
            </a:pPr>
            <a:r>
              <a:rPr lang="en-US" altLang="zh-CN" sz="1800" dirty="0"/>
              <a:t>How</a:t>
            </a:r>
            <a:r>
              <a:rPr lang="zh-CN" altLang="en-US" sz="1800" dirty="0"/>
              <a:t>：</a:t>
            </a:r>
            <a:endParaRPr lang="en-US" altLang="zh-CN" sz="1800" dirty="0"/>
          </a:p>
          <a:p>
            <a:pPr marL="763233" lvl="1" indent="-293551">
              <a:buFont typeface="Arial" panose="020B0604020202020204" pitchFamily="34" charset="0"/>
              <a:buChar char="•"/>
            </a:pPr>
            <a:r>
              <a:rPr lang="zh-CN" altLang="en-US" sz="1800" dirty="0"/>
              <a:t>多次</a:t>
            </a:r>
            <a:endParaRPr lang="en-US" altLang="zh-CN" sz="1800" dirty="0"/>
          </a:p>
          <a:p>
            <a:pPr marL="763233" lvl="1" indent="-293551">
              <a:buFont typeface="Arial" panose="020B0604020202020204" pitchFamily="34" charset="0"/>
              <a:buChar char="•"/>
            </a:pPr>
            <a:r>
              <a:rPr lang="zh-CN" altLang="en-US" sz="1800" dirty="0"/>
              <a:t>多方，夢，直接說話，神蹟，天使。祂在荊棘火中對摩西說話，在微小的聲音中對以利亞說話，對以賽亞用聖殿的異象，對何西阿用家庭中發生的是，對</a:t>
            </a:r>
            <a:r>
              <a:rPr lang="en-US" altLang="zh-CN" sz="1800" dirty="0"/>
              <a:t>Amos</a:t>
            </a:r>
            <a:r>
              <a:rPr lang="zh-CN" altLang="en-US" sz="1800" dirty="0"/>
              <a:t>用夏天的無花果。</a:t>
            </a:r>
            <a:endParaRPr lang="en-US" altLang="zh-CN" sz="1800" dirty="0"/>
          </a:p>
          <a:p>
            <a:pPr marL="763233" lvl="1" indent="-293551">
              <a:buFont typeface="Arial" panose="020B0604020202020204" pitchFamily="34" charset="0"/>
              <a:buChar char="•"/>
            </a:pPr>
            <a:r>
              <a:rPr lang="zh-CN" altLang="en-US" sz="1800" dirty="0"/>
              <a:t>在先知里说。</a:t>
            </a:r>
            <a:endParaRPr lang="en-US" altLang="zh-CN" sz="1800" dirty="0"/>
          </a:p>
          <a:p>
            <a:pPr marL="293551" indent="-293551">
              <a:buFont typeface="Arial" panose="020B0604020202020204" pitchFamily="34" charset="0"/>
              <a:buChar char="•"/>
            </a:pPr>
            <a:r>
              <a:rPr lang="en-US" altLang="zh-CN" sz="1800" dirty="0"/>
              <a:t>Whom</a:t>
            </a:r>
            <a:r>
              <a:rPr lang="zh-CN" altLang="en-US" sz="1800" dirty="0"/>
              <a:t>：對列祖</a:t>
            </a:r>
            <a:endParaRPr lang="en-US" altLang="zh-CN" sz="1800" dirty="0"/>
          </a:p>
          <a:p>
            <a:pPr marL="293551" indent="-293551">
              <a:buFont typeface="Arial" panose="020B0604020202020204" pitchFamily="34" charset="0"/>
              <a:buChar char="•"/>
            </a:pPr>
            <a:r>
              <a:rPr lang="en-US" altLang="zh-CN" sz="1800" dirty="0"/>
              <a:t>When</a:t>
            </a:r>
            <a:r>
              <a:rPr lang="zh-CN" altLang="en-US" sz="1800" dirty="0"/>
              <a:t>：古时</a:t>
            </a:r>
            <a:endParaRPr lang="en-US" altLang="zh-CN" sz="1800" dirty="0"/>
          </a:p>
          <a:p>
            <a:pPr marL="293551" indent="-293551" defTabSz="939363">
              <a:buFont typeface="Arial" panose="020B0604020202020204" pitchFamily="34" charset="0"/>
              <a:buChar char="•"/>
              <a:defRPr/>
            </a:pPr>
            <a:r>
              <a:rPr lang="zh-CN" altLang="en-US" sz="1800" dirty="0"/>
              <a:t>对比：多次（碎片，一点一点的），末世</a:t>
            </a:r>
            <a:r>
              <a:rPr lang="en-US" altLang="zh-CN" sz="1800" dirty="0"/>
              <a:t>The Last Of The Days</a:t>
            </a:r>
            <a:r>
              <a:rPr lang="zh-CN" altLang="en-US" sz="1800" dirty="0"/>
              <a:t>，对我们，在儿子（没有定冠词，着重属性而不是</a:t>
            </a:r>
            <a:r>
              <a:rPr lang="en-US" altLang="zh-CN" sz="1800" dirty="0"/>
              <a:t>Personality</a:t>
            </a:r>
            <a:r>
              <a:rPr lang="zh-CN" altLang="en-US" sz="1800" dirty="0"/>
              <a:t>）里说</a:t>
            </a:r>
            <a:endParaRPr lang="en-US" altLang="zh-CN" sz="1800" dirty="0"/>
          </a:p>
          <a:p>
            <a:pPr marL="293551" indent="-293551" defTabSz="939363">
              <a:buFont typeface="Arial" panose="020B0604020202020204" pitchFamily="34" charset="0"/>
              <a:buChar char="•"/>
              <a:defRPr/>
            </a:pPr>
            <a:r>
              <a:rPr lang="en-US" altLang="zh-CN" sz="1800" dirty="0"/>
              <a:t>Note</a:t>
            </a:r>
            <a:r>
              <a:rPr lang="zh-CN" altLang="en-US" sz="1800" dirty="0"/>
              <a:t>：说话是过去时。神的话已经封闭了</a:t>
            </a:r>
            <a:r>
              <a:rPr lang="en-US" altLang="zh-CN" sz="1800" dirty="0"/>
              <a:t>CHRIST THE FINAL WORD OF GOD!</a:t>
            </a:r>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耶穌的超越</a:t>
            </a:r>
            <a:endParaRPr lang="en-US" altLang="zh-CN" sz="1800" dirty="0"/>
          </a:p>
          <a:p>
            <a:pPr marL="293551" indent="-293551">
              <a:buFont typeface="Arial" panose="020B0604020202020204" pitchFamily="34" charset="0"/>
              <a:buChar char="•"/>
            </a:pPr>
            <a:r>
              <a:rPr lang="en-US" altLang="zh-CN" sz="1800" dirty="0"/>
              <a:t>First, there were the prophets, God's ancient spokesmen (Hebrews 1:1-3); then the angels, Israel's guardians (Hebrews 1:4-2:18); then Israel's great leader, Moses (Hebrews 3:1-4:7); Israel's godly general, Joshua (Hebrews 4:8-13); and finally the founder of Israel's priesthood, Aaron (Hebrews 4:14-7:28)</a:t>
            </a:r>
          </a:p>
          <a:p>
            <a:pPr marL="293551" indent="-293551">
              <a:buFont typeface="Arial" panose="020B0604020202020204" pitchFamily="34" charset="0"/>
              <a:buChar char="•"/>
            </a:pPr>
            <a:r>
              <a:rPr lang="en-US" altLang="zh-CN" sz="1800" dirty="0"/>
              <a:t>Son whom </a:t>
            </a:r>
            <a:r>
              <a:rPr lang="zh-CN" altLang="en-US" sz="1800" dirty="0"/>
              <a:t>神立他为承受万有的，是他的地位。启示录</a:t>
            </a:r>
            <a:r>
              <a:rPr lang="en-US" altLang="zh-CN" sz="1800" dirty="0"/>
              <a:t>5</a:t>
            </a:r>
            <a:r>
              <a:rPr lang="zh-CN" altLang="en-US" sz="1800" dirty="0"/>
              <a:t>：</a:t>
            </a:r>
            <a:r>
              <a:rPr lang="en-US" altLang="zh-CN" sz="1800" dirty="0"/>
              <a:t>5</a:t>
            </a:r>
            <a:r>
              <a:rPr lang="zh-CN" altLang="en-US" sz="1800" dirty="0"/>
              <a:t>，</a:t>
            </a:r>
            <a:r>
              <a:rPr lang="en-US" altLang="zh-CN" sz="1800" dirty="0"/>
              <a:t>15</a:t>
            </a:r>
            <a:r>
              <a:rPr lang="zh-CN" altLang="en-US" sz="1800" dirty="0"/>
              <a:t>：</a:t>
            </a:r>
            <a:r>
              <a:rPr lang="en-US" altLang="zh-CN" sz="1800" dirty="0"/>
              <a:t>11</a:t>
            </a:r>
            <a:r>
              <a:rPr lang="zh-CN" altLang="en-US" sz="1800" dirty="0"/>
              <a:t>：</a:t>
            </a:r>
            <a:r>
              <a:rPr lang="en-US" altLang="zh-CN" sz="1800" dirty="0"/>
              <a:t>14-15</a:t>
            </a:r>
            <a:r>
              <a:rPr lang="zh-CN" altLang="en-US" sz="1800" dirty="0"/>
              <a:t>，撒旦在旷野试探耶稣。神喜悦一切的丰盛在祂里面居住（歌罗西书</a:t>
            </a:r>
            <a:r>
              <a:rPr lang="en-US" altLang="zh-CN" sz="1800" dirty="0"/>
              <a:t>1</a:t>
            </a:r>
            <a:r>
              <a:rPr lang="zh-CN" altLang="en-US" sz="1800" dirty="0"/>
              <a:t>：</a:t>
            </a:r>
            <a:r>
              <a:rPr lang="en-US" altLang="zh-CN" sz="1800" dirty="0"/>
              <a:t>19</a:t>
            </a:r>
            <a:r>
              <a:rPr lang="zh-CN" altLang="en-US" sz="1800" dirty="0"/>
              <a:t>）</a:t>
            </a:r>
            <a:endParaRPr lang="en-US" altLang="zh-CN" sz="1800" dirty="0"/>
          </a:p>
          <a:p>
            <a:pPr marL="293551" indent="-293551">
              <a:buFont typeface="Arial" panose="020B0604020202020204" pitchFamily="34" charset="0"/>
              <a:buChar char="•"/>
            </a:pPr>
            <a:r>
              <a:rPr lang="zh-TW" altLang="en-US" sz="1800" dirty="0">
                <a:solidFill>
                  <a:schemeClr val="bg1"/>
                </a:solidFill>
              </a:rPr>
              <a:t>創造諸世界</a:t>
            </a:r>
            <a:r>
              <a:rPr lang="zh-CN" altLang="en-US" sz="1800" dirty="0">
                <a:solidFill>
                  <a:schemeClr val="bg1"/>
                </a:solidFill>
              </a:rPr>
              <a:t>是他的工作</a:t>
            </a:r>
            <a:endParaRPr lang="en-US" altLang="zh-CN" sz="1800" dirty="0"/>
          </a:p>
          <a:p>
            <a:pPr marL="293551" indent="-293551">
              <a:buFont typeface="Arial" panose="020B0604020202020204" pitchFamily="34" charset="0"/>
              <a:buChar char="•"/>
            </a:pPr>
            <a:r>
              <a:rPr lang="zh-CN" altLang="en-US" sz="1800" dirty="0"/>
              <a:t>借他（</a:t>
            </a:r>
            <a:r>
              <a:rPr lang="en-US" altLang="zh-CN" sz="1800" dirty="0" err="1"/>
              <a:t>Dia</a:t>
            </a:r>
            <a:r>
              <a:rPr lang="zh-CN" altLang="en-US" sz="1800" dirty="0"/>
              <a:t>）創造，歌罗西书</a:t>
            </a:r>
            <a:r>
              <a:rPr lang="en-US" altLang="zh-CN" sz="1800" dirty="0"/>
              <a:t>1</a:t>
            </a:r>
            <a:r>
              <a:rPr lang="zh-CN" altLang="en-US" sz="1800" dirty="0"/>
              <a:t>：</a:t>
            </a:r>
            <a:r>
              <a:rPr lang="en-US" altLang="zh-CN" sz="1800" dirty="0"/>
              <a:t>16</a:t>
            </a:r>
            <a:r>
              <a:rPr lang="zh-CN" altLang="en-US" sz="1800" dirty="0"/>
              <a:t>是说（</a:t>
            </a:r>
            <a:r>
              <a:rPr lang="en-US" altLang="zh-CN" sz="1800" dirty="0"/>
              <a:t>In Him)</a:t>
            </a:r>
            <a:r>
              <a:rPr lang="zh-CN" altLang="en-US" sz="1800" dirty="0"/>
              <a:t>，</a:t>
            </a:r>
            <a:r>
              <a:rPr lang="en-US" altLang="zh-CN" sz="1800" dirty="0"/>
              <a:t>by (literally "in" = within the sphere of His personality, resides the Creative will and the creative energy, and in that sphere the creative act takes place = the Agent of creation. 1:16 </a:t>
            </a:r>
            <a:r>
              <a:rPr lang="zh-CN" altLang="en-US" sz="1800" dirty="0"/>
              <a:t>因为万有都是靠他造的，无论是天上的，地上的，能看见的，不能看见的，或是有位的，主治的，执政的，掌权的，一概都是藉着他造的，又是为他造的。</a:t>
            </a:r>
            <a:endParaRPr lang="en-US" altLang="zh-CN" sz="1800" dirty="0"/>
          </a:p>
          <a:p>
            <a:pPr marL="293551" indent="-293551">
              <a:buFont typeface="Arial" panose="020B0604020202020204" pitchFamily="34" charset="0"/>
              <a:buChar char="•"/>
            </a:pPr>
            <a:r>
              <a:rPr lang="zh-CN" altLang="en-US" sz="1800" dirty="0"/>
              <a:t>诸世界</a:t>
            </a:r>
            <a:r>
              <a:rPr lang="en-US" altLang="zh-CN" sz="1800" dirty="0"/>
              <a:t>, Ages, </a:t>
            </a:r>
            <a:r>
              <a:rPr lang="zh-CN" altLang="en-US" sz="1800" dirty="0"/>
              <a:t>不但指空间，更多地指时间，历史。创世记中，神的话就在那里，在啟示錄中，是耶穌基督的啟示，承受萬有，創造萬有，他的神性。</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注意聖經中關於耶穌“他是”“我是”句子，一方面表明耶穌的身份，一方面表明神。</a:t>
            </a:r>
            <a:endParaRPr lang="en-US" altLang="zh-CN" sz="1800" dirty="0"/>
          </a:p>
          <a:p>
            <a:pPr marL="293551" indent="-293551">
              <a:buFont typeface="Arial" panose="020B0604020202020204" pitchFamily="34" charset="0"/>
              <a:buChar char="•"/>
            </a:pPr>
            <a:r>
              <a:rPr lang="en-US" altLang="zh-CN" sz="1800" dirty="0" err="1"/>
              <a:t>Jhn</a:t>
            </a:r>
            <a:r>
              <a:rPr lang="en-US" altLang="zh-CN" sz="1800" dirty="0"/>
              <a:t> 6:51 </a:t>
            </a:r>
            <a:r>
              <a:rPr lang="zh-CN" altLang="en-US" sz="1800" dirty="0"/>
              <a:t>我是从天上降下来生命的粮。人若吃这粮，就必永远活着。</a:t>
            </a:r>
            <a:endParaRPr lang="en-US" altLang="zh-CN" sz="1800" dirty="0"/>
          </a:p>
          <a:p>
            <a:pPr marL="293551" indent="-293551">
              <a:buFont typeface="Arial" panose="020B0604020202020204" pitchFamily="34" charset="0"/>
              <a:buChar char="•"/>
            </a:pPr>
            <a:r>
              <a:rPr lang="en-US" altLang="zh-CN" sz="1800" dirty="0" err="1"/>
              <a:t>Jhn</a:t>
            </a:r>
            <a:r>
              <a:rPr lang="en-US" altLang="zh-CN" sz="1800" dirty="0"/>
              <a:t> 8:12 </a:t>
            </a:r>
            <a:r>
              <a:rPr lang="zh-CN" altLang="en-US" sz="1800" dirty="0"/>
              <a:t>耶稣又对众人说，我是世界的光。跟从我的，就不在黑暗里走，必要得着生命的光。</a:t>
            </a:r>
            <a:endParaRPr lang="en-US" altLang="zh-CN" sz="1800" dirty="0"/>
          </a:p>
          <a:p>
            <a:pPr marL="293551" indent="-293551" defTabSz="939363">
              <a:buFont typeface="Arial" panose="020B0604020202020204" pitchFamily="34" charset="0"/>
              <a:buChar char="•"/>
              <a:defRPr/>
            </a:pPr>
            <a:r>
              <a:rPr lang="en-US" altLang="zh-CN" sz="1800" dirty="0" err="1"/>
              <a:t>Jhn</a:t>
            </a:r>
            <a:r>
              <a:rPr lang="en-US" altLang="zh-CN" sz="1800" dirty="0"/>
              <a:t> 10:11 </a:t>
            </a:r>
            <a:r>
              <a:rPr lang="en-US" sz="1800" dirty="0" err="1"/>
              <a:t>我是好牧人，好牧人为羊舍命</a:t>
            </a:r>
            <a:r>
              <a:rPr lang="en-US" sz="1800" dirty="0"/>
              <a:t>。</a:t>
            </a:r>
          </a:p>
          <a:p>
            <a:pPr marL="293551" indent="-293551" defTabSz="939363">
              <a:buFont typeface="Arial" panose="020B0604020202020204" pitchFamily="34" charset="0"/>
              <a:buChar char="•"/>
              <a:defRPr/>
            </a:pPr>
            <a:r>
              <a:rPr lang="en-US" altLang="zh-CN" sz="1800" dirty="0" err="1"/>
              <a:t>Jhn</a:t>
            </a:r>
            <a:r>
              <a:rPr lang="en-US" altLang="zh-CN" sz="1800" dirty="0"/>
              <a:t> 1:9 </a:t>
            </a:r>
            <a:r>
              <a:rPr lang="en-US" sz="1800" dirty="0" err="1"/>
              <a:t>那光是真光，照亮一切生在世上的人</a:t>
            </a:r>
            <a:r>
              <a:rPr lang="en-US" sz="1800" dirty="0"/>
              <a:t>。</a:t>
            </a:r>
          </a:p>
          <a:p>
            <a:pPr marL="293551" indent="-293551">
              <a:buFont typeface="Arial" panose="020B0604020202020204" pitchFamily="34" charset="0"/>
              <a:buChar char="•"/>
            </a:pPr>
            <a:r>
              <a:rPr lang="en-US" altLang="zh-CN" sz="1800" dirty="0" err="1"/>
              <a:t>Jhn</a:t>
            </a:r>
            <a:r>
              <a:rPr lang="en-US" altLang="zh-CN" sz="1800" dirty="0"/>
              <a:t> 15:1 </a:t>
            </a:r>
            <a:r>
              <a:rPr lang="zh-CN" altLang="en-US" sz="1800" dirty="0"/>
              <a:t>我是真葡萄树，我父是栽培的人。</a:t>
            </a:r>
            <a:endParaRPr lang="en-US" altLang="zh-CN" sz="1800" dirty="0"/>
          </a:p>
          <a:p>
            <a:pPr marL="293551" indent="-293551">
              <a:buFont typeface="Arial" panose="020B0604020202020204" pitchFamily="34" charset="0"/>
              <a:buChar char="•"/>
            </a:pPr>
            <a:r>
              <a:rPr lang="en-US" altLang="zh-CN" sz="1800" dirty="0"/>
              <a:t>Col 1:18 </a:t>
            </a:r>
            <a:r>
              <a:rPr lang="en-US" sz="1800" dirty="0" err="1"/>
              <a:t>他也是教会全体之首。他是元始，是从死里首先复生的，使他可以在凡事上居首位</a:t>
            </a:r>
            <a:r>
              <a:rPr lang="en-US" sz="1800" dirty="0"/>
              <a:t>。</a:t>
            </a:r>
          </a:p>
          <a:p>
            <a:pPr marL="293551" indent="-293551" defTabSz="939363">
              <a:buFont typeface="Arial" panose="020B0604020202020204" pitchFamily="34" charset="0"/>
              <a:buChar char="•"/>
              <a:defRPr/>
            </a:pPr>
            <a:r>
              <a:rPr lang="en-US" altLang="zh-CN" sz="1800" dirty="0"/>
              <a:t>Col 2:10 </a:t>
            </a:r>
            <a:r>
              <a:rPr lang="en-US" sz="1800" dirty="0" err="1"/>
              <a:t>你们在他里面也得了丰盛。他是各样执政掌权者的元首</a:t>
            </a:r>
            <a:r>
              <a:rPr lang="en-US" sz="1800" dirty="0"/>
              <a:t>。</a:t>
            </a:r>
          </a:p>
          <a:p>
            <a:pPr defTabSz="939363">
              <a:defRPr/>
            </a:pPr>
            <a:r>
              <a:rPr lang="zh-CN" altLang="en-US" sz="1800" dirty="0"/>
              <a:t>希伯來信徒對於神的榮耀不陌生。</a:t>
            </a:r>
            <a:endParaRPr lang="en-US" altLang="zh-CN" sz="1800" dirty="0"/>
          </a:p>
          <a:p>
            <a:pPr marL="176131" indent="-176131" defTabSz="939363">
              <a:buFont typeface="Arial" panose="020B0604020202020204" pitchFamily="34" charset="0"/>
              <a:buChar char="•"/>
              <a:defRPr/>
            </a:pPr>
            <a:r>
              <a:rPr lang="en-US" altLang="zh-CN" sz="1800" dirty="0"/>
              <a:t>Exo 33:18 </a:t>
            </a:r>
            <a:r>
              <a:rPr lang="zh-CN" altLang="en-US" sz="1800" dirty="0"/>
              <a:t>摩西说，求你显出你的荣耀给我看。</a:t>
            </a:r>
            <a:r>
              <a:rPr lang="en-US" altLang="zh-CN" sz="1800" dirty="0"/>
              <a:t>33:19 </a:t>
            </a:r>
            <a:r>
              <a:rPr lang="zh-CN" altLang="en-US" sz="1800" dirty="0"/>
              <a:t>耶和华说，我要显我一切的恩慈，在你面前经过，宣告我的名。我要恩待谁就恩待谁，要怜悯谁就怜悯谁，</a:t>
            </a:r>
            <a:endParaRPr lang="en-US" altLang="zh-CN" sz="1800" dirty="0"/>
          </a:p>
          <a:p>
            <a:pPr marL="176131" indent="-176131" defTabSz="939363">
              <a:buFont typeface="Arial" panose="020B0604020202020204" pitchFamily="34" charset="0"/>
              <a:buChar char="•"/>
              <a:defRPr/>
            </a:pPr>
            <a:r>
              <a:rPr lang="zh-CN" altLang="en-US" sz="1800" dirty="0"/>
              <a:t>神的荣耀是内敛的，是神的属性。显出来的就是基督。他是荣耀发出的光。当神说话的时候，子就是那话语；当神显现的时候，子就是那荣耀。</a:t>
            </a:r>
            <a:endParaRPr lang="en-US" altLang="zh-CN" sz="1800" dirty="0"/>
          </a:p>
          <a:p>
            <a:pPr marL="176131" indent="-176131" defTabSz="939363">
              <a:buFont typeface="Arial" panose="020B0604020202020204" pitchFamily="34" charset="0"/>
              <a:buChar char="•"/>
              <a:defRPr/>
            </a:pPr>
            <a:endParaRPr lang="en-US" altLang="zh-CN" sz="1800" dirty="0"/>
          </a:p>
          <a:p>
            <a:pPr marL="176131" indent="-176131" defTabSz="939363">
              <a:buFont typeface="Arial" panose="020B0604020202020204" pitchFamily="34" charset="0"/>
              <a:buChar char="•"/>
              <a:defRPr/>
            </a:pPr>
            <a:r>
              <a:rPr lang="zh-CN" altLang="en-US" sz="1800" dirty="0"/>
              <a:t>是神實底的真像。</a:t>
            </a:r>
            <a:endParaRPr lang="en-US" altLang="zh-CN" sz="1800" dirty="0"/>
          </a:p>
          <a:p>
            <a:pPr marL="176131" indent="-176131" defTabSz="939363">
              <a:buFont typeface="Arial" panose="020B0604020202020204" pitchFamily="34" charset="0"/>
              <a:buChar char="•"/>
              <a:defRPr/>
            </a:pPr>
            <a:r>
              <a:rPr lang="zh-CN" altLang="en-US" sz="1800" dirty="0"/>
              <a:t>这里的神本体就是神</a:t>
            </a:r>
            <a:r>
              <a:rPr lang="en-US" altLang="zh-CN" sz="1800" dirty="0"/>
              <a:t>essence</a:t>
            </a:r>
            <a:r>
              <a:rPr lang="zh-CN" altLang="en-US" sz="1800" dirty="0"/>
              <a:t>，本质，</a:t>
            </a:r>
            <a:r>
              <a:rPr lang="en-US" altLang="zh-CN" sz="1800" dirty="0"/>
              <a:t>nature</a:t>
            </a:r>
            <a:r>
              <a:rPr lang="zh-CN" altLang="en-US" sz="1800" dirty="0"/>
              <a:t>属性</a:t>
            </a:r>
            <a:r>
              <a:rPr lang="en-US" altLang="zh-CN" sz="1800" dirty="0"/>
              <a:t>, being</a:t>
            </a:r>
            <a:r>
              <a:rPr lang="zh-CN" altLang="en-US" sz="1800" dirty="0"/>
              <a:t>。神的形象在创世记中出现过，但神的形象完整和完全的表现却是基督。真像，原义是印在蜡上留下的印记，这印记是印的完全准确的反映。</a:t>
            </a:r>
            <a:r>
              <a:rPr lang="en-US" altLang="zh-CN" sz="1800" dirty="0"/>
              <a:t>Exo 20:3 </a:t>
            </a:r>
            <a:r>
              <a:rPr lang="zh-CN" altLang="en-US" sz="1800" dirty="0"/>
              <a:t>除了我以外，你不可有别的神。</a:t>
            </a:r>
          </a:p>
          <a:p>
            <a:pPr marL="176131" indent="-176131" defTabSz="939363">
              <a:buFont typeface="Arial" panose="020B0604020202020204" pitchFamily="34" charset="0"/>
              <a:buChar char="•"/>
              <a:defRPr/>
            </a:pPr>
            <a:r>
              <a:rPr lang="en-US" altLang="zh-CN" sz="1800" dirty="0"/>
              <a:t>Exo 20:4 </a:t>
            </a:r>
            <a:r>
              <a:rPr lang="zh-CN" altLang="en-US" sz="1800" dirty="0"/>
              <a:t>不可为自己雕刻偶像，也不可作什么形像仿佛上天，下地，和地底下，水中的百物。</a:t>
            </a:r>
            <a:r>
              <a:rPr lang="en-US" altLang="zh-CN" sz="1800" dirty="0"/>
              <a:t>Exo 20:5 </a:t>
            </a:r>
            <a:r>
              <a:rPr lang="zh-CN" altLang="en-US" sz="1800" dirty="0"/>
              <a:t>不可跪拜那些像，也不可事奉它，因为我耶和华你的神是忌邪的神。</a:t>
            </a:r>
            <a:r>
              <a:rPr lang="en-US" altLang="zh-CN" sz="1800" dirty="0"/>
              <a:t>Col 1:15 </a:t>
            </a:r>
            <a:r>
              <a:rPr lang="zh-CN" altLang="en-US" sz="1800" dirty="0"/>
              <a:t>爱子是那不能看见之神的像，是首生的，在一切被造的以先。</a:t>
            </a:r>
            <a:r>
              <a:rPr lang="en-US" altLang="zh-CN" sz="1800" dirty="0"/>
              <a:t>Col 3:10 </a:t>
            </a:r>
            <a:r>
              <a:rPr lang="zh-CN" altLang="en-US" sz="1800" dirty="0"/>
              <a:t>穿上了新人。这新人在知识上渐渐更新，正如造他主的形像。</a:t>
            </a:r>
            <a:endParaRPr lang="en-US" altLang="zh-CN" sz="1800" dirty="0"/>
          </a:p>
          <a:p>
            <a:pPr marL="176131" indent="-176131" defTabSz="939363">
              <a:buFont typeface="Arial" panose="020B0604020202020204" pitchFamily="34" charset="0"/>
              <a:buChar char="•"/>
              <a:defRPr/>
            </a:pPr>
            <a:r>
              <a:rPr lang="zh-CN" altLang="en-US" sz="1800" dirty="0"/>
              <a:t>常用他权能的命令托住万有，应该译为，一直用他权能的命令托住万有。</a:t>
            </a:r>
            <a:endParaRPr lang="en-US" altLang="zh-CN" sz="1800" dirty="0"/>
          </a:p>
          <a:p>
            <a:pPr marL="176131" indent="-176131" defTabSz="939363">
              <a:buFont typeface="Arial" panose="020B0604020202020204" pitchFamily="34" charset="0"/>
              <a:buChar char="•"/>
              <a:defRPr/>
            </a:pPr>
            <a:r>
              <a:rPr lang="zh-CN" altLang="en-US" sz="1800" dirty="0"/>
              <a:t>托住，不是静态的抗，而是动态的带领，供应，引领到达目标，就像风催动船帆。</a:t>
            </a:r>
            <a:r>
              <a:rPr lang="en-US" altLang="zh-CN" sz="1800" dirty="0"/>
              <a:t>Col 1:17 </a:t>
            </a:r>
            <a:r>
              <a:rPr lang="zh-CN" altLang="en-US" sz="1800" dirty="0"/>
              <a:t>他在万有之先，万有也靠他而立。</a:t>
            </a:r>
            <a:r>
              <a:rPr lang="en-US" altLang="zh-CN" sz="1800" dirty="0"/>
              <a:t>Act 17:28 </a:t>
            </a:r>
            <a:r>
              <a:rPr lang="zh-CN" altLang="en-US" sz="1800" dirty="0"/>
              <a:t>我们生活，动作，存留，都在乎他。</a:t>
            </a:r>
            <a:endParaRPr lang="en-US" altLang="zh-CN" sz="1800" dirty="0"/>
          </a:p>
          <a:p>
            <a:pPr marL="176131" indent="-176131" defTabSz="939363">
              <a:buFont typeface="Arial" panose="020B0604020202020204" pitchFamily="34" charset="0"/>
              <a:buChar char="•"/>
              <a:defRPr/>
            </a:pPr>
            <a:r>
              <a:rPr lang="zh-CN" altLang="en-US" sz="1800" dirty="0"/>
              <a:t>权能的</a:t>
            </a:r>
            <a:r>
              <a:rPr lang="zh-CN" altLang="en-US" sz="1800" b="1" dirty="0"/>
              <a:t>命令</a:t>
            </a:r>
            <a:r>
              <a:rPr lang="zh-CN" altLang="en-US" sz="1800" dirty="0"/>
              <a:t>托住。命令是一个特殊的字，</a:t>
            </a:r>
            <a:r>
              <a:rPr lang="en-US" altLang="zh-CN" sz="1800" dirty="0" err="1"/>
              <a:t>Rhema</a:t>
            </a:r>
            <a:r>
              <a:rPr lang="zh-CN" altLang="en-US" sz="1800" dirty="0"/>
              <a:t>，与通常意义上的命令不一样，</a:t>
            </a:r>
            <a:r>
              <a:rPr lang="en-US" altLang="zh-CN" sz="1800" dirty="0" err="1"/>
              <a:t>Jhn</a:t>
            </a:r>
            <a:r>
              <a:rPr lang="en-US" altLang="zh-CN" sz="1800" dirty="0"/>
              <a:t> 13:34 </a:t>
            </a:r>
            <a:r>
              <a:rPr lang="zh-CN" altLang="en-US" sz="1800" dirty="0"/>
              <a:t>我赐给你们一条新命令，乃是叫你们彼此相爱。这是对我们的要求，因为我们的缘故，却不一定实现。</a:t>
            </a:r>
            <a:r>
              <a:rPr lang="en-US" altLang="zh-CN" sz="1800" dirty="0" err="1"/>
              <a:t>Rhema</a:t>
            </a:r>
            <a:r>
              <a:rPr lang="zh-CN" altLang="en-US" sz="1800" dirty="0"/>
              <a:t>，是关注在话语的内容本身，尤其是加上形容词，神的</a:t>
            </a:r>
            <a:r>
              <a:rPr lang="en-US" altLang="zh-CN" sz="1800" dirty="0" err="1"/>
              <a:t>Rhema</a:t>
            </a:r>
            <a:r>
              <a:rPr lang="zh-CN" altLang="en-US" sz="1800" dirty="0"/>
              <a:t>，就不一样，是有能力的（有另一个形容词，权能的命令），是必定实现的，可以翻译为神说出的旨意。</a:t>
            </a:r>
            <a:r>
              <a:rPr lang="en-US" altLang="zh-CN" sz="1800" dirty="0"/>
              <a:t>Mat 4:4 </a:t>
            </a:r>
            <a:r>
              <a:rPr lang="zh-CN" altLang="en-US" sz="1800" dirty="0"/>
              <a:t>耶稣却回答说，经上记着说，人活着，不是单靠食物，乃是靠神口里所出的一切话。</a:t>
            </a:r>
            <a:r>
              <a:rPr lang="en-US" altLang="zh-CN" sz="1800" dirty="0" err="1"/>
              <a:t>Heb</a:t>
            </a:r>
            <a:r>
              <a:rPr lang="en-US" altLang="zh-CN" sz="1800" dirty="0"/>
              <a:t> 11:3 </a:t>
            </a:r>
            <a:r>
              <a:rPr lang="zh-CN" altLang="en-US" sz="1800" dirty="0"/>
              <a:t>我们因着信，就知道诸世界是借神话造成的。这样，所看见的，并不是从显然之物造出来的。我们所看到的物质世界好像是由自然规律所维持在一起的，这后面的第一因却是神的话。这话语创造世界，这话语托住万有。</a:t>
            </a:r>
            <a:endParaRPr lang="en-US" altLang="zh-CN" sz="1800" dirty="0"/>
          </a:p>
          <a:p>
            <a:pPr marL="176131" indent="-176131" defTabSz="939363">
              <a:buFont typeface="Arial" panose="020B0604020202020204" pitchFamily="34" charset="0"/>
              <a:buChar char="•"/>
              <a:defRPr/>
            </a:pPr>
            <a:r>
              <a:rPr lang="zh-CN" altLang="en-US" sz="1800" dirty="0"/>
              <a:t>运用：在难处中，你还相信耶稣在托住万有吗？</a:t>
            </a:r>
            <a:r>
              <a:rPr lang="en-US" altLang="zh-CN" sz="1800" dirty="0"/>
              <a:t>Pro 3:5 </a:t>
            </a:r>
            <a:r>
              <a:rPr lang="zh-CN" altLang="en-US" sz="1800" dirty="0"/>
              <a:t>你要专心仰赖耶和华，不可倚靠自己的聪明。</a:t>
            </a:r>
            <a:r>
              <a:rPr lang="en-US" altLang="zh-CN" sz="1800" dirty="0"/>
              <a:t>Pro 3:6 </a:t>
            </a:r>
            <a:r>
              <a:rPr lang="zh-CN" altLang="en-US" sz="1800" dirty="0"/>
              <a:t>在你一切所行的事上，都要认定他，他必指引你的路。</a:t>
            </a:r>
            <a:endParaRPr lang="en-US" altLang="zh-CN" sz="1800" dirty="0"/>
          </a:p>
          <a:p>
            <a:pPr marL="176131" indent="-176131" defTabSz="939363">
              <a:buFont typeface="Arial" panose="020B0604020202020204" pitchFamily="34" charset="0"/>
              <a:buChar char="•"/>
              <a:defRPr/>
            </a:pPr>
            <a:r>
              <a:rPr lang="en-US" altLang="zh-CN" sz="1800" dirty="0"/>
              <a:t>God the Son spoke and created but He still speaks and sustains. As we listen and obey what God says in His Son (in His Word, the Scripture), He will sustain us through any trial, bringing us to the desired end He has for us --to be conformed to the image of Jesus Christ. The "word" is not empty. It has force. It does things.</a:t>
            </a:r>
          </a:p>
          <a:p>
            <a:pPr marL="176131" indent="-176131" defTabSz="939363">
              <a:buFont typeface="Arial" panose="020B0604020202020204" pitchFamily="34" charset="0"/>
              <a:buChar char="•"/>
              <a:defRPr/>
            </a:pPr>
            <a:r>
              <a:rPr lang="zh-CN" altLang="en-US" sz="1800" dirty="0"/>
              <a:t>他洗净了人的罪，</a:t>
            </a:r>
            <a:r>
              <a:rPr lang="en-US" altLang="zh-CN" sz="1800" dirty="0"/>
              <a:t>Middle Voice</a:t>
            </a:r>
            <a:r>
              <a:rPr lang="zh-CN" altLang="en-US" sz="1800" dirty="0"/>
              <a:t>，没有通过第三者，</a:t>
            </a:r>
            <a:r>
              <a:rPr lang="en-US" altLang="zh-CN" sz="1800" dirty="0"/>
              <a:t>The phrase can thus be translated He Himself had made indicating that when the Son of God made purification of sins, He did so by Himself, acting upon Himself, offering Himself as the Sacrifice for sin (</a:t>
            </a:r>
            <a:r>
              <a:rPr lang="en-US" altLang="zh-CN" sz="1800" dirty="0" err="1"/>
              <a:t>Heb</a:t>
            </a:r>
            <a:r>
              <a:rPr lang="en-US" altLang="zh-CN" sz="1800" dirty="0"/>
              <a:t> 9:26-note; He 10:12-note), and for Himself, acting in His own interest. </a:t>
            </a:r>
            <a:r>
              <a:rPr lang="zh-CN" altLang="en-US" sz="1800" dirty="0"/>
              <a:t>旧约大麻风的洁净。</a:t>
            </a:r>
            <a:endParaRPr lang="en-US" altLang="zh-CN" sz="1800" dirty="0"/>
          </a:p>
          <a:p>
            <a:pPr marL="176131" indent="-176131" defTabSz="939363">
              <a:buFont typeface="Arial" panose="020B0604020202020204" pitchFamily="34" charset="0"/>
              <a:buChar char="•"/>
              <a:defRPr/>
            </a:pPr>
            <a:r>
              <a:rPr lang="en-US" altLang="zh-CN" sz="1800" dirty="0"/>
              <a:t>2:14 </a:t>
            </a:r>
            <a:r>
              <a:rPr lang="zh-CN" altLang="en-US" sz="1800" dirty="0"/>
              <a:t>儿女既同有血肉之体，他也照样</a:t>
            </a:r>
            <a:r>
              <a:rPr lang="zh-CN" altLang="en-US" sz="1800" b="1" dirty="0"/>
              <a:t>亲自</a:t>
            </a:r>
            <a:r>
              <a:rPr lang="zh-CN" altLang="en-US" sz="1800" dirty="0"/>
              <a:t>成了血肉之体。特要藉着死，败坏那掌死权的，就是魔鬼。</a:t>
            </a:r>
            <a:endParaRPr lang="en-US" altLang="zh-CN" sz="1800" dirty="0"/>
          </a:p>
          <a:p>
            <a:pPr marL="176131" indent="-176131" defTabSz="939363">
              <a:buFont typeface="Arial" panose="020B0604020202020204" pitchFamily="34" charset="0"/>
              <a:buChar char="•"/>
              <a:defRPr/>
            </a:pPr>
            <a:r>
              <a:rPr lang="en-US" altLang="zh-CN" sz="1800" dirty="0"/>
              <a:t>9:14 </a:t>
            </a:r>
            <a:r>
              <a:rPr lang="zh-CN" altLang="en-US" sz="1800" dirty="0"/>
              <a:t>何况基督藉着永远的灵，将</a:t>
            </a:r>
            <a:r>
              <a:rPr lang="zh-CN" altLang="en-US" sz="1800" b="1" dirty="0"/>
              <a:t>自己</a:t>
            </a:r>
            <a:r>
              <a:rPr lang="zh-CN" altLang="en-US" sz="1800" dirty="0"/>
              <a:t>无瑕无疵献给神，他的血岂不更能洗净你们的心。（原文作良心）除去你们的死行，使你们事奉那永生神麽？</a:t>
            </a:r>
            <a:endParaRPr lang="en-US" altLang="zh-CN" sz="1800" dirty="0"/>
          </a:p>
          <a:p>
            <a:pPr marL="176131" indent="-176131" defTabSz="939363">
              <a:buFont typeface="Arial" panose="020B0604020202020204" pitchFamily="34" charset="0"/>
              <a:buChar char="•"/>
              <a:defRPr/>
            </a:pPr>
            <a:r>
              <a:rPr lang="zh-CN" altLang="en-US" sz="1800" dirty="0"/>
              <a:t> </a:t>
            </a:r>
            <a:r>
              <a:rPr lang="en-US" altLang="zh-CN" sz="1800" dirty="0"/>
              <a:t>"The Creator and the Sustainer became the Sin-bearer. In order to create the universe, He only had to speak. In order to maintain and guide the universe, He only has to speak… but in order to put away our sin once for all, He had to die on the cross of Calvary. It is staggering to think that the sovereign Lord would stoop to become the sacrificial Lamb. “</a:t>
            </a:r>
          </a:p>
          <a:p>
            <a:pPr marL="176131" indent="-176131" defTabSz="939363">
              <a:buFont typeface="Arial" panose="020B0604020202020204" pitchFamily="34" charset="0"/>
              <a:buChar char="•"/>
              <a:defRPr/>
            </a:pPr>
            <a:r>
              <a:rPr lang="zh-CN" altLang="en-US" sz="1800" dirty="0"/>
              <a:t>坐在高天至大者的右边，坐下，已经完成，安息。六日创造，第七日安息。两大主题，一个是洁净，一个是安息。大祭司进至圣所是站着的。</a:t>
            </a:r>
            <a:endParaRPr lang="en-US" altLang="zh-CN" sz="1800" dirty="0"/>
          </a:p>
          <a:p>
            <a:pPr marL="29355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buFont typeface="Arial" panose="020B0604020202020204" pitchFamily="34" charset="0"/>
              <a:buChar char="•"/>
            </a:pPr>
            <a:r>
              <a:rPr lang="zh-CN" altLang="en-US" sz="1800" dirty="0"/>
              <a:t>作者：不知道。</a:t>
            </a:r>
            <a:r>
              <a:rPr lang="zh-TW" altLang="en-US" sz="1800" dirty="0"/>
              <a:t>巴拿巴</a:t>
            </a:r>
            <a:r>
              <a:rPr lang="zh-CN" altLang="en-US" sz="1800" dirty="0"/>
              <a:t>？</a:t>
            </a:r>
            <a:r>
              <a:rPr lang="zh-TW" altLang="en-US" sz="1800" dirty="0"/>
              <a:t>亞波羅</a:t>
            </a:r>
            <a:r>
              <a:rPr lang="zh-CN" altLang="en-US" sz="1800" dirty="0"/>
              <a:t>？</a:t>
            </a:r>
            <a:endParaRPr lang="en-US" altLang="zh-CN" sz="1800" dirty="0"/>
          </a:p>
          <a:p>
            <a:pPr marL="176131" indent="-176131">
              <a:buFont typeface="Arial" panose="020B0604020202020204" pitchFamily="34" charset="0"/>
              <a:buChar char="•"/>
            </a:pPr>
            <a:r>
              <a:rPr lang="zh-CN" altLang="en-US" sz="1800" dirty="0"/>
              <a:t>是保罗：他不寫名字是因為他是外邦人的使徒，寫信給猶太信徒。</a:t>
            </a:r>
            <a:endParaRPr lang="en-US" altLang="zh-CN" sz="1800" dirty="0"/>
          </a:p>
          <a:p>
            <a:pPr marL="176131" indent="-176131">
              <a:buFont typeface="Arial" panose="020B0604020202020204" pitchFamily="34" charset="0"/>
              <a:buChar char="•"/>
            </a:pPr>
            <a:r>
              <a:rPr lang="zh-CN" altLang="en-US" sz="1800" dirty="0"/>
              <a:t>不是保羅：</a:t>
            </a:r>
            <a:endParaRPr lang="en-US" altLang="zh-CN" sz="1800" dirty="0"/>
          </a:p>
          <a:p>
            <a:pPr marL="645812" lvl="1" indent="-176131">
              <a:buFont typeface="Arial" panose="020B0604020202020204" pitchFamily="34" charset="0"/>
              <a:buChar char="•"/>
            </a:pPr>
            <a:r>
              <a:rPr lang="en-US" altLang="zh-CN" sz="1800" dirty="0" err="1"/>
              <a:t>Heb</a:t>
            </a:r>
            <a:r>
              <a:rPr lang="en-US" altLang="zh-CN" sz="1800" dirty="0"/>
              <a:t> 2:3 </a:t>
            </a:r>
            <a:r>
              <a:rPr lang="zh-CN" altLang="en-US" sz="1800" dirty="0"/>
              <a:t>我们若忽略这么大的救恩，怎能逃罪呢？这救恩起先是主亲自讲的，后来是听见的人给我们证实了。保羅</a:t>
            </a:r>
            <a:r>
              <a:rPr lang="en-US" altLang="zh-CN" sz="1800" dirty="0"/>
              <a:t>Gal 1:12 </a:t>
            </a:r>
            <a:r>
              <a:rPr lang="zh-CN" altLang="en-US" sz="1800" dirty="0"/>
              <a:t>因为我不是从人领受的，也不是人教导我的，乃是从耶稣基督启示来的。</a:t>
            </a:r>
            <a:endParaRPr lang="en-US" altLang="zh-CN" sz="1800" dirty="0"/>
          </a:p>
          <a:p>
            <a:pPr marL="645812" lvl="1" indent="-176131">
              <a:buFont typeface="Arial" panose="020B0604020202020204" pitchFamily="34" charset="0"/>
              <a:buChar char="•"/>
            </a:pPr>
            <a:r>
              <a:rPr lang="zh-CN" altLang="en-US" sz="1800" dirty="0"/>
              <a:t>保羅書信，一般都指明他使徒的身份</a:t>
            </a:r>
            <a:endParaRPr lang="en-US" altLang="zh-CN" sz="1800" dirty="0"/>
          </a:p>
          <a:p>
            <a:pPr marL="645812" lvl="1" indent="-176131">
              <a:buFont typeface="Arial" panose="020B0604020202020204" pitchFamily="34" charset="0"/>
              <a:buChar char="•"/>
            </a:pPr>
            <a:r>
              <a:rPr lang="zh-TW" altLang="en-US" sz="1800" dirty="0"/>
              <a:t>詞彙的差別。保羅寫，路加翻印成希臘文。</a:t>
            </a:r>
            <a:endParaRPr lang="en-US" altLang="zh-TW" sz="1800" dirty="0"/>
          </a:p>
          <a:p>
            <a:pPr marL="645812" lvl="1" indent="-176131">
              <a:buFont typeface="Arial" panose="020B0604020202020204" pitchFamily="34" charset="0"/>
              <a:buChar char="•"/>
            </a:pPr>
            <a:r>
              <a:rPr lang="zh-CN" altLang="en-US" sz="1800" dirty="0"/>
              <a:t>風格的差別。保羅：教義，生活。希伯來書，解經，勸勉一直交叉。</a:t>
            </a:r>
            <a:endParaRPr lang="en-US" altLang="zh-CN" sz="1800" dirty="0"/>
          </a:p>
          <a:p>
            <a:pPr marL="645812" lvl="1" indent="-176131">
              <a:buFont typeface="Arial" panose="020B0604020202020204" pitchFamily="34" charset="0"/>
              <a:buChar char="•"/>
            </a:pPr>
            <a:r>
              <a:rPr lang="zh-CN" altLang="en-US" sz="1800" dirty="0"/>
              <a:t>聖經都是神所默示的。</a:t>
            </a:r>
            <a:endParaRPr lang="en-US" altLang="zh-CN" sz="1800" dirty="0"/>
          </a:p>
          <a:p>
            <a:pPr marL="176131" indent="-176131">
              <a:buFont typeface="Arial" panose="020B0604020202020204" pitchFamily="34" charset="0"/>
              <a:buChar char="•"/>
            </a:pPr>
            <a:r>
              <a:rPr lang="zh-CN" altLang="en-US" sz="1800" dirty="0"/>
              <a:t>一些線索：</a:t>
            </a:r>
            <a:endParaRPr lang="en-US" altLang="zh-CN" sz="1800" dirty="0"/>
          </a:p>
          <a:p>
            <a:pPr marL="645812" lvl="1" indent="-176131">
              <a:buFont typeface="Arial" panose="020B0604020202020204" pitchFamily="34" charset="0"/>
              <a:buChar char="•"/>
            </a:pPr>
            <a:r>
              <a:rPr lang="en-US" altLang="zh-CN" sz="1800" dirty="0" err="1"/>
              <a:t>Heb</a:t>
            </a:r>
            <a:r>
              <a:rPr lang="en-US" altLang="zh-CN" sz="1800" dirty="0"/>
              <a:t> 13:23 </a:t>
            </a:r>
            <a:r>
              <a:rPr lang="zh-CN" altLang="en-US" sz="1800" dirty="0"/>
              <a:t>你们该知道我们的兄弟提摩太已经释放了。他若快来，我必同他去见你们。</a:t>
            </a:r>
            <a:endParaRPr lang="en-US" altLang="zh-CN" sz="1800" dirty="0"/>
          </a:p>
          <a:p>
            <a:pPr marL="176131" indent="-176131">
              <a:buFont typeface="Arial" panose="020B0604020202020204" pitchFamily="34" charset="0"/>
              <a:buChar char="•"/>
            </a:pPr>
            <a:r>
              <a:rPr lang="zh-CN" altLang="en-US" sz="1800" dirty="0"/>
              <a:t>收信人：可能是羅馬的教會，</a:t>
            </a:r>
            <a:r>
              <a:rPr lang="en-US" altLang="zh-CN" sz="1800" dirty="0"/>
              <a:t>13:24 </a:t>
            </a:r>
            <a:r>
              <a:rPr lang="zh-CN" altLang="en-US" sz="1800" dirty="0"/>
              <a:t>请你们问引导你们的诸位和众圣徒安。从义大利来的人也问你们安。希伯来背景的基督徒，尤其是那些又想要回到犹太教的基督徒。不清楚基督的超越。</a:t>
            </a:r>
            <a:endParaRPr lang="en-US" altLang="zh-CN" sz="1800" dirty="0"/>
          </a:p>
          <a:p>
            <a:pPr marL="176131" indent="-176131">
              <a:buFont typeface="Arial" panose="020B0604020202020204" pitchFamily="34" charset="0"/>
              <a:buChar char="•"/>
            </a:pPr>
            <a:r>
              <a:rPr lang="zh-CN" altLang="en-US" sz="1800" dirty="0"/>
              <a:t>写作时间和地点：羅馬書（主後</a:t>
            </a:r>
            <a:r>
              <a:rPr lang="en-US" altLang="zh-CN" sz="1800" dirty="0"/>
              <a:t>57-58</a:t>
            </a:r>
            <a:r>
              <a:rPr lang="zh-CN" altLang="en-US" sz="1800" dirty="0"/>
              <a:t>）年之後，羅馬大火主後</a:t>
            </a:r>
            <a:r>
              <a:rPr lang="en-US" altLang="zh-CN" sz="1800" dirty="0"/>
              <a:t>64</a:t>
            </a:r>
            <a:r>
              <a:rPr lang="zh-CN" altLang="en-US" sz="1800" dirty="0"/>
              <a:t>，尼祿是</a:t>
            </a:r>
            <a:r>
              <a:rPr lang="en-US" altLang="zh-CN" sz="1800" dirty="0"/>
              <a:t>68</a:t>
            </a:r>
            <a:r>
              <a:rPr lang="zh-CN" altLang="en-US" sz="1800" dirty="0"/>
              <a:t>年死的。</a:t>
            </a:r>
            <a:endParaRPr lang="en-US" altLang="zh-CN" sz="1800" dirty="0"/>
          </a:p>
          <a:p>
            <a:pPr marL="645812" lvl="1" indent="-176131">
              <a:buFont typeface="Arial" panose="020B0604020202020204" pitchFamily="34" charset="0"/>
              <a:buChar char="•"/>
            </a:pPr>
            <a:r>
              <a:rPr lang="en-US" altLang="zh-CN" sz="1800" dirty="0" err="1"/>
              <a:t>Heb</a:t>
            </a:r>
            <a:r>
              <a:rPr lang="en-US" altLang="zh-CN" sz="1800" dirty="0"/>
              <a:t> 10:32 </a:t>
            </a:r>
            <a:r>
              <a:rPr lang="zh-CN" altLang="en-US" sz="1800" dirty="0"/>
              <a:t>你们要追念往日，蒙了光照以后，所忍受大争战的各样苦难。</a:t>
            </a:r>
          </a:p>
          <a:p>
            <a:pPr marL="645812" lvl="1" indent="-176131">
              <a:buFont typeface="Arial" panose="020B0604020202020204" pitchFamily="34" charset="0"/>
              <a:buChar char="•"/>
            </a:pPr>
            <a:r>
              <a:rPr lang="en-US" altLang="zh-CN" sz="1800" dirty="0" err="1"/>
              <a:t>Heb</a:t>
            </a:r>
            <a:r>
              <a:rPr lang="en-US" altLang="zh-CN" sz="1800" dirty="0"/>
              <a:t> 10:33 </a:t>
            </a:r>
            <a:r>
              <a:rPr lang="zh-CN" altLang="en-US" sz="1800" dirty="0"/>
              <a:t>一面被毁谤，遭患难，成了戏景，叫众人观看。一面陪伴那些受这样苦难的人。</a:t>
            </a:r>
          </a:p>
          <a:p>
            <a:pPr marL="645812" lvl="1" indent="-176131">
              <a:buFont typeface="Arial" panose="020B0604020202020204" pitchFamily="34" charset="0"/>
              <a:buChar char="•"/>
            </a:pPr>
            <a:r>
              <a:rPr lang="en-US" altLang="zh-CN" sz="1800" dirty="0" err="1"/>
              <a:t>Heb</a:t>
            </a:r>
            <a:r>
              <a:rPr lang="en-US" altLang="zh-CN" sz="1800" dirty="0"/>
              <a:t> 10:34 </a:t>
            </a:r>
            <a:r>
              <a:rPr lang="zh-CN" altLang="en-US" sz="1800" dirty="0"/>
              <a:t>因为你们体恤了那些被捆锁的人，并且你们的家业被人抢去，也甘心忍受，知道自己有更美长存的家业。</a:t>
            </a:r>
            <a:endParaRPr lang="en-US" altLang="zh-CN" sz="1800" dirty="0"/>
          </a:p>
          <a:p>
            <a:pPr marL="645812" lvl="1" indent="-176131">
              <a:buFont typeface="Arial" panose="020B0604020202020204" pitchFamily="34" charset="0"/>
              <a:buChar char="•"/>
            </a:pPr>
            <a:r>
              <a:rPr lang="en-US" altLang="zh-CN" sz="1800" dirty="0" err="1"/>
              <a:t>Heb</a:t>
            </a:r>
            <a:r>
              <a:rPr lang="en-US" altLang="zh-CN" sz="1800" dirty="0"/>
              <a:t> 12:4 </a:t>
            </a:r>
            <a:r>
              <a:rPr lang="zh-CN" altLang="en-US" sz="1800" dirty="0"/>
              <a:t>你们与罪恶相争，还没有抵挡到流血的地步。</a:t>
            </a:r>
            <a:endParaRPr lang="en-US" altLang="zh-CN" sz="1800" dirty="0"/>
          </a:p>
          <a:p>
            <a:pPr marL="645812" lvl="1" indent="-176131">
              <a:buFont typeface="Arial" panose="020B0604020202020204" pitchFamily="34" charset="0"/>
              <a:buChar char="•"/>
            </a:pPr>
            <a:r>
              <a:rPr lang="zh-CN" altLang="en-US" sz="1800" dirty="0"/>
              <a:t>所以寫作時間在主后</a:t>
            </a:r>
            <a:r>
              <a:rPr lang="en-US" altLang="zh-CN" sz="1800" dirty="0"/>
              <a:t>64-68</a:t>
            </a:r>
            <a:r>
              <a:rPr lang="zh-CN" altLang="en-US" sz="1800" dirty="0"/>
              <a:t>年（根据？</a:t>
            </a:r>
            <a:r>
              <a:rPr lang="en-US" altLang="zh-CN" sz="1800" dirty="0"/>
              <a:t>Clement 1</a:t>
            </a:r>
            <a:r>
              <a:rPr lang="zh-CN" altLang="en-US" sz="1800" dirty="0"/>
              <a:t>引用過，早於</a:t>
            </a:r>
            <a:r>
              <a:rPr lang="en-US" altLang="zh-CN" sz="1800" dirty="0"/>
              <a:t>95AD</a:t>
            </a:r>
            <a:r>
              <a:rPr lang="zh-CN" altLang="en-US" sz="1800" dirty="0"/>
              <a:t>。</a:t>
            </a:r>
            <a:r>
              <a:rPr lang="en-US" altLang="zh-CN" sz="1800" dirty="0"/>
              <a:t>70AD</a:t>
            </a:r>
            <a:r>
              <a:rPr lang="zh-CN" altLang="en-US" sz="1800" dirty="0"/>
              <a:t>耶路撒冷陷落，神殿被毀，早於</a:t>
            </a:r>
            <a:r>
              <a:rPr lang="en-US" altLang="zh-CN" sz="1800" dirty="0"/>
              <a:t>70AD</a:t>
            </a:r>
            <a:r>
              <a:rPr lang="zh-CN" altLang="en-US" sz="1800" dirty="0"/>
              <a:t>）。地点？不知道</a:t>
            </a:r>
            <a:endParaRPr lang="en-US" altLang="zh-CN" sz="1800" dirty="0"/>
          </a:p>
          <a:p>
            <a:pPr marL="176131" indent="-176131">
              <a:buFont typeface="Arial" panose="020B0604020202020204" pitchFamily="34" charset="0"/>
              <a:buChar char="•"/>
            </a:pPr>
            <a:r>
              <a:rPr lang="zh-CN" altLang="en-US" sz="1800" dirty="0"/>
              <a:t>写作目的：</a:t>
            </a:r>
            <a:r>
              <a:rPr lang="zh-CN" altLang="en-US" sz="1800" b="1" dirty="0"/>
              <a:t>勸阻</a:t>
            </a:r>
            <a:r>
              <a:rPr lang="zh-CN" altLang="en-US" sz="1800" dirty="0"/>
              <a:t>猶太基督徒，不要回头，回到猶太教，回頭必定失去救恩；</a:t>
            </a:r>
            <a:r>
              <a:rPr lang="zh-CN" altLang="en-US" sz="1800" b="1" dirty="0"/>
              <a:t>勸勉</a:t>
            </a:r>
            <a:r>
              <a:rPr lang="zh-CN" altLang="en-US" sz="1800" dirty="0"/>
              <a:t>他們</a:t>
            </a:r>
            <a:r>
              <a:rPr lang="zh-TW" altLang="en-US" sz="1800" dirty="0"/>
              <a:t>重拾</a:t>
            </a:r>
            <a:r>
              <a:rPr lang="zh-CN" altLang="en-US" sz="1800" dirty="0"/>
              <a:t>對</a:t>
            </a:r>
            <a:r>
              <a:rPr lang="zh-TW" altLang="en-US" sz="1800" dirty="0"/>
              <a:t>基督耶穌的信心，</a:t>
            </a:r>
            <a:r>
              <a:rPr lang="zh-CN" altLang="en-US" sz="1800" dirty="0"/>
              <a:t>繼續往前走。耶穌基督因受試探而受過苦，他能體會我們的軟弱，是一個慈悲信實的大祭司。  </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從教義的角度：基督是我們在天上聖所的大祭司。</a:t>
            </a:r>
            <a:endParaRPr lang="en-US" altLang="zh-CN" sz="1800" dirty="0"/>
          </a:p>
          <a:p>
            <a:r>
              <a:rPr lang="zh-CN" altLang="en-US" sz="1800" dirty="0"/>
              <a:t>結果是，我們可以坦然無懼地來到神恩典的寶座面前，得恩典，蒙憐恤，得到及時的幫助。</a:t>
            </a:r>
            <a:endParaRPr lang="en-US" altLang="zh-CN" sz="1800" dirty="0"/>
          </a:p>
          <a:p>
            <a:r>
              <a:rPr lang="en-US" altLang="zh-CN" sz="1800" dirty="0" err="1"/>
              <a:t>Heb</a:t>
            </a:r>
            <a:r>
              <a:rPr lang="en-US" altLang="zh-CN" sz="1800" dirty="0"/>
              <a:t> 4:16 </a:t>
            </a:r>
            <a:r>
              <a:rPr lang="zh-CN" altLang="en-US" sz="1800" dirty="0"/>
              <a:t>所以我们只管坦然无惧地，来到施恩的宝座前，为要得怜恤，蒙恩惠作随时的帮助。</a:t>
            </a:r>
            <a:endParaRPr lang="en-US" altLang="zh-CN" sz="1800" dirty="0"/>
          </a:p>
          <a:p>
            <a:r>
              <a:rPr lang="en-US" altLang="zh-CN" sz="1800" dirty="0" err="1"/>
              <a:t>Heb</a:t>
            </a:r>
            <a:r>
              <a:rPr lang="en-US" altLang="zh-CN" sz="1800" dirty="0"/>
              <a:t> 10:22 </a:t>
            </a:r>
            <a:r>
              <a:rPr lang="zh-CN" altLang="en-US" sz="1800" dirty="0"/>
              <a:t>并我们心中天良的亏欠已经洒去，身体用清水洗净了，就当存着诚心，和充足的信心，来到神面前。</a:t>
            </a:r>
            <a:endParaRPr lang="en-US" altLang="zh-CN" sz="1800" dirty="0"/>
          </a:p>
          <a:p>
            <a:r>
              <a:rPr lang="zh-CN" altLang="en-US" sz="1800" dirty="0"/>
              <a:t>神的帳幕在人間，我要做他們的神，他們要做我的子民。</a:t>
            </a:r>
            <a:endParaRPr lang="en-US" altLang="zh-CN" sz="1800" dirty="0"/>
          </a:p>
          <a:p>
            <a:r>
              <a:rPr lang="zh-CN" altLang="en-US" sz="1800" dirty="0"/>
              <a:t>神的同在成為你經歷的實際</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800" dirty="0"/>
              <a:t>與我們有什麼關係？</a:t>
            </a:r>
          </a:p>
          <a:p>
            <a:endParaRPr lang="en-US" altLang="zh-CN" sz="1800" dirty="0"/>
          </a:p>
          <a:p>
            <a:r>
              <a:rPr lang="zh-CN" altLang="en-US" sz="1800" dirty="0"/>
              <a:t>正面：仰望基督（</a:t>
            </a:r>
            <a:r>
              <a:rPr lang="en-US" altLang="zh-CN" sz="1800" dirty="0"/>
              <a:t>Fix your eyes on Jesus)</a:t>
            </a:r>
            <a:endParaRPr lang="zh-CN" altLang="en-US" sz="1800" dirty="0"/>
          </a:p>
          <a:p>
            <a:r>
              <a:rPr lang="en-US" altLang="zh-CN" sz="1800" dirty="0" err="1"/>
              <a:t>Heb</a:t>
            </a:r>
            <a:r>
              <a:rPr lang="en-US" altLang="zh-CN" sz="1800" dirty="0"/>
              <a:t> 6:12 </a:t>
            </a:r>
            <a:r>
              <a:rPr lang="zh-CN" altLang="en-US" sz="1800" dirty="0"/>
              <a:t>并且不懈怠。总要效法那些凭信心和忍耐承受应许的人。</a:t>
            </a:r>
          </a:p>
          <a:p>
            <a:r>
              <a:rPr lang="zh-CN" altLang="en-US" sz="1800" dirty="0"/>
              <a:t>負面：不要回頭 </a:t>
            </a:r>
            <a:r>
              <a:rPr lang="en-US" altLang="zh-CN" sz="1800" dirty="0"/>
              <a:t>(Finish Well)</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使徒保羅的風格</a:t>
            </a:r>
          </a:p>
          <a:p>
            <a:r>
              <a:rPr lang="en-US" altLang="zh-CN" sz="1800" dirty="0"/>
              <a:t>10:19</a:t>
            </a:r>
            <a:r>
              <a:rPr lang="zh-CN" altLang="en-US" sz="1800" dirty="0"/>
              <a:t>弟兄们，我们既因耶稣的血，得以坦然进入至圣所， </a:t>
            </a:r>
            <a:r>
              <a:rPr lang="en-US" altLang="zh-CN" sz="1800" dirty="0"/>
              <a:t>10:20</a:t>
            </a:r>
            <a:r>
              <a:rPr lang="zh-CN" altLang="en-US" sz="1800" dirty="0"/>
              <a:t>是藉着他给我们开了一条又新又活的路从幔子经过，这幔子就是他的身体。</a:t>
            </a:r>
            <a:r>
              <a:rPr lang="en-US" altLang="zh-CN" sz="1800" dirty="0"/>
              <a:t>10:21</a:t>
            </a:r>
            <a:r>
              <a:rPr lang="zh-CN" altLang="en-US" sz="1800" dirty="0"/>
              <a:t>又有一位大祭司治理神的家。</a:t>
            </a:r>
            <a:r>
              <a:rPr lang="en-US" altLang="zh-CN" sz="1800" dirty="0"/>
              <a:t>10:22</a:t>
            </a:r>
            <a:r>
              <a:rPr lang="zh-CN" altLang="en-US" sz="1800" dirty="0"/>
              <a:t>并我们心中天良的亏欠已经洒去，身体用清水洗净了，就当存着诚心，和充足的信心，来到神面前。</a:t>
            </a:r>
          </a:p>
          <a:p>
            <a:r>
              <a:rPr lang="zh-CN" altLang="en-US" sz="1800" dirty="0"/>
              <a:t>我們 </a:t>
            </a:r>
          </a:p>
          <a:p>
            <a:r>
              <a:rPr lang="zh-CN" altLang="en-US" sz="1800" dirty="0"/>
              <a:t>耶穌，他，大祭司</a:t>
            </a:r>
          </a:p>
          <a:p>
            <a:r>
              <a:rPr lang="zh-CN" altLang="en-US" sz="1800" dirty="0"/>
              <a:t>就當</a:t>
            </a:r>
            <a:endParaRPr lang="en-US" altLang="zh-CN" sz="1800" dirty="0"/>
          </a:p>
          <a:p>
            <a:r>
              <a:rPr lang="zh-CN" altLang="en-US" sz="1800" dirty="0"/>
              <a:t>教義勸勉一直交叉使用</a:t>
            </a:r>
            <a:endParaRPr lang="en-US" altLang="zh-CN" sz="1800" dirty="0"/>
          </a:p>
          <a:p>
            <a:r>
              <a:rPr lang="zh-CN" altLang="en-US" sz="1800" dirty="0"/>
              <a:t>前半部書，教義多，勸勉少；後半部分，教義少，勸勉多 </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err="1"/>
              <a:t>Heb</a:t>
            </a:r>
            <a:r>
              <a:rPr lang="en-US" altLang="zh-CN" sz="1800" dirty="0"/>
              <a:t> 2:17 </a:t>
            </a:r>
            <a:r>
              <a:rPr lang="zh-CN" altLang="en-US" sz="1800" dirty="0"/>
              <a:t>所以他凡事该与他的弟兄相同，为要在神的事上，成为慈悲忠信的大祭司，为百姓的罪献上挽回祭。</a:t>
            </a:r>
          </a:p>
          <a:p>
            <a:r>
              <a:rPr lang="en-US" altLang="zh-CN" sz="1800" dirty="0" err="1"/>
              <a:t>Heb</a:t>
            </a:r>
            <a:r>
              <a:rPr lang="en-US" altLang="zh-CN" sz="1800" dirty="0"/>
              <a:t> 2:18 </a:t>
            </a:r>
            <a:r>
              <a:rPr lang="zh-CN" altLang="en-US" sz="1800" dirty="0"/>
              <a:t>他自己既然被试探而受苦，就能搭救被试探的人。</a:t>
            </a:r>
          </a:p>
          <a:p>
            <a:r>
              <a:rPr lang="en-US" altLang="zh-CN" sz="1800" dirty="0" err="1"/>
              <a:t>Heb</a:t>
            </a:r>
            <a:r>
              <a:rPr lang="en-US" altLang="zh-CN" sz="1800" dirty="0"/>
              <a:t> 3:1 </a:t>
            </a:r>
            <a:r>
              <a:rPr lang="zh-CN" altLang="en-US" sz="1800" dirty="0"/>
              <a:t>同蒙天召的圣洁弟兄阿，你们应当思想，我们所认为使者，为大祭司的耶稣。</a:t>
            </a:r>
            <a:endParaRPr lang="en-US" altLang="zh-CN" sz="1800" dirty="0"/>
          </a:p>
          <a:p>
            <a:endParaRPr lang="en-US" altLang="zh-CN" sz="1800" dirty="0"/>
          </a:p>
          <a:p>
            <a:r>
              <a:rPr lang="en-US" altLang="zh-CN" sz="1800" dirty="0" err="1"/>
              <a:t>Heb</a:t>
            </a:r>
            <a:r>
              <a:rPr lang="en-US" altLang="zh-CN" sz="1800" dirty="0"/>
              <a:t> 4:14 </a:t>
            </a:r>
            <a:r>
              <a:rPr lang="zh-CN" altLang="en-US" sz="1800" dirty="0"/>
              <a:t>我们既然有一位已经升入高天尊荣的大祭司，就是神的儿子耶稣，便当持定所承认的道。</a:t>
            </a:r>
          </a:p>
          <a:p>
            <a:r>
              <a:rPr lang="en-US" altLang="zh-CN" sz="1800" dirty="0" err="1"/>
              <a:t>Heb</a:t>
            </a:r>
            <a:r>
              <a:rPr lang="en-US" altLang="zh-CN" sz="1800" dirty="0"/>
              <a:t> 4:15 </a:t>
            </a:r>
            <a:r>
              <a:rPr lang="zh-CN" altLang="en-US" sz="1800" dirty="0"/>
              <a:t>因我们的大祭司，并非不能体恤我们的软弱。他也曾凡事受过试探，与我们一样。只是他没有犯罪。</a:t>
            </a:r>
          </a:p>
          <a:p>
            <a:r>
              <a:rPr lang="en-US" altLang="zh-CN" sz="1800" dirty="0" err="1"/>
              <a:t>Heb</a:t>
            </a:r>
            <a:r>
              <a:rPr lang="en-US" altLang="zh-CN" sz="1800" dirty="0"/>
              <a:t> 4:16 </a:t>
            </a:r>
            <a:r>
              <a:rPr lang="zh-CN" altLang="en-US" sz="1800" dirty="0"/>
              <a:t>所以我们只管坦然无惧地，来到施恩的宝座前，为要得怜恤，蒙恩惠作随时的帮助。</a:t>
            </a:r>
          </a:p>
          <a:p>
            <a:endParaRPr lang="en-US" altLang="zh-CN" sz="1800" dirty="0"/>
          </a:p>
          <a:p>
            <a:r>
              <a:rPr lang="en-US" altLang="zh-CN" sz="1800" dirty="0" err="1"/>
              <a:t>Heb</a:t>
            </a:r>
            <a:r>
              <a:rPr lang="en-US" altLang="zh-CN" sz="1800" dirty="0"/>
              <a:t> 10:22 </a:t>
            </a:r>
            <a:r>
              <a:rPr lang="zh-CN" altLang="en-US" sz="1800" dirty="0"/>
              <a:t>并我们心中天良的亏欠已经洒去，身体用清水洗净了，就当存着诚心，和充足的</a:t>
            </a:r>
            <a:r>
              <a:rPr lang="zh-CN" altLang="en-US" sz="1800" b="1" dirty="0"/>
              <a:t>信心</a:t>
            </a:r>
            <a:r>
              <a:rPr lang="zh-CN" altLang="en-US" sz="1800" dirty="0"/>
              <a:t>，来到神面前。</a:t>
            </a:r>
          </a:p>
          <a:p>
            <a:r>
              <a:rPr lang="en-US" altLang="zh-CN" sz="1800" dirty="0" err="1"/>
              <a:t>Heb</a:t>
            </a:r>
            <a:r>
              <a:rPr lang="en-US" altLang="zh-CN" sz="1800" dirty="0"/>
              <a:t> 10:23 </a:t>
            </a:r>
            <a:r>
              <a:rPr lang="zh-CN" altLang="en-US" sz="1800" dirty="0"/>
              <a:t>也要坚守我们所承认的</a:t>
            </a:r>
            <a:r>
              <a:rPr lang="zh-CN" altLang="en-US" sz="1800" b="1" dirty="0"/>
              <a:t>指望</a:t>
            </a:r>
            <a:r>
              <a:rPr lang="zh-CN" altLang="en-US" sz="1800" dirty="0"/>
              <a:t>，不至摇动。因为那应许我们的是信实的。</a:t>
            </a:r>
          </a:p>
          <a:p>
            <a:r>
              <a:rPr lang="en-US" altLang="zh-CN" sz="1800" dirty="0" err="1"/>
              <a:t>Heb</a:t>
            </a:r>
            <a:r>
              <a:rPr lang="en-US" altLang="zh-CN" sz="1800" dirty="0"/>
              <a:t> 10:24 </a:t>
            </a:r>
            <a:r>
              <a:rPr lang="zh-CN" altLang="en-US" sz="1800" dirty="0"/>
              <a:t>又要彼此相顾，激发</a:t>
            </a:r>
            <a:r>
              <a:rPr lang="zh-CN" altLang="en-US" sz="1800" b="1" dirty="0"/>
              <a:t>爱心</a:t>
            </a:r>
            <a:r>
              <a:rPr lang="zh-CN" altLang="en-US" sz="1800" dirty="0"/>
              <a:t>，勉励行善。</a:t>
            </a:r>
          </a:p>
          <a:p>
            <a:endParaRPr lang="en-US" altLang="zh-CN" sz="1800" dirty="0"/>
          </a:p>
          <a:p>
            <a:r>
              <a:rPr lang="zh-CN" altLang="en-US" sz="1800" dirty="0"/>
              <a:t>信：</a:t>
            </a:r>
            <a:r>
              <a:rPr lang="en-US" altLang="zh-CN" sz="1800" dirty="0" err="1"/>
              <a:t>Heb</a:t>
            </a:r>
            <a:r>
              <a:rPr lang="en-US" altLang="zh-CN" sz="1800" dirty="0"/>
              <a:t> 11:1 </a:t>
            </a:r>
            <a:r>
              <a:rPr lang="zh-TW" altLang="en-US" sz="1800" dirty="0"/>
              <a:t>信就是所望之事的实底，是未见之事的确据。</a:t>
            </a:r>
            <a:endParaRPr lang="en-US" altLang="zh-TW" sz="1800" dirty="0"/>
          </a:p>
          <a:p>
            <a:r>
              <a:rPr lang="zh-CN" altLang="en-US" sz="1800" dirty="0"/>
              <a:t>望：</a:t>
            </a:r>
            <a:endParaRPr lang="en-US" altLang="zh-CN" sz="1800" dirty="0"/>
          </a:p>
          <a:p>
            <a:pPr marL="293551" indent="-293551">
              <a:buFont typeface="Arial" panose="020B0604020202020204" pitchFamily="34" charset="0"/>
              <a:buChar char="•"/>
            </a:pPr>
            <a:r>
              <a:rPr lang="zh-CN" altLang="en-US" sz="1800" dirty="0"/>
              <a:t>仰望耶穌：</a:t>
            </a:r>
            <a:r>
              <a:rPr lang="en-US" altLang="zh-CN" sz="1800" dirty="0" err="1"/>
              <a:t>Heb</a:t>
            </a:r>
            <a:r>
              <a:rPr lang="en-US" altLang="zh-CN" sz="1800" dirty="0"/>
              <a:t> 12:1 </a:t>
            </a:r>
            <a:r>
              <a:rPr lang="zh-CN" altLang="en-US" sz="1800" dirty="0"/>
              <a:t>我们既有这许多的见证人，如同云彩围着我们，就当放下各样的重担，脱去容易缠累我们的罪，存心忍耐，奔那摆在我们前头的路程，</a:t>
            </a:r>
            <a:r>
              <a:rPr lang="en-US" altLang="zh-CN" sz="1800" dirty="0" err="1"/>
              <a:t>Heb</a:t>
            </a:r>
            <a:r>
              <a:rPr lang="en-US" altLang="zh-CN" sz="1800" dirty="0"/>
              <a:t> 12:2 </a:t>
            </a:r>
            <a:r>
              <a:rPr lang="zh-CN" altLang="en-US" sz="1800" dirty="0"/>
              <a:t>仰望为我们信心创始成终的耶稣。</a:t>
            </a:r>
            <a:endParaRPr lang="en-US" altLang="zh-CN" sz="1800" dirty="0"/>
          </a:p>
          <a:p>
            <a:pPr marL="293551" indent="-293551">
              <a:buFont typeface="Arial" panose="020B0604020202020204" pitchFamily="34" charset="0"/>
              <a:buChar char="•"/>
            </a:pPr>
            <a:r>
              <a:rPr lang="zh-CN" altLang="en-US" sz="1800" dirty="0"/>
              <a:t>上帝之城：</a:t>
            </a:r>
            <a:r>
              <a:rPr lang="en-US" altLang="zh-CN" sz="1800" dirty="0" err="1"/>
              <a:t>Heb</a:t>
            </a:r>
            <a:r>
              <a:rPr lang="en-US" altLang="zh-CN" sz="1800" dirty="0"/>
              <a:t> 12:22 </a:t>
            </a:r>
            <a:r>
              <a:rPr lang="zh-CN" altLang="en-US" sz="1800" dirty="0"/>
              <a:t>你们乃是来到锡安山，永生神的城邑，就是天上的耶路撒冷。那里有千万的天使，</a:t>
            </a:r>
            <a:r>
              <a:rPr lang="en-US" altLang="zh-CN" sz="1800" dirty="0"/>
              <a:t>12:23 </a:t>
            </a:r>
            <a:r>
              <a:rPr lang="zh-CN" altLang="en-US" sz="1800" dirty="0"/>
              <a:t>有名录在天上诸长子之会所共聚的总会，有审判众人的神，和被成全之义人的灵魂。</a:t>
            </a:r>
            <a:r>
              <a:rPr lang="en-US" altLang="zh-CN" sz="1800" dirty="0"/>
              <a:t>12:24 </a:t>
            </a:r>
            <a:r>
              <a:rPr lang="zh-CN" altLang="en-US" sz="1800" dirty="0"/>
              <a:t>并新约的中保耶稣，以及所洒的血。</a:t>
            </a:r>
            <a:endParaRPr lang="en-US" altLang="zh-TW" sz="1800" dirty="0"/>
          </a:p>
          <a:p>
            <a:r>
              <a:rPr lang="zh-CN" altLang="en-US" sz="1800" dirty="0"/>
              <a:t>愛：</a:t>
            </a:r>
            <a:r>
              <a:rPr lang="en-US" altLang="zh-CN" sz="1800" dirty="0" err="1"/>
              <a:t>Heb</a:t>
            </a:r>
            <a:r>
              <a:rPr lang="en-US" altLang="zh-CN" sz="1800" dirty="0"/>
              <a:t> 13:1 </a:t>
            </a:r>
            <a:r>
              <a:rPr lang="zh-CN" altLang="en-US" sz="1800" dirty="0"/>
              <a:t>你们务要常存弟兄相爱的心。</a:t>
            </a:r>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一次得救永遠得救？</a:t>
            </a:r>
            <a:endParaRPr lang="en-US" altLang="zh-CN" sz="1800" dirty="0"/>
          </a:p>
          <a:p>
            <a:pPr marL="352261" indent="-352261">
              <a:buAutoNum type="arabicPeriod"/>
            </a:pPr>
            <a:r>
              <a:rPr lang="en-US" altLang="zh-CN" sz="1800" dirty="0" err="1"/>
              <a:t>Heb</a:t>
            </a:r>
            <a:r>
              <a:rPr lang="en-US" altLang="zh-CN" sz="1800" dirty="0"/>
              <a:t> 2:1 </a:t>
            </a:r>
            <a:r>
              <a:rPr lang="zh-CN" altLang="en-US" sz="1800" dirty="0"/>
              <a:t>所以我们当越发郑重所听见的道理，恐怕我们随流失去。</a:t>
            </a:r>
            <a:r>
              <a:rPr lang="en-US" altLang="zh-CN" sz="1800" dirty="0"/>
              <a:t>2:2 </a:t>
            </a:r>
            <a:r>
              <a:rPr lang="zh-CN" altLang="en-US" sz="1800" dirty="0"/>
              <a:t>那借着天使所传的话，既是确定的，凡干犯悖逆的，都受了该受的报应。</a:t>
            </a:r>
            <a:r>
              <a:rPr lang="en-US" altLang="zh-CN" sz="1800" dirty="0"/>
              <a:t>2:3 </a:t>
            </a:r>
            <a:r>
              <a:rPr lang="zh-CN" altLang="en-US" sz="1800" dirty="0"/>
              <a:t>我们若忽略这么大的救恩，怎能逃罪呢？这救恩起先是主亲自讲的，后来是听见的人给我们证实了。</a:t>
            </a:r>
            <a:r>
              <a:rPr lang="en-US" altLang="zh-CN" sz="1800" dirty="0"/>
              <a:t>2:4 </a:t>
            </a:r>
            <a:r>
              <a:rPr lang="zh-CN" altLang="en-US" sz="1800" dirty="0"/>
              <a:t>神又按自己的旨意，用神迹奇事，和百般的异能，并圣灵的恩赐，同他们作见证。</a:t>
            </a:r>
            <a:endParaRPr lang="en-US" altLang="zh-CN" sz="1800" dirty="0"/>
          </a:p>
          <a:p>
            <a:pPr marL="352261" indent="-352261">
              <a:buAutoNum type="arabicPeriod"/>
            </a:pPr>
            <a:r>
              <a:rPr lang="en-US" altLang="zh-CN" sz="1800" dirty="0" err="1"/>
              <a:t>Heb</a:t>
            </a:r>
            <a:r>
              <a:rPr lang="en-US" altLang="zh-CN" sz="1800" dirty="0"/>
              <a:t> 3:7 </a:t>
            </a:r>
            <a:r>
              <a:rPr lang="zh-CN" altLang="en-US" sz="1800" dirty="0"/>
              <a:t>圣灵有话说，你们今日若听他的话，</a:t>
            </a:r>
            <a:r>
              <a:rPr lang="en-US" altLang="zh-CN" sz="1800" dirty="0"/>
              <a:t>3:8 </a:t>
            </a:r>
            <a:r>
              <a:rPr lang="zh-CN" altLang="en-US" sz="1800" dirty="0"/>
              <a:t>就不可硬着心，像在旷野惹他发怒，试探他的时候一样。</a:t>
            </a:r>
            <a:r>
              <a:rPr lang="en-US" altLang="zh-CN" sz="1800" dirty="0"/>
              <a:t>3:9 </a:t>
            </a:r>
            <a:r>
              <a:rPr lang="zh-CN" altLang="en-US" sz="1800" dirty="0"/>
              <a:t>在那里，你们的祖宗试我探我，并且观看我的作为，有四十年之久。</a:t>
            </a:r>
            <a:r>
              <a:rPr lang="en-US" altLang="zh-CN" sz="1800" dirty="0"/>
              <a:t>3:10 </a:t>
            </a:r>
            <a:r>
              <a:rPr lang="zh-CN" altLang="en-US" sz="1800" dirty="0"/>
              <a:t>所以我厌烦那世代的人，说，他们心里常常迷糊，竟不晓得我的作为。</a:t>
            </a:r>
            <a:r>
              <a:rPr lang="en-US" altLang="zh-CN" sz="1800" dirty="0"/>
              <a:t>3:11 </a:t>
            </a:r>
            <a:r>
              <a:rPr lang="zh-CN" altLang="en-US" sz="1800" dirty="0"/>
              <a:t>我就在怒中起誓说，他们断不可进入我的安息。</a:t>
            </a:r>
            <a:endParaRPr lang="en-US" altLang="zh-CN" sz="1800" dirty="0"/>
          </a:p>
          <a:p>
            <a:pPr marL="352261" indent="-352261">
              <a:buAutoNum type="arabicPeriod"/>
            </a:pPr>
            <a:r>
              <a:rPr lang="en-US" altLang="zh-CN" sz="1800" dirty="0" err="1"/>
              <a:t>Heb</a:t>
            </a:r>
            <a:r>
              <a:rPr lang="en-US" altLang="zh-CN" sz="1800" dirty="0"/>
              <a:t> 6:4 </a:t>
            </a:r>
            <a:r>
              <a:rPr lang="zh-CN" altLang="en-US" sz="1800" dirty="0"/>
              <a:t>论到那些已经蒙了光照，尝过天恩的滋味，又于圣灵有分，</a:t>
            </a:r>
            <a:r>
              <a:rPr lang="en-US" altLang="zh-CN" sz="1800" dirty="0"/>
              <a:t>6:5 </a:t>
            </a:r>
            <a:r>
              <a:rPr lang="zh-CN" altLang="en-US" sz="1800" dirty="0"/>
              <a:t>并尝过神善道的滋味，觉悟来世权能的人，</a:t>
            </a:r>
            <a:r>
              <a:rPr lang="en-US" altLang="zh-CN" sz="1800" dirty="0"/>
              <a:t>6:6 </a:t>
            </a:r>
            <a:r>
              <a:rPr lang="zh-CN" altLang="en-US" sz="1800" dirty="0"/>
              <a:t>若是离弃道理，就不能叫他们从新懊悔了。因为他们把神的儿子重钉十字架，明明地羞辱他。</a:t>
            </a:r>
            <a:r>
              <a:rPr lang="en-US" altLang="zh-CN" sz="1800" dirty="0"/>
              <a:t>6:7 </a:t>
            </a:r>
            <a:r>
              <a:rPr lang="zh-CN" altLang="en-US" sz="1800" dirty="0"/>
              <a:t>就如一块田地，吃过屡次下的雨水，生长菜蔬合乎耕种的人用，就从神得福。</a:t>
            </a:r>
            <a:r>
              <a:rPr lang="en-US" altLang="zh-CN" sz="1800" dirty="0"/>
              <a:t>6:8 </a:t>
            </a:r>
            <a:r>
              <a:rPr lang="zh-CN" altLang="en-US" sz="1800" dirty="0"/>
              <a:t>若长荆棘和蒺藜，必被废弃，近于咒诅，结局就是焚烧。</a:t>
            </a:r>
            <a:endParaRPr lang="en-US" altLang="zh-CN" sz="1800" dirty="0"/>
          </a:p>
          <a:p>
            <a:pPr marL="352261" indent="-352261">
              <a:buAutoNum type="arabicPeriod"/>
            </a:pPr>
            <a:r>
              <a:rPr lang="en-US" altLang="zh-CN" sz="1800" dirty="0" err="1"/>
              <a:t>Heb</a:t>
            </a:r>
            <a:r>
              <a:rPr lang="en-US" altLang="zh-CN" sz="1800" dirty="0"/>
              <a:t> 10:26 </a:t>
            </a:r>
            <a:r>
              <a:rPr lang="zh-CN" altLang="en-US" sz="1800" dirty="0"/>
              <a:t>因为我们得知真道以后，若故意犯罪，赎罪的祭就再没有了。</a:t>
            </a:r>
            <a:r>
              <a:rPr lang="en-US" altLang="zh-CN" sz="1800" dirty="0"/>
              <a:t>10:27 </a:t>
            </a:r>
            <a:r>
              <a:rPr lang="zh-CN" altLang="en-US" sz="1800" dirty="0"/>
              <a:t>惟有战惧等候审判和那烧灭众敌人的烈火。</a:t>
            </a:r>
            <a:r>
              <a:rPr lang="en-US" altLang="zh-CN" sz="1800" dirty="0"/>
              <a:t>10:28 </a:t>
            </a:r>
            <a:r>
              <a:rPr lang="zh-CN" altLang="en-US" sz="1800" dirty="0"/>
              <a:t>人干犯摩西的律法，凭两三个见证人，尚且不得怜恤而死。</a:t>
            </a:r>
            <a:r>
              <a:rPr lang="en-US" altLang="zh-CN" sz="1800" dirty="0"/>
              <a:t>10:29 </a:t>
            </a:r>
            <a:r>
              <a:rPr lang="zh-CN" altLang="en-US" sz="1800" dirty="0"/>
              <a:t>何况人践踏神的儿子，将那使他成圣之约的血当作平常，又亵慢施恩的圣灵，你们想，他要受的刑罚该怎样加重呢。</a:t>
            </a:r>
            <a:endParaRPr lang="en-US" altLang="zh-CN" sz="1800" dirty="0"/>
          </a:p>
          <a:p>
            <a:pPr marL="352261" indent="-352261">
              <a:buAutoNum type="arabicPeriod"/>
            </a:pPr>
            <a:r>
              <a:rPr lang="en-US" altLang="zh-CN" sz="1800" dirty="0" err="1"/>
              <a:t>Heb</a:t>
            </a:r>
            <a:r>
              <a:rPr lang="en-US" altLang="zh-CN" sz="1800" dirty="0"/>
              <a:t> 12:25 </a:t>
            </a:r>
            <a:r>
              <a:rPr lang="zh-CN" altLang="en-US" sz="1800" dirty="0"/>
              <a:t>你们总要谨慎，不可弃绝那向你们说话的。因为那些弃绝在地上警戒他们的，尚且不能逃罪，何况我们违背那从天上警戒我们的呢？</a:t>
            </a:r>
            <a:r>
              <a:rPr lang="en-US" altLang="zh-CN" sz="1800" dirty="0"/>
              <a:t>12:26 </a:t>
            </a:r>
            <a:r>
              <a:rPr lang="zh-CN" altLang="en-US" sz="1800" dirty="0"/>
              <a:t>当时他的声音震动了地。但如今他应许说，再一次我不单要震动地，还要震动天。</a:t>
            </a:r>
            <a:r>
              <a:rPr lang="en-US" altLang="zh-CN" sz="1800" dirty="0"/>
              <a:t>12:27 </a:t>
            </a:r>
            <a:r>
              <a:rPr lang="zh-CN" altLang="en-US" sz="1800" dirty="0"/>
              <a:t>这再一次的话，是指明被震动的，就是受造之物，都要挪去，使那不被震动的常存。</a:t>
            </a:r>
            <a:r>
              <a:rPr lang="en-US" altLang="zh-CN" sz="1800" dirty="0"/>
              <a:t>12:28 </a:t>
            </a:r>
            <a:r>
              <a:rPr lang="zh-CN" altLang="en-US" sz="1800" dirty="0"/>
              <a:t>所以我们既得了不能震动的国，就当感恩，照神所喜悦的，用虔诚敬畏的心事奉神。</a:t>
            </a:r>
            <a:r>
              <a:rPr lang="en-US" altLang="zh-CN" sz="1800" dirty="0"/>
              <a:t>12:29 </a:t>
            </a:r>
            <a:r>
              <a:rPr lang="zh-CN" altLang="en-US" sz="1800" dirty="0"/>
              <a:t>因为我们的神乃是烈火。</a:t>
            </a:r>
            <a:endParaRPr lang="en-US" altLang="zh-CN" sz="1800" dirty="0"/>
          </a:p>
          <a:p>
            <a:r>
              <a:rPr lang="zh-CN" altLang="en-US" sz="1800" dirty="0"/>
              <a:t>救恩的確據：</a:t>
            </a:r>
            <a:endParaRPr lang="en-US" altLang="zh-CN" sz="1800" dirty="0"/>
          </a:p>
          <a:p>
            <a:pPr marL="352261" indent="-352261">
              <a:buFont typeface="Arial" panose="020B0604020202020204" pitchFamily="34" charset="0"/>
              <a:buChar char="•"/>
            </a:pPr>
            <a:r>
              <a:rPr lang="en-US" altLang="zh-CN" sz="1800" dirty="0"/>
              <a:t>Rom 8:38 </a:t>
            </a:r>
            <a:r>
              <a:rPr lang="zh-CN" altLang="en-US" sz="1800" dirty="0"/>
              <a:t>因为我深信无论是死，是生，是天使，是掌权的，是有能的，是现在的事，是将来的事，</a:t>
            </a:r>
            <a:r>
              <a:rPr lang="en-US" altLang="zh-CN" sz="1800" dirty="0"/>
              <a:t>8:39 </a:t>
            </a:r>
            <a:r>
              <a:rPr lang="zh-CN" altLang="en-US" sz="1800" dirty="0"/>
              <a:t>是高处的，是低处的，是别的受造之物，都不能叫我们与神的爱隔绝。这爱是在我们的主基督耶稣里的。</a:t>
            </a:r>
            <a:endParaRPr lang="en-US" altLang="zh-CN" sz="1800" dirty="0"/>
          </a:p>
          <a:p>
            <a:pPr marL="352261" indent="-352261">
              <a:buFont typeface="Arial" panose="020B0604020202020204" pitchFamily="34" charset="0"/>
              <a:buChar char="•"/>
            </a:pPr>
            <a:r>
              <a:rPr lang="en-US" altLang="zh-CN" sz="1800" dirty="0" err="1"/>
              <a:t>Jhn</a:t>
            </a:r>
            <a:r>
              <a:rPr lang="en-US" altLang="zh-CN" sz="1800" dirty="0"/>
              <a:t> 10:27 </a:t>
            </a:r>
            <a:r>
              <a:rPr lang="zh-CN" altLang="en-US" sz="1800" dirty="0"/>
              <a:t>我的羊听我的声音，我也认识他们，他们也跟着我。</a:t>
            </a:r>
            <a:r>
              <a:rPr lang="en-US" altLang="zh-CN" sz="1800" dirty="0"/>
              <a:t>10:28 </a:t>
            </a:r>
            <a:r>
              <a:rPr lang="zh-CN" altLang="en-US" sz="1800" dirty="0"/>
              <a:t>我又赐给他们永生。他们永不灭亡，谁也不能从我手里把他们夺去。</a:t>
            </a:r>
            <a:r>
              <a:rPr lang="en-US" altLang="zh-CN" sz="1800" dirty="0"/>
              <a:t>10:29 </a:t>
            </a:r>
            <a:r>
              <a:rPr lang="zh-CN" altLang="en-US" sz="1800" dirty="0"/>
              <a:t>我父把羊赐给我，他比万有都大。谁也不能从我父手里把他们夺去。</a:t>
            </a:r>
            <a:endParaRPr lang="en-US" altLang="zh-CN" sz="1800" dirty="0"/>
          </a:p>
          <a:p>
            <a:r>
              <a:rPr lang="zh-CN" altLang="en-US" sz="1800" dirty="0"/>
              <a:t>失去救恩還是從來沒有得到救恩。例子，</a:t>
            </a:r>
            <a:r>
              <a:rPr lang="en-US" altLang="zh-CN" sz="1800" dirty="0"/>
              <a:t>Charles Templeton</a:t>
            </a:r>
            <a:r>
              <a:rPr lang="zh-CN" altLang="en-US" sz="1800" dirty="0"/>
              <a:t>，</a:t>
            </a:r>
            <a:r>
              <a:rPr lang="en-US" altLang="zh-CN" sz="1800" dirty="0"/>
              <a:t>Farewell to God: My Reasons for Rejecting the Christian Faith</a:t>
            </a:r>
          </a:p>
          <a:p>
            <a:endParaRPr lang="en-US" altLang="zh-CN" sz="1800" dirty="0"/>
          </a:p>
          <a:p>
            <a:r>
              <a:rPr lang="zh-CN" altLang="en-US" sz="1800" dirty="0"/>
              <a:t>神学院院长错解圣经，我们要进窄门，才能引我们到永生。我们若是进宽门、走大路，就是</a:t>
            </a:r>
            <a:r>
              <a:rPr lang="zh-CN" altLang="en-US" sz="1800" b="1" dirty="0"/>
              <a:t>枉费</a:t>
            </a:r>
            <a:r>
              <a:rPr lang="zh-CN" altLang="en-US" sz="1800" dirty="0"/>
              <a:t>了神的慈爱与怜悯。灭亡</a:t>
            </a:r>
            <a:r>
              <a:rPr lang="en-US" altLang="zh-CN" sz="1800" dirty="0"/>
              <a:t>=</a:t>
            </a:r>
            <a:r>
              <a:rPr lang="zh-CN" altLang="en-US" sz="1800" dirty="0"/>
              <a:t>枉费？</a:t>
            </a:r>
            <a:endParaRPr lang="en-US" altLang="zh-CN" sz="1800" dirty="0"/>
          </a:p>
          <a:p>
            <a:r>
              <a:rPr lang="en-US" altLang="zh-CN" sz="1800" dirty="0"/>
              <a:t>Mat 7:13 </a:t>
            </a:r>
            <a:r>
              <a:rPr lang="zh-CN" altLang="en-US" sz="1800" dirty="0"/>
              <a:t>你们要进窄门。因为引到灭亡，那门是宽的，路是大的，进去的人也多。</a:t>
            </a:r>
            <a:r>
              <a:rPr lang="en-US" altLang="zh-CN" sz="1800" dirty="0"/>
              <a:t>7:14 </a:t>
            </a:r>
            <a:r>
              <a:rPr lang="zh-CN" altLang="en-US" sz="1800" dirty="0"/>
              <a:t>引到永生，那门是窄的，路是小的，找着的人也少。</a:t>
            </a:r>
            <a:endParaRPr lang="en-US" altLang="zh-CN" sz="1800" dirty="0"/>
          </a:p>
          <a:p>
            <a:endParaRPr lang="en-US" altLang="zh-CN" sz="1800" dirty="0"/>
          </a:p>
          <a:p>
            <a:r>
              <a:rPr lang="en-US" altLang="zh-CN" sz="1800" dirty="0" err="1"/>
              <a:t>Luk</a:t>
            </a:r>
            <a:r>
              <a:rPr lang="en-US" altLang="zh-CN" sz="1800" dirty="0"/>
              <a:t> 8:11 </a:t>
            </a:r>
            <a:r>
              <a:rPr lang="zh-CN" altLang="en-US" sz="1800" dirty="0"/>
              <a:t>这比喻乃是这样。种子就是神的道。</a:t>
            </a:r>
          </a:p>
          <a:p>
            <a:r>
              <a:rPr lang="en-US" altLang="zh-CN" sz="1800" dirty="0" err="1"/>
              <a:t>Luk</a:t>
            </a:r>
            <a:r>
              <a:rPr lang="en-US" altLang="zh-CN" sz="1800" dirty="0"/>
              <a:t> 8:12 </a:t>
            </a:r>
            <a:r>
              <a:rPr lang="zh-CN" altLang="en-US" sz="1800" dirty="0"/>
              <a:t>那些在路旁的，就是人听了道，随后魔鬼来，从他们心里把道夺去，恐怕他们信了得救。</a:t>
            </a:r>
          </a:p>
          <a:p>
            <a:r>
              <a:rPr lang="en-US" altLang="zh-CN" sz="1800" dirty="0" err="1"/>
              <a:t>Luk</a:t>
            </a:r>
            <a:r>
              <a:rPr lang="en-US" altLang="zh-CN" sz="1800" dirty="0"/>
              <a:t> 8:13 </a:t>
            </a:r>
            <a:r>
              <a:rPr lang="zh-CN" altLang="en-US" sz="1800" dirty="0"/>
              <a:t>那些在磐石上的，就是人听道，欢喜领受，但心中没有根，不过暂时相信，及至遇见试炼就退后了。</a:t>
            </a:r>
          </a:p>
          <a:p>
            <a:r>
              <a:rPr lang="en-US" altLang="zh-CN" sz="1800" dirty="0" err="1"/>
              <a:t>Luk</a:t>
            </a:r>
            <a:r>
              <a:rPr lang="en-US" altLang="zh-CN" sz="1800" dirty="0"/>
              <a:t> 8:14 </a:t>
            </a:r>
            <a:r>
              <a:rPr lang="zh-CN" altLang="en-US" sz="1800" dirty="0"/>
              <a:t>那落在荆棘里的，就是人听了道，走开以后，被今生的思虑钱财宴乐挤住了，便结不出成熟的子粒来。</a:t>
            </a:r>
          </a:p>
          <a:p>
            <a:r>
              <a:rPr lang="en-US" altLang="zh-CN" sz="1800" dirty="0" err="1"/>
              <a:t>Luk</a:t>
            </a:r>
            <a:r>
              <a:rPr lang="en-US" altLang="zh-CN" sz="1800" dirty="0"/>
              <a:t> 8:15 </a:t>
            </a:r>
            <a:r>
              <a:rPr lang="zh-CN" altLang="en-US" sz="1800" dirty="0"/>
              <a:t>那落在好土里的，就是人听了道，持守在诚实善良的心里，并且忍耐着结实。</a:t>
            </a:r>
          </a:p>
          <a:p>
            <a:endParaRPr lang="zh-CN" altLang="en-US" sz="1800" dirty="0"/>
          </a:p>
          <a:p>
            <a:endParaRPr lang="zh-CN" altLang="en-US" sz="1800" dirty="0"/>
          </a:p>
          <a:p>
            <a:pPr marL="352261" indent="-352261">
              <a:buFont typeface="Arial" panose="020B0604020202020204" pitchFamily="34" charset="0"/>
              <a:buChar char="•"/>
            </a:pPr>
            <a:endParaRPr lang="zh-CN" altLang="en-US" sz="1800" dirty="0"/>
          </a:p>
          <a:p>
            <a:pPr marL="352261" indent="-352261">
              <a:buAutoNum type="arabicPeriod"/>
            </a:pPr>
            <a:endParaRPr lang="zh-CN" altLang="en-US" sz="1800" dirty="0"/>
          </a:p>
          <a:p>
            <a:pPr marL="352261" indent="-352261">
              <a:buAutoNum type="arabicPeriod"/>
            </a:pPr>
            <a:endParaRPr lang="zh-CN" altLang="en-US" sz="1800" dirty="0"/>
          </a:p>
          <a:p>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6/02 </a:t>
            </a:r>
            <a:r>
              <a:rPr lang="zh-CN" altLang="en-US" dirty="0"/>
              <a:t>国才	概论   希伯来书</a:t>
            </a:r>
            <a:r>
              <a:rPr lang="en-US" altLang="zh-CN" dirty="0"/>
              <a:t>1</a:t>
            </a:r>
            <a:r>
              <a:rPr lang="zh-CN" altLang="en-US" dirty="0"/>
              <a:t>：</a:t>
            </a:r>
            <a:r>
              <a:rPr lang="en-US" altLang="zh-CN" dirty="0"/>
              <a:t>1-3 </a:t>
            </a:r>
            <a:r>
              <a:rPr lang="zh-CN" altLang="en-US" dirty="0"/>
              <a:t>基督的超越</a:t>
            </a:r>
          </a:p>
          <a:p>
            <a:r>
              <a:rPr lang="en-US" altLang="zh-CN" dirty="0"/>
              <a:t>6/09 </a:t>
            </a:r>
            <a:r>
              <a:rPr lang="zh-CN" altLang="en-US" dirty="0"/>
              <a:t>黄霞	希伯来书</a:t>
            </a:r>
            <a:r>
              <a:rPr lang="en-US" altLang="zh-CN" dirty="0"/>
              <a:t>1</a:t>
            </a:r>
            <a:r>
              <a:rPr lang="zh-CN" altLang="en-US" dirty="0"/>
              <a:t>：</a:t>
            </a:r>
            <a:r>
              <a:rPr lang="en-US" altLang="zh-CN" dirty="0"/>
              <a:t>4-2</a:t>
            </a:r>
            <a:r>
              <a:rPr lang="zh-CN" altLang="en-US" dirty="0"/>
              <a:t>：</a:t>
            </a:r>
            <a:r>
              <a:rPr lang="en-US" altLang="zh-CN" dirty="0"/>
              <a:t>18    </a:t>
            </a:r>
            <a:r>
              <a:rPr lang="zh-CN" altLang="en-US" dirty="0"/>
              <a:t>基督超越天使又与世人认同	</a:t>
            </a:r>
          </a:p>
          <a:p>
            <a:r>
              <a:rPr lang="en-US" altLang="zh-CN" dirty="0"/>
              <a:t>6/16 </a:t>
            </a:r>
            <a:r>
              <a:rPr lang="zh-CN" altLang="en-US" dirty="0"/>
              <a:t>国才	希伯来书</a:t>
            </a:r>
            <a:r>
              <a:rPr lang="en-US" altLang="zh-CN" dirty="0"/>
              <a:t>3</a:t>
            </a:r>
            <a:r>
              <a:rPr lang="zh-CN" altLang="en-US" dirty="0"/>
              <a:t>：</a:t>
            </a:r>
            <a:r>
              <a:rPr lang="en-US" altLang="zh-CN" dirty="0"/>
              <a:t>1-4</a:t>
            </a:r>
            <a:r>
              <a:rPr lang="zh-CN" altLang="en-US" dirty="0"/>
              <a:t>：</a:t>
            </a:r>
            <a:r>
              <a:rPr lang="en-US" altLang="zh-CN" dirty="0"/>
              <a:t>16    </a:t>
            </a:r>
            <a:r>
              <a:rPr lang="zh-CN" altLang="en-US" dirty="0"/>
              <a:t>基督超越摩西领人进入安息	</a:t>
            </a:r>
          </a:p>
          <a:p>
            <a:r>
              <a:rPr lang="en-US" altLang="zh-CN" dirty="0"/>
              <a:t>6/23 </a:t>
            </a:r>
            <a:r>
              <a:rPr lang="zh-CN" altLang="en-US" dirty="0"/>
              <a:t>黄霞	希伯来书</a:t>
            </a:r>
            <a:r>
              <a:rPr lang="en-US" altLang="zh-CN" dirty="0"/>
              <a:t>5:1-6</a:t>
            </a:r>
            <a:r>
              <a:rPr lang="zh-CN" altLang="en-US" dirty="0"/>
              <a:t>：</a:t>
            </a:r>
            <a:r>
              <a:rPr lang="en-US" altLang="zh-CN" dirty="0"/>
              <a:t>20      </a:t>
            </a:r>
            <a:r>
              <a:rPr lang="zh-CN" altLang="en-US" dirty="0"/>
              <a:t>基督成为祭司的资格</a:t>
            </a:r>
          </a:p>
          <a:p>
            <a:r>
              <a:rPr lang="en-US" altLang="zh-CN" dirty="0"/>
              <a:t>6/30 </a:t>
            </a:r>
            <a:r>
              <a:rPr lang="zh-CN" altLang="en-US" dirty="0"/>
              <a:t>国才	希伯来书</a:t>
            </a:r>
            <a:r>
              <a:rPr lang="en-US" altLang="zh-CN" dirty="0"/>
              <a:t>7</a:t>
            </a:r>
            <a:r>
              <a:rPr lang="zh-CN" altLang="en-US" dirty="0"/>
              <a:t>：</a:t>
            </a:r>
            <a:r>
              <a:rPr lang="en-US" altLang="zh-CN" dirty="0"/>
              <a:t>1-28         </a:t>
            </a:r>
            <a:r>
              <a:rPr lang="zh-CN" altLang="en-US" dirty="0"/>
              <a:t>基督照麦基洗德的等次为祭司</a:t>
            </a:r>
          </a:p>
          <a:p>
            <a:r>
              <a:rPr lang="en-US" altLang="zh-CN" dirty="0"/>
              <a:t>7/07	 </a:t>
            </a:r>
            <a:r>
              <a:rPr lang="zh-CN" altLang="en-US" dirty="0"/>
              <a:t>无主日学</a:t>
            </a:r>
          </a:p>
          <a:p>
            <a:r>
              <a:rPr lang="en-US" altLang="zh-CN" dirty="0"/>
              <a:t>7/14 </a:t>
            </a:r>
            <a:r>
              <a:rPr lang="zh-CN" altLang="en-US" dirty="0"/>
              <a:t>国才	希伯来书</a:t>
            </a:r>
            <a:r>
              <a:rPr lang="en-US" altLang="zh-CN" dirty="0"/>
              <a:t>8:1-13           </a:t>
            </a:r>
            <a:r>
              <a:rPr lang="zh-CN" altLang="en-US" dirty="0"/>
              <a:t>基督是新约的大祭司</a:t>
            </a:r>
          </a:p>
          <a:p>
            <a:r>
              <a:rPr lang="en-US" altLang="zh-CN" dirty="0"/>
              <a:t>7/21 </a:t>
            </a:r>
            <a:r>
              <a:rPr lang="zh-CN" altLang="en-US" dirty="0"/>
              <a:t>黄霞	希伯来书</a:t>
            </a:r>
            <a:r>
              <a:rPr lang="en-US" altLang="zh-CN" dirty="0"/>
              <a:t>9:1-28           </a:t>
            </a:r>
            <a:r>
              <a:rPr lang="zh-CN" altLang="en-US" dirty="0"/>
              <a:t>新旧约的对比</a:t>
            </a:r>
          </a:p>
          <a:p>
            <a:r>
              <a:rPr lang="en-US" altLang="zh-CN" dirty="0"/>
              <a:t>7/28 </a:t>
            </a:r>
            <a:r>
              <a:rPr lang="zh-CN" altLang="en-US" dirty="0"/>
              <a:t>黄霞	希伯来书</a:t>
            </a:r>
            <a:r>
              <a:rPr lang="en-US" altLang="zh-CN" dirty="0"/>
              <a:t>10:1-39         </a:t>
            </a:r>
            <a:r>
              <a:rPr lang="zh-CN" altLang="en-US" dirty="0"/>
              <a:t>基督成为赎罪祭	</a:t>
            </a:r>
          </a:p>
          <a:p>
            <a:r>
              <a:rPr lang="en-US" altLang="zh-CN" dirty="0"/>
              <a:t>8/04		</a:t>
            </a:r>
            <a:r>
              <a:rPr lang="zh-CN" altLang="en-US" dirty="0"/>
              <a:t>无主日学</a:t>
            </a:r>
          </a:p>
          <a:p>
            <a:r>
              <a:rPr lang="en-US" altLang="zh-CN" dirty="0"/>
              <a:t>8/11 </a:t>
            </a:r>
            <a:r>
              <a:rPr lang="zh-CN" altLang="en-US" dirty="0"/>
              <a:t>国才	希伯来书</a:t>
            </a:r>
            <a:r>
              <a:rPr lang="en-US" altLang="zh-CN" dirty="0"/>
              <a:t>11:1-40         </a:t>
            </a:r>
            <a:r>
              <a:rPr lang="zh-CN" altLang="en-US" dirty="0"/>
              <a:t>信心</a:t>
            </a:r>
          </a:p>
          <a:p>
            <a:r>
              <a:rPr lang="en-US" altLang="zh-CN" dirty="0"/>
              <a:t>8/18 </a:t>
            </a:r>
            <a:r>
              <a:rPr lang="zh-CN" altLang="en-US" dirty="0"/>
              <a:t>黄霞	希伯来书</a:t>
            </a:r>
            <a:r>
              <a:rPr lang="en-US" altLang="zh-CN" dirty="0"/>
              <a:t>12</a:t>
            </a:r>
            <a:r>
              <a:rPr lang="zh-CN" altLang="en-US" dirty="0"/>
              <a:t>：</a:t>
            </a:r>
            <a:r>
              <a:rPr lang="en-US" altLang="zh-CN" dirty="0"/>
              <a:t>1-29       </a:t>
            </a:r>
            <a:r>
              <a:rPr lang="zh-CN" altLang="en-US" dirty="0"/>
              <a:t>管教</a:t>
            </a:r>
          </a:p>
          <a:p>
            <a:r>
              <a:rPr lang="en-US" altLang="zh-CN" dirty="0"/>
              <a:t>8/25 </a:t>
            </a:r>
            <a:r>
              <a:rPr lang="zh-CN" altLang="en-US" dirty="0"/>
              <a:t>国才	希伯来书</a:t>
            </a:r>
            <a:r>
              <a:rPr lang="en-US" altLang="zh-CN" dirty="0"/>
              <a:t>13</a:t>
            </a:r>
            <a:r>
              <a:rPr lang="zh-CN" altLang="en-US" dirty="0"/>
              <a:t>：</a:t>
            </a:r>
            <a:r>
              <a:rPr lang="en-US" altLang="zh-CN" dirty="0"/>
              <a:t>1-25       </a:t>
            </a:r>
            <a:r>
              <a:rPr lang="zh-CN" altLang="en-US" dirty="0"/>
              <a:t>劝勉，总结</a:t>
            </a:r>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49340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5/21/2019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5/21/2019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5/21/2019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20000"/>
                    </a14:imgEffect>
                    <a14:imgEffect>
                      <a14:colorTemperature colorTemp="4875"/>
                    </a14:imgEffect>
                    <a14:imgEffect>
                      <a14:brightnessContrast bright="-59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5/21/2019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solidFill>
                  <a:schemeClr val="bg1"/>
                </a:solidFill>
              </a:rPr>
              <a:t>三谷基督徒會堂成人主日學</a:t>
            </a:r>
            <a:endParaRPr lang="en-US" b="1" dirty="0">
              <a:solidFill>
                <a:schemeClr val="bg1"/>
              </a:solidFill>
            </a:endParaRPr>
          </a:p>
        </p:txBody>
      </p:sp>
      <p:sp>
        <p:nvSpPr>
          <p:cNvPr id="3" name="Subtitle 2"/>
          <p:cNvSpPr>
            <a:spLocks noGrp="1"/>
          </p:cNvSpPr>
          <p:nvPr>
            <p:ph type="subTitle" idx="1"/>
          </p:nvPr>
        </p:nvSpPr>
        <p:spPr>
          <a:xfrm>
            <a:off x="1371600" y="3124200"/>
            <a:ext cx="6400800" cy="2514600"/>
          </a:xfrm>
        </p:spPr>
        <p:txBody>
          <a:bodyPr/>
          <a:lstStyle/>
          <a:p>
            <a:r>
              <a:rPr lang="zh-CN" altLang="en-US" sz="5400" b="1" dirty="0" smtClean="0">
                <a:solidFill>
                  <a:schemeClr val="bg1"/>
                </a:solidFill>
              </a:rPr>
              <a:t>希伯來書</a:t>
            </a:r>
            <a:endParaRPr lang="en-US" altLang="zh-CN" sz="5400" b="1" dirty="0" smtClean="0">
              <a:solidFill>
                <a:schemeClr val="bg1"/>
              </a:solidFill>
            </a:endParaRPr>
          </a:p>
          <a:p>
            <a:r>
              <a:rPr lang="zh-CN" altLang="en-US" b="1" dirty="0" smtClean="0">
                <a:solidFill>
                  <a:schemeClr val="bg1"/>
                </a:solidFill>
              </a:rPr>
              <a:t>第一課</a:t>
            </a:r>
            <a:endParaRPr lang="en-US" altLang="zh-CN" b="1" dirty="0" smtClean="0">
              <a:solidFill>
                <a:schemeClr val="bg1"/>
              </a:solidFill>
            </a:endParaRPr>
          </a:p>
          <a:p>
            <a:r>
              <a:rPr lang="en-US" dirty="0" smtClean="0">
                <a:solidFill>
                  <a:schemeClr val="bg1"/>
                </a:solidFill>
              </a:rPr>
              <a:t>06/0</a:t>
            </a:r>
            <a:r>
              <a:rPr lang="en-US" altLang="zh-CN" dirty="0" smtClean="0">
                <a:solidFill>
                  <a:schemeClr val="bg1"/>
                </a:solidFill>
              </a:rPr>
              <a:t>2</a:t>
            </a:r>
            <a:r>
              <a:rPr lang="en-US" dirty="0" smtClean="0">
                <a:solidFill>
                  <a:schemeClr val="bg1"/>
                </a:solidFill>
              </a:rPr>
              <a:t>/201</a:t>
            </a:r>
            <a:r>
              <a:rPr lang="en-US" altLang="zh-CN" dirty="0" smtClean="0">
                <a:solidFill>
                  <a:schemeClr val="bg1"/>
                </a:solidFill>
              </a:rPr>
              <a:t>9</a:t>
            </a:r>
            <a:endParaRPr lang="en-US" dirty="0">
              <a:solidFill>
                <a:schemeClr val="bg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說話的神</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1:1 </a:t>
            </a:r>
            <a:r>
              <a:rPr lang="zh-TW" altLang="en-US" sz="4400" dirty="0" smtClean="0">
                <a:solidFill>
                  <a:schemeClr val="bg1"/>
                </a:solidFill>
              </a:rPr>
              <a:t>神既在古時借著眾先知</a:t>
            </a:r>
            <a:r>
              <a:rPr lang="en-US" altLang="zh-TW" sz="4400" dirty="0" smtClean="0">
                <a:solidFill>
                  <a:schemeClr val="bg1"/>
                </a:solidFill>
              </a:rPr>
              <a:t>, </a:t>
            </a:r>
            <a:r>
              <a:rPr lang="zh-TW" altLang="en-US" sz="4400" dirty="0" smtClean="0">
                <a:solidFill>
                  <a:schemeClr val="bg1"/>
                </a:solidFill>
              </a:rPr>
              <a:t>多次多方的曉諭列祖</a:t>
            </a:r>
            <a:r>
              <a:rPr lang="zh-CN" altLang="en-US" sz="4400" dirty="0" smtClean="0">
                <a:solidFill>
                  <a:schemeClr val="bg1"/>
                </a:solidFill>
              </a:rPr>
              <a:t>，</a:t>
            </a:r>
            <a:r>
              <a:rPr lang="en-US" altLang="zh-TW" sz="4400" dirty="0">
                <a:solidFill>
                  <a:schemeClr val="bg1"/>
                </a:solidFill>
              </a:rPr>
              <a:t>1:2 </a:t>
            </a:r>
            <a:r>
              <a:rPr lang="zh-TW" altLang="en-US" sz="4400" dirty="0">
                <a:solidFill>
                  <a:schemeClr val="bg1"/>
                </a:solidFill>
              </a:rPr>
              <a:t>就在這末世</a:t>
            </a:r>
            <a:r>
              <a:rPr lang="en-US" altLang="zh-TW" sz="4400" dirty="0">
                <a:solidFill>
                  <a:schemeClr val="bg1"/>
                </a:solidFill>
              </a:rPr>
              <a:t>,</a:t>
            </a:r>
            <a:r>
              <a:rPr lang="zh-TW" altLang="en-US" sz="4400" dirty="0">
                <a:solidFill>
                  <a:schemeClr val="bg1"/>
                </a:solidFill>
              </a:rPr>
              <a:t>借著他兒子曉諭我們</a:t>
            </a:r>
            <a:endParaRPr lang="zh-CN" altLang="en-US" dirty="0">
              <a:solidFill>
                <a:schemeClr val="bg1"/>
              </a:solidFill>
            </a:endParaRPr>
          </a:p>
        </p:txBody>
      </p:sp>
    </p:spTree>
    <p:extLst>
      <p:ext uri="{BB962C8B-B14F-4D97-AF65-F5344CB8AC3E}">
        <p14:creationId xmlns:p14="http://schemas.microsoft.com/office/powerpoint/2010/main" val="675133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神兒子是誰</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1:2 </a:t>
            </a:r>
            <a:r>
              <a:rPr lang="zh-TW" altLang="en-US" sz="4400" dirty="0" smtClean="0">
                <a:solidFill>
                  <a:schemeClr val="bg1"/>
                </a:solidFill>
              </a:rPr>
              <a:t>就在這末世</a:t>
            </a:r>
            <a:r>
              <a:rPr lang="en-US" altLang="zh-TW" sz="4400" dirty="0" smtClean="0">
                <a:solidFill>
                  <a:schemeClr val="bg1"/>
                </a:solidFill>
              </a:rPr>
              <a:t>, </a:t>
            </a:r>
            <a:r>
              <a:rPr lang="zh-TW" altLang="en-US" sz="4400" dirty="0" smtClean="0">
                <a:solidFill>
                  <a:schemeClr val="bg1"/>
                </a:solidFill>
              </a:rPr>
              <a:t>借著他兒子曉諭我們</a:t>
            </a:r>
            <a:r>
              <a:rPr lang="en-US" altLang="zh-TW" sz="4400" dirty="0" smtClean="0">
                <a:solidFill>
                  <a:schemeClr val="bg1"/>
                </a:solidFill>
              </a:rPr>
              <a:t>, </a:t>
            </a:r>
            <a:r>
              <a:rPr lang="zh-TW" altLang="en-US" sz="4400" dirty="0" smtClean="0">
                <a:solidFill>
                  <a:schemeClr val="bg1"/>
                </a:solidFill>
              </a:rPr>
              <a:t>又早已立他為承受萬有的</a:t>
            </a:r>
            <a:r>
              <a:rPr lang="en-US" altLang="zh-TW" sz="4400" dirty="0" smtClean="0">
                <a:solidFill>
                  <a:schemeClr val="bg1"/>
                </a:solidFill>
              </a:rPr>
              <a:t>,</a:t>
            </a:r>
            <a:r>
              <a:rPr lang="zh-TW" altLang="en-US" sz="4400" dirty="0" smtClean="0">
                <a:solidFill>
                  <a:schemeClr val="bg1"/>
                </a:solidFill>
              </a:rPr>
              <a:t>也曾借著他創造諸世界。</a:t>
            </a:r>
            <a:endParaRPr lang="zh-CN" altLang="en-US" sz="4400" dirty="0">
              <a:solidFill>
                <a:schemeClr val="bg1"/>
              </a:solidFill>
            </a:endParaRPr>
          </a:p>
        </p:txBody>
      </p:sp>
    </p:spTree>
    <p:extLst>
      <p:ext uri="{BB962C8B-B14F-4D97-AF65-F5344CB8AC3E}">
        <p14:creationId xmlns:p14="http://schemas.microsoft.com/office/powerpoint/2010/main" val="413590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神兒子的工作</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1:3 </a:t>
            </a:r>
            <a:r>
              <a:rPr lang="zh-TW" altLang="en-US" sz="4400" dirty="0" smtClean="0">
                <a:solidFill>
                  <a:schemeClr val="bg1"/>
                </a:solidFill>
              </a:rPr>
              <a:t>他是神榮耀所發的光輝</a:t>
            </a:r>
            <a:r>
              <a:rPr lang="en-US" altLang="zh-TW" sz="4400" dirty="0" smtClean="0">
                <a:solidFill>
                  <a:schemeClr val="bg1"/>
                </a:solidFill>
              </a:rPr>
              <a:t>, </a:t>
            </a:r>
            <a:r>
              <a:rPr lang="zh-TW" altLang="en-US" sz="4400" dirty="0" smtClean="0">
                <a:solidFill>
                  <a:schemeClr val="bg1"/>
                </a:solidFill>
              </a:rPr>
              <a:t>是神本體的真像</a:t>
            </a:r>
            <a:r>
              <a:rPr lang="en-US" altLang="zh-TW" sz="4400" dirty="0" smtClean="0">
                <a:solidFill>
                  <a:schemeClr val="bg1"/>
                </a:solidFill>
              </a:rPr>
              <a:t>,</a:t>
            </a:r>
            <a:r>
              <a:rPr lang="zh-TW" altLang="en-US" sz="4400" dirty="0" smtClean="0">
                <a:solidFill>
                  <a:schemeClr val="bg1"/>
                </a:solidFill>
              </a:rPr>
              <a:t>常用他權能的命令托住萬有</a:t>
            </a:r>
            <a:r>
              <a:rPr lang="en-US" altLang="zh-TW" sz="4400" dirty="0" smtClean="0">
                <a:solidFill>
                  <a:schemeClr val="bg1"/>
                </a:solidFill>
              </a:rPr>
              <a:t>, </a:t>
            </a:r>
            <a:r>
              <a:rPr lang="zh-TW" altLang="en-US" sz="4400" dirty="0" smtClean="0">
                <a:solidFill>
                  <a:schemeClr val="bg1"/>
                </a:solidFill>
              </a:rPr>
              <a:t>他洗淨了人的罪</a:t>
            </a:r>
            <a:r>
              <a:rPr lang="en-US" altLang="zh-TW" sz="4400" dirty="0" smtClean="0">
                <a:solidFill>
                  <a:schemeClr val="bg1"/>
                </a:solidFill>
              </a:rPr>
              <a:t>,</a:t>
            </a:r>
            <a:r>
              <a:rPr lang="zh-TW" altLang="en-US" sz="4400" dirty="0" smtClean="0">
                <a:solidFill>
                  <a:schemeClr val="bg1"/>
                </a:solidFill>
              </a:rPr>
              <a:t>就坐在高天至大者的右邊。</a:t>
            </a:r>
            <a:endParaRPr lang="zh-CN" altLang="en-US" sz="4400" dirty="0">
              <a:solidFill>
                <a:schemeClr val="bg1"/>
              </a:solidFill>
            </a:endParaRPr>
          </a:p>
        </p:txBody>
      </p:sp>
    </p:spTree>
    <p:extLst>
      <p:ext uri="{BB962C8B-B14F-4D97-AF65-F5344CB8AC3E}">
        <p14:creationId xmlns:p14="http://schemas.microsoft.com/office/powerpoint/2010/main" val="38401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4800" b="1" dirty="0" smtClean="0">
                <a:solidFill>
                  <a:schemeClr val="bg1"/>
                </a:solidFill>
              </a:rPr>
              <a:t>希伯來書</a:t>
            </a:r>
            <a:r>
              <a:rPr lang="zh-CN" altLang="en-US" sz="4800" b="1" dirty="0" smtClean="0">
                <a:solidFill>
                  <a:schemeClr val="bg1"/>
                </a:solidFill>
              </a:rPr>
              <a:t>概論</a:t>
            </a:r>
            <a:endParaRPr lang="en-US" sz="4800" b="1" dirty="0">
              <a:solidFill>
                <a:schemeClr val="bg1"/>
              </a:solidFill>
            </a:endParaRPr>
          </a:p>
        </p:txBody>
      </p:sp>
      <p:sp>
        <p:nvSpPr>
          <p:cNvPr id="3" name="Content Placeholder 2"/>
          <p:cNvSpPr>
            <a:spLocks noGrp="1"/>
          </p:cNvSpPr>
          <p:nvPr>
            <p:ph idx="1"/>
          </p:nvPr>
        </p:nvSpPr>
        <p:spPr>
          <a:xfrm>
            <a:off x="457200" y="1524000"/>
            <a:ext cx="8229600" cy="4602163"/>
          </a:xfrm>
        </p:spPr>
        <p:txBody>
          <a:bodyPr>
            <a:normAutofit fontScale="92500" lnSpcReduction="20000"/>
          </a:bodyPr>
          <a:lstStyle/>
          <a:p>
            <a:r>
              <a:rPr lang="zh-CN" altLang="en-US" sz="4400" b="1" dirty="0" smtClean="0">
                <a:solidFill>
                  <a:schemeClr val="bg1"/>
                </a:solidFill>
              </a:rPr>
              <a:t>背景</a:t>
            </a:r>
            <a:endParaRPr lang="en-US" altLang="zh-CN" sz="4400" b="1" dirty="0" smtClean="0">
              <a:solidFill>
                <a:schemeClr val="bg1"/>
              </a:solidFill>
            </a:endParaRPr>
          </a:p>
          <a:p>
            <a:r>
              <a:rPr lang="zh-TW" altLang="en-US" sz="4400" b="1" dirty="0">
                <a:solidFill>
                  <a:schemeClr val="bg1"/>
                </a:solidFill>
              </a:rPr>
              <a:t>主題</a:t>
            </a:r>
            <a:endParaRPr lang="en-US" altLang="zh-TW" sz="4400" b="1" dirty="0" smtClean="0">
              <a:solidFill>
                <a:schemeClr val="bg1"/>
              </a:solidFill>
            </a:endParaRPr>
          </a:p>
          <a:p>
            <a:r>
              <a:rPr lang="zh-TW" altLang="en-US" sz="4400" b="1" dirty="0" smtClean="0">
                <a:solidFill>
                  <a:schemeClr val="bg1"/>
                </a:solidFill>
              </a:rPr>
              <a:t>結構</a:t>
            </a:r>
            <a:endParaRPr lang="en-US" altLang="zh-TW" sz="4400" b="1" dirty="0" smtClean="0">
              <a:solidFill>
                <a:schemeClr val="bg1"/>
              </a:solidFill>
            </a:endParaRPr>
          </a:p>
          <a:p>
            <a:r>
              <a:rPr lang="zh-TW" altLang="en-US" sz="4400" b="1" dirty="0" smtClean="0">
                <a:solidFill>
                  <a:schemeClr val="bg1"/>
                </a:solidFill>
              </a:rPr>
              <a:t>運用</a:t>
            </a:r>
            <a:endParaRPr lang="en-US" altLang="zh-TW" sz="4400" b="1" dirty="0" smtClean="0">
              <a:solidFill>
                <a:schemeClr val="bg1"/>
              </a:solidFill>
            </a:endParaRPr>
          </a:p>
          <a:p>
            <a:r>
              <a:rPr lang="zh-CN" altLang="en-US" sz="4400" b="1" dirty="0">
                <a:solidFill>
                  <a:schemeClr val="bg1"/>
                </a:solidFill>
              </a:rPr>
              <a:t>難點</a:t>
            </a:r>
            <a:endParaRPr lang="en-US" altLang="zh-TW" sz="4400" b="1" dirty="0" smtClean="0">
              <a:solidFill>
                <a:schemeClr val="bg1"/>
              </a:solidFill>
            </a:endParaRPr>
          </a:p>
          <a:p>
            <a:r>
              <a:rPr lang="zh-TW" altLang="en-US" sz="4400" b="1" dirty="0" smtClean="0">
                <a:solidFill>
                  <a:schemeClr val="bg1"/>
                </a:solidFill>
              </a:rPr>
              <a:t>課程計畫</a:t>
            </a:r>
            <a:endParaRPr lang="en-US" altLang="zh-TW" sz="4400" b="1" dirty="0" smtClean="0">
              <a:solidFill>
                <a:schemeClr val="bg1"/>
              </a:solidFill>
            </a:endParaRPr>
          </a:p>
          <a:p>
            <a:r>
              <a:rPr lang="zh-CN" altLang="en-US" sz="4400" b="1" dirty="0">
                <a:solidFill>
                  <a:schemeClr val="bg1"/>
                </a:solidFill>
              </a:rPr>
              <a:t>希伯來</a:t>
            </a:r>
            <a:r>
              <a:rPr lang="zh-CN" altLang="en-US" sz="4400" b="1" dirty="0" smtClean="0">
                <a:solidFill>
                  <a:schemeClr val="bg1"/>
                </a:solidFill>
              </a:rPr>
              <a:t>書（</a:t>
            </a:r>
            <a:r>
              <a:rPr lang="en-US" altLang="zh-CN" sz="4400" b="1" dirty="0" smtClean="0">
                <a:solidFill>
                  <a:schemeClr val="bg1"/>
                </a:solidFill>
              </a:rPr>
              <a:t>1</a:t>
            </a:r>
            <a:r>
              <a:rPr lang="zh-CN" altLang="en-US" sz="4400" b="1" dirty="0" smtClean="0">
                <a:solidFill>
                  <a:schemeClr val="bg1"/>
                </a:solidFill>
              </a:rPr>
              <a:t>：</a:t>
            </a:r>
            <a:r>
              <a:rPr lang="en-US" altLang="zh-CN" sz="4400" b="1" dirty="0" smtClean="0">
                <a:solidFill>
                  <a:schemeClr val="bg1"/>
                </a:solidFill>
              </a:rPr>
              <a:t>1-3</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2879246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4800" b="1" dirty="0" smtClean="0">
                <a:solidFill>
                  <a:schemeClr val="bg1"/>
                </a:solidFill>
              </a:rPr>
              <a:t>背景</a:t>
            </a:r>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zh-TW" altLang="en-US" sz="4400" b="1" dirty="0" smtClean="0">
                <a:solidFill>
                  <a:schemeClr val="bg1"/>
                </a:solidFill>
              </a:rPr>
              <a:t>作者 </a:t>
            </a:r>
            <a:endParaRPr lang="en-US" altLang="zh-TW" sz="4400" b="1" dirty="0" smtClean="0">
              <a:solidFill>
                <a:schemeClr val="bg1"/>
              </a:solidFill>
            </a:endParaRPr>
          </a:p>
          <a:p>
            <a:r>
              <a:rPr lang="zh-TW" altLang="en-US" sz="4400" b="1" dirty="0" smtClean="0">
                <a:solidFill>
                  <a:schemeClr val="bg1"/>
                </a:solidFill>
              </a:rPr>
              <a:t>收信人 </a:t>
            </a:r>
            <a:endParaRPr lang="en-US" altLang="zh-TW" sz="4400" b="1" dirty="0" smtClean="0">
              <a:solidFill>
                <a:schemeClr val="bg1"/>
              </a:solidFill>
            </a:endParaRPr>
          </a:p>
          <a:p>
            <a:r>
              <a:rPr lang="zh-TW" altLang="en-US" sz="4400" b="1" dirty="0" smtClean="0">
                <a:solidFill>
                  <a:schemeClr val="bg1"/>
                </a:solidFill>
              </a:rPr>
              <a:t>寫作時間和地點 </a:t>
            </a:r>
            <a:endParaRPr lang="en-US" altLang="zh-TW" sz="4400" b="1" dirty="0" smtClean="0">
              <a:solidFill>
                <a:schemeClr val="bg1"/>
              </a:solidFill>
            </a:endParaRPr>
          </a:p>
          <a:p>
            <a:r>
              <a:rPr lang="zh-TW" altLang="en-US" sz="4400" b="1" dirty="0" smtClean="0">
                <a:solidFill>
                  <a:schemeClr val="bg1"/>
                </a:solidFill>
              </a:rPr>
              <a:t>寫作目的</a:t>
            </a:r>
            <a:endParaRPr lang="en-US" sz="4400" b="1" dirty="0">
              <a:solidFill>
                <a:schemeClr val="bg1"/>
              </a:solidFill>
            </a:endParaRPr>
          </a:p>
        </p:txBody>
      </p:sp>
    </p:spTree>
    <p:extLst>
      <p:ext uri="{BB962C8B-B14F-4D97-AF65-F5344CB8AC3E}">
        <p14:creationId xmlns:p14="http://schemas.microsoft.com/office/powerpoint/2010/main" val="524037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主題</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pPr>
              <a:lnSpc>
                <a:spcPct val="120000"/>
              </a:lnSpc>
              <a:spcAft>
                <a:spcPts val="600"/>
              </a:spcAft>
            </a:pPr>
            <a:r>
              <a:rPr lang="zh-CN" altLang="en-US" sz="4400" b="1" dirty="0" smtClean="0">
                <a:solidFill>
                  <a:schemeClr val="bg1"/>
                </a:solidFill>
              </a:rPr>
              <a:t>耶穌基督是</a:t>
            </a:r>
            <a:r>
              <a:rPr lang="zh-CN" altLang="en-US" sz="4400" b="1" dirty="0">
                <a:solidFill>
                  <a:schemeClr val="bg1"/>
                </a:solidFill>
              </a:rPr>
              <a:t>我們在天上聖所的</a:t>
            </a:r>
            <a:r>
              <a:rPr lang="zh-CN" altLang="en-US" sz="4400" b="1" dirty="0" smtClean="0">
                <a:solidFill>
                  <a:schemeClr val="bg1"/>
                </a:solidFill>
              </a:rPr>
              <a:t>大祭司</a:t>
            </a:r>
            <a:endParaRPr lang="en-US" altLang="zh-CN" sz="4400" b="1" dirty="0" smtClean="0">
              <a:solidFill>
                <a:schemeClr val="bg1"/>
              </a:solidFill>
            </a:endParaRPr>
          </a:p>
          <a:p>
            <a:pPr lvl="1">
              <a:lnSpc>
                <a:spcPct val="120000"/>
              </a:lnSpc>
              <a:spcAft>
                <a:spcPts val="600"/>
              </a:spcAft>
            </a:pPr>
            <a:r>
              <a:rPr lang="zh-CN" altLang="en-US" sz="4000" b="1" dirty="0">
                <a:solidFill>
                  <a:schemeClr val="bg1"/>
                </a:solidFill>
              </a:rPr>
              <a:t>舊</a:t>
            </a:r>
            <a:r>
              <a:rPr lang="zh-CN" altLang="en-US" sz="4000" b="1" dirty="0" smtClean="0">
                <a:solidFill>
                  <a:schemeClr val="bg1"/>
                </a:solidFill>
              </a:rPr>
              <a:t>約中的獻祭，祭司，聖所都是影子</a:t>
            </a:r>
            <a:endParaRPr lang="en-US" altLang="zh-CN" sz="4000" b="1" dirty="0" smtClean="0">
              <a:solidFill>
                <a:schemeClr val="bg1"/>
              </a:solidFill>
            </a:endParaRPr>
          </a:p>
          <a:p>
            <a:pPr>
              <a:lnSpc>
                <a:spcPct val="120000"/>
              </a:lnSpc>
              <a:spcAft>
                <a:spcPts val="600"/>
              </a:spcAft>
            </a:pPr>
            <a:endParaRPr lang="zh-CN" altLang="en-US" sz="4400" b="1" dirty="0">
              <a:solidFill>
                <a:schemeClr val="bg1"/>
              </a:solidFill>
            </a:endParaRPr>
          </a:p>
        </p:txBody>
      </p:sp>
    </p:spTree>
    <p:extLst>
      <p:ext uri="{BB962C8B-B14F-4D97-AF65-F5344CB8AC3E}">
        <p14:creationId xmlns:p14="http://schemas.microsoft.com/office/powerpoint/2010/main" val="3361342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運用</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pPr>
              <a:lnSpc>
                <a:spcPct val="120000"/>
              </a:lnSpc>
              <a:spcAft>
                <a:spcPts val="600"/>
              </a:spcAft>
            </a:pPr>
            <a:r>
              <a:rPr lang="zh-CN" altLang="en-US" sz="4400" b="1" dirty="0" smtClean="0">
                <a:solidFill>
                  <a:schemeClr val="bg1"/>
                </a:solidFill>
              </a:rPr>
              <a:t>仰望基督</a:t>
            </a:r>
            <a:endParaRPr lang="en-US" altLang="zh-CN" sz="4400" b="1" dirty="0" smtClean="0">
              <a:solidFill>
                <a:schemeClr val="bg1"/>
              </a:solidFill>
            </a:endParaRPr>
          </a:p>
          <a:p>
            <a:pPr>
              <a:lnSpc>
                <a:spcPct val="120000"/>
              </a:lnSpc>
              <a:spcAft>
                <a:spcPts val="600"/>
              </a:spcAft>
            </a:pPr>
            <a:r>
              <a:rPr lang="zh-CN" altLang="en-US" sz="4400" b="1" dirty="0">
                <a:solidFill>
                  <a:schemeClr val="bg1"/>
                </a:solidFill>
              </a:rPr>
              <a:t>不</a:t>
            </a:r>
            <a:r>
              <a:rPr lang="zh-CN" altLang="en-US" sz="4400" b="1" dirty="0" smtClean="0">
                <a:solidFill>
                  <a:schemeClr val="bg1"/>
                </a:solidFill>
              </a:rPr>
              <a:t>要回頭</a:t>
            </a:r>
            <a:endParaRPr lang="en-US" altLang="zh-CN" sz="4400" b="1" dirty="0" smtClean="0">
              <a:solidFill>
                <a:schemeClr val="bg1"/>
              </a:solidFill>
            </a:endParaRPr>
          </a:p>
          <a:p>
            <a:pPr>
              <a:lnSpc>
                <a:spcPct val="120000"/>
              </a:lnSpc>
              <a:spcAft>
                <a:spcPts val="600"/>
              </a:spcAft>
            </a:pPr>
            <a:endParaRPr lang="zh-CN" altLang="en-US" sz="4400" b="1" dirty="0">
              <a:solidFill>
                <a:schemeClr val="bg1"/>
              </a:solidFill>
            </a:endParaRPr>
          </a:p>
        </p:txBody>
      </p:sp>
    </p:spTree>
    <p:extLst>
      <p:ext uri="{BB962C8B-B14F-4D97-AF65-F5344CB8AC3E}">
        <p14:creationId xmlns:p14="http://schemas.microsoft.com/office/powerpoint/2010/main" val="331114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結構</a:t>
            </a:r>
            <a:endParaRPr lang="en-US" altLang="zh-CN"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smtClean="0">
                <a:solidFill>
                  <a:schemeClr val="bg1"/>
                </a:solidFill>
              </a:rPr>
              <a:t>教義</a:t>
            </a:r>
            <a:endParaRPr lang="en-US" altLang="zh-CN" sz="4400" b="1" dirty="0" smtClean="0">
              <a:solidFill>
                <a:schemeClr val="bg1"/>
              </a:solidFill>
            </a:endParaRPr>
          </a:p>
          <a:p>
            <a:r>
              <a:rPr lang="zh-CN" altLang="en-US" sz="4400" b="1" dirty="0" smtClean="0">
                <a:solidFill>
                  <a:schemeClr val="bg1"/>
                </a:solidFill>
              </a:rPr>
              <a:t>勸勉</a:t>
            </a:r>
            <a:endParaRPr lang="en-US" altLang="zh-CN" sz="4400" b="1" dirty="0" smtClean="0">
              <a:solidFill>
                <a:schemeClr val="bg1"/>
              </a:solidFill>
            </a:endParaRPr>
          </a:p>
        </p:txBody>
      </p:sp>
    </p:spTree>
    <p:extLst>
      <p:ext uri="{BB962C8B-B14F-4D97-AF65-F5344CB8AC3E}">
        <p14:creationId xmlns:p14="http://schemas.microsoft.com/office/powerpoint/2010/main" val="1296094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結構</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smtClean="0">
                <a:solidFill>
                  <a:schemeClr val="bg1"/>
                </a:solidFill>
              </a:rPr>
              <a:t>教義</a:t>
            </a:r>
            <a:endParaRPr lang="en-US" altLang="zh-CN" sz="4400" b="1" dirty="0" smtClean="0">
              <a:solidFill>
                <a:schemeClr val="bg1"/>
              </a:solidFill>
            </a:endParaRPr>
          </a:p>
          <a:p>
            <a:pPr lvl="1"/>
            <a:r>
              <a:rPr lang="zh-CN" altLang="en-US" sz="4000" dirty="0" smtClean="0">
                <a:solidFill>
                  <a:schemeClr val="bg1"/>
                </a:solidFill>
              </a:rPr>
              <a:t>基督身份的超越（</a:t>
            </a:r>
            <a:r>
              <a:rPr lang="en-US" altLang="zh-CN" sz="4000" dirty="0" smtClean="0">
                <a:solidFill>
                  <a:schemeClr val="bg1"/>
                </a:solidFill>
              </a:rPr>
              <a:t>1-4:13</a:t>
            </a:r>
            <a:r>
              <a:rPr lang="zh-CN" altLang="en-US" sz="4000" dirty="0" smtClean="0">
                <a:solidFill>
                  <a:schemeClr val="bg1"/>
                </a:solidFill>
              </a:rPr>
              <a:t>）</a:t>
            </a:r>
            <a:endParaRPr lang="en-US" altLang="zh-CN" sz="4000" dirty="0" smtClean="0">
              <a:solidFill>
                <a:schemeClr val="bg1"/>
              </a:solidFill>
            </a:endParaRPr>
          </a:p>
          <a:p>
            <a:pPr lvl="1"/>
            <a:r>
              <a:rPr lang="zh-CN" altLang="en-US" sz="4000" dirty="0" smtClean="0">
                <a:solidFill>
                  <a:schemeClr val="bg1"/>
                </a:solidFill>
              </a:rPr>
              <a:t>基督工作的超越</a:t>
            </a:r>
            <a:r>
              <a:rPr lang="zh-CN" altLang="en-US" sz="4000" dirty="0" smtClean="0">
                <a:solidFill>
                  <a:schemeClr val="bg1"/>
                </a:solidFill>
              </a:rPr>
              <a:t>（</a:t>
            </a:r>
            <a:r>
              <a:rPr lang="en-US" altLang="zh-CN" sz="4000" dirty="0" smtClean="0">
                <a:solidFill>
                  <a:schemeClr val="bg1"/>
                </a:solidFill>
              </a:rPr>
              <a:t>4:14-10:39</a:t>
            </a:r>
            <a:r>
              <a:rPr lang="zh-CN" altLang="en-US" sz="4000" dirty="0" smtClean="0">
                <a:solidFill>
                  <a:schemeClr val="bg1"/>
                </a:solidFill>
              </a:rPr>
              <a:t>）</a:t>
            </a:r>
            <a:endParaRPr lang="en-US" altLang="zh-CN" sz="4000" dirty="0" smtClean="0">
              <a:solidFill>
                <a:schemeClr val="bg1"/>
              </a:solidFill>
            </a:endParaRPr>
          </a:p>
          <a:p>
            <a:r>
              <a:rPr lang="zh-CN" altLang="en-US" sz="4400" b="1" dirty="0" smtClean="0">
                <a:solidFill>
                  <a:schemeClr val="bg1"/>
                </a:solidFill>
              </a:rPr>
              <a:t>勸勉</a:t>
            </a:r>
            <a:endParaRPr lang="en-US" altLang="zh-CN" sz="4400" b="1" dirty="0" smtClean="0">
              <a:solidFill>
                <a:schemeClr val="bg1"/>
              </a:solidFill>
            </a:endParaRPr>
          </a:p>
          <a:p>
            <a:pPr lvl="1"/>
            <a:r>
              <a:rPr lang="zh-TW" altLang="en-US" sz="4000" dirty="0" smtClean="0">
                <a:solidFill>
                  <a:schemeClr val="bg1"/>
                </a:solidFill>
              </a:rPr>
              <a:t>對基督的回應</a:t>
            </a:r>
            <a:r>
              <a:rPr lang="zh-CN" altLang="en-US" sz="4000" dirty="0" smtClean="0">
                <a:solidFill>
                  <a:schemeClr val="bg1"/>
                </a:solidFill>
              </a:rPr>
              <a:t>（</a:t>
            </a:r>
            <a:r>
              <a:rPr lang="en-US" altLang="zh-CN" sz="4000" dirty="0" smtClean="0">
                <a:solidFill>
                  <a:schemeClr val="bg1"/>
                </a:solidFill>
              </a:rPr>
              <a:t>11:1-13:25</a:t>
            </a:r>
            <a:r>
              <a:rPr lang="zh-CN" altLang="en-US" sz="4000" dirty="0" smtClean="0">
                <a:solidFill>
                  <a:schemeClr val="bg1"/>
                </a:solidFill>
              </a:rPr>
              <a:t>）</a:t>
            </a:r>
            <a:endParaRPr lang="en-US" altLang="zh-CN" sz="4000" dirty="0" smtClean="0">
              <a:solidFill>
                <a:schemeClr val="bg1"/>
              </a:solidFill>
            </a:endParaRPr>
          </a:p>
          <a:p>
            <a:pPr lvl="2"/>
            <a:r>
              <a:rPr lang="zh-TW" altLang="en-US" sz="3600" dirty="0" smtClean="0">
                <a:solidFill>
                  <a:schemeClr val="bg1"/>
                </a:solidFill>
              </a:rPr>
              <a:t>信</a:t>
            </a:r>
            <a:r>
              <a:rPr lang="zh-CN" altLang="en-US" sz="3600" dirty="0" smtClean="0">
                <a:solidFill>
                  <a:schemeClr val="bg1"/>
                </a:solidFill>
              </a:rPr>
              <a:t>，</a:t>
            </a:r>
            <a:r>
              <a:rPr lang="zh-TW" altLang="en-US" sz="3600" dirty="0" smtClean="0">
                <a:solidFill>
                  <a:schemeClr val="bg1"/>
                </a:solidFill>
              </a:rPr>
              <a:t>望</a:t>
            </a:r>
            <a:r>
              <a:rPr lang="zh-CN" altLang="en-US" sz="3600" dirty="0" smtClean="0">
                <a:solidFill>
                  <a:schemeClr val="bg1"/>
                </a:solidFill>
              </a:rPr>
              <a:t>，</a:t>
            </a:r>
            <a:r>
              <a:rPr lang="zh-TW" altLang="en-US" sz="3600" dirty="0" smtClean="0">
                <a:solidFill>
                  <a:schemeClr val="bg1"/>
                </a:solidFill>
              </a:rPr>
              <a:t>愛</a:t>
            </a:r>
            <a:endParaRPr lang="zh-TW" altLang="en-US" sz="3600" dirty="0">
              <a:solidFill>
                <a:schemeClr val="bg1"/>
              </a:solidFill>
            </a:endParaRPr>
          </a:p>
          <a:p>
            <a:pPr lvl="2"/>
            <a:endParaRPr lang="en-US" altLang="zh-CN" sz="3600" dirty="0" smtClean="0">
              <a:solidFill>
                <a:schemeClr val="bg1"/>
              </a:solidFill>
            </a:endParaRPr>
          </a:p>
        </p:txBody>
      </p:sp>
    </p:spTree>
    <p:extLst>
      <p:ext uri="{BB962C8B-B14F-4D97-AF65-F5344CB8AC3E}">
        <p14:creationId xmlns:p14="http://schemas.microsoft.com/office/powerpoint/2010/main" val="1551794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難點</a:t>
            </a:r>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dirty="0" smtClean="0">
                <a:solidFill>
                  <a:schemeClr val="bg1"/>
                </a:solidFill>
              </a:rPr>
              <a:t>大量舊約聖經的引用</a:t>
            </a:r>
            <a:endParaRPr lang="en-US" altLang="zh-CN" sz="4400" dirty="0" smtClean="0">
              <a:solidFill>
                <a:schemeClr val="bg1"/>
              </a:solidFill>
            </a:endParaRPr>
          </a:p>
          <a:p>
            <a:r>
              <a:rPr lang="zh-CN" altLang="en-US" sz="4400" dirty="0">
                <a:solidFill>
                  <a:schemeClr val="bg1"/>
                </a:solidFill>
              </a:rPr>
              <a:t>希伯</a:t>
            </a:r>
            <a:r>
              <a:rPr lang="zh-CN" altLang="en-US" sz="4400" dirty="0" smtClean="0">
                <a:solidFill>
                  <a:schemeClr val="bg1"/>
                </a:solidFill>
              </a:rPr>
              <a:t>來書中的警告</a:t>
            </a:r>
            <a:endParaRPr lang="en-US" sz="4400" dirty="0">
              <a:solidFill>
                <a:schemeClr val="bg1"/>
              </a:solidFill>
            </a:endParaRPr>
          </a:p>
        </p:txBody>
      </p:sp>
    </p:spTree>
    <p:extLst>
      <p:ext uri="{BB962C8B-B14F-4D97-AF65-F5344CB8AC3E}">
        <p14:creationId xmlns:p14="http://schemas.microsoft.com/office/powerpoint/2010/main" val="1664173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zh-CN" altLang="en-US" sz="4800" b="1" dirty="0" smtClean="0">
                <a:solidFill>
                  <a:schemeClr val="bg1"/>
                </a:solidFill>
              </a:rPr>
              <a:t>課程計劃</a:t>
            </a:r>
            <a:endParaRPr lang="zh-CN" altLang="en-US" sz="4800" b="1" dirty="0">
              <a:solidFill>
                <a:schemeClr val="bg1"/>
              </a:solidFill>
            </a:endParaRPr>
          </a:p>
        </p:txBody>
      </p:sp>
      <p:sp>
        <p:nvSpPr>
          <p:cNvPr id="3" name="Content Placeholder 2"/>
          <p:cNvSpPr>
            <a:spLocks noGrp="1"/>
          </p:cNvSpPr>
          <p:nvPr>
            <p:ph idx="1"/>
          </p:nvPr>
        </p:nvSpPr>
        <p:spPr>
          <a:xfrm>
            <a:off x="457200" y="990600"/>
            <a:ext cx="8534400" cy="5715000"/>
          </a:xfrm>
        </p:spPr>
        <p:txBody>
          <a:bodyPr>
            <a:normAutofit/>
          </a:bodyPr>
          <a:lstStyle/>
          <a:p>
            <a:r>
              <a:rPr lang="zh-CN" altLang="en-US" sz="4400" dirty="0" smtClean="0">
                <a:solidFill>
                  <a:schemeClr val="bg1"/>
                </a:solidFill>
              </a:rPr>
              <a:t>總共十一次課</a:t>
            </a:r>
            <a:endParaRPr lang="en-US" altLang="zh-CN" sz="4400" dirty="0" smtClean="0">
              <a:solidFill>
                <a:schemeClr val="bg1"/>
              </a:solidFill>
            </a:endParaRPr>
          </a:p>
          <a:p>
            <a:r>
              <a:rPr lang="en-US" altLang="zh-CN" sz="4400" dirty="0" smtClean="0">
                <a:solidFill>
                  <a:schemeClr val="bg1"/>
                </a:solidFill>
              </a:rPr>
              <a:t>6</a:t>
            </a:r>
            <a:r>
              <a:rPr lang="zh-CN" altLang="en-US" sz="4400" dirty="0" smtClean="0">
                <a:solidFill>
                  <a:schemeClr val="bg1"/>
                </a:solidFill>
              </a:rPr>
              <a:t>月</a:t>
            </a:r>
            <a:r>
              <a:rPr lang="en-US" altLang="zh-CN" sz="4400" dirty="0" smtClean="0">
                <a:solidFill>
                  <a:schemeClr val="bg1"/>
                </a:solidFill>
              </a:rPr>
              <a:t>2</a:t>
            </a:r>
            <a:r>
              <a:rPr lang="zh-CN" altLang="en-US" sz="4400" dirty="0" smtClean="0">
                <a:solidFill>
                  <a:schemeClr val="bg1"/>
                </a:solidFill>
              </a:rPr>
              <a:t>號</a:t>
            </a:r>
            <a:r>
              <a:rPr lang="en-US" altLang="zh-CN" sz="4400" dirty="0" smtClean="0">
                <a:solidFill>
                  <a:schemeClr val="bg1"/>
                </a:solidFill>
              </a:rPr>
              <a:t>-8</a:t>
            </a:r>
            <a:r>
              <a:rPr lang="zh-CN" altLang="en-US" sz="4400" dirty="0" smtClean="0">
                <a:solidFill>
                  <a:schemeClr val="bg1"/>
                </a:solidFill>
              </a:rPr>
              <a:t>月</a:t>
            </a:r>
            <a:r>
              <a:rPr lang="en-US" altLang="zh-CN" sz="4400" dirty="0" smtClean="0">
                <a:solidFill>
                  <a:schemeClr val="bg1"/>
                </a:solidFill>
              </a:rPr>
              <a:t>25</a:t>
            </a:r>
            <a:r>
              <a:rPr lang="zh-CN" altLang="en-US" sz="4400" dirty="0" smtClean="0">
                <a:solidFill>
                  <a:schemeClr val="bg1"/>
                </a:solidFill>
              </a:rPr>
              <a:t>號</a:t>
            </a:r>
            <a:r>
              <a:rPr lang="en-US" altLang="zh-CN" sz="4400" dirty="0" smtClean="0">
                <a:solidFill>
                  <a:schemeClr val="bg1"/>
                </a:solidFill>
              </a:rPr>
              <a:t> </a:t>
            </a:r>
          </a:p>
          <a:p>
            <a:r>
              <a:rPr lang="en-US" altLang="zh-CN" sz="4400" dirty="0" smtClean="0">
                <a:solidFill>
                  <a:schemeClr val="bg1"/>
                </a:solidFill>
              </a:rPr>
              <a:t>07/07</a:t>
            </a:r>
            <a:r>
              <a:rPr lang="zh-CN" altLang="en-US" sz="4400" dirty="0" smtClean="0">
                <a:solidFill>
                  <a:schemeClr val="bg1"/>
                </a:solidFill>
              </a:rPr>
              <a:t>，</a:t>
            </a:r>
            <a:r>
              <a:rPr lang="en-US" altLang="zh-CN" sz="4400" dirty="0" smtClean="0">
                <a:solidFill>
                  <a:schemeClr val="bg1"/>
                </a:solidFill>
              </a:rPr>
              <a:t>08/04</a:t>
            </a:r>
            <a:r>
              <a:rPr lang="zh-CN" altLang="en-US" sz="4400" dirty="0" smtClean="0">
                <a:solidFill>
                  <a:schemeClr val="bg1"/>
                </a:solidFill>
              </a:rPr>
              <a:t>無主日學</a:t>
            </a:r>
            <a:endParaRPr lang="en-US" altLang="zh-CN" sz="4400" dirty="0">
              <a:solidFill>
                <a:schemeClr val="bg1"/>
              </a:solidFill>
            </a:endParaRPr>
          </a:p>
        </p:txBody>
      </p:sp>
    </p:spTree>
    <p:extLst>
      <p:ext uri="{BB962C8B-B14F-4D97-AF65-F5344CB8AC3E}">
        <p14:creationId xmlns:p14="http://schemas.microsoft.com/office/powerpoint/2010/main" val="3933363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73635</TotalTime>
  <Words>5412</Words>
  <Application>Microsoft Office PowerPoint</Application>
  <PresentationFormat>On-screen Show (4:3)</PresentationFormat>
  <Paragraphs>195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三谷基督徒會堂成人主日學</vt:lpstr>
      <vt:lpstr>希伯來書概論</vt:lpstr>
      <vt:lpstr>背景</vt:lpstr>
      <vt:lpstr>主題</vt:lpstr>
      <vt:lpstr>運用</vt:lpstr>
      <vt:lpstr>結構</vt:lpstr>
      <vt:lpstr>結構</vt:lpstr>
      <vt:lpstr>難點</vt:lpstr>
      <vt:lpstr>課程計劃</vt:lpstr>
      <vt:lpstr>說話的神</vt:lpstr>
      <vt:lpstr>神兒子是誰</vt:lpstr>
      <vt:lpstr>神兒子的工作</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283</cp:revision>
  <cp:lastPrinted>2019-06-02T15:44:23Z</cp:lastPrinted>
  <dcterms:created xsi:type="dcterms:W3CDTF">2014-12-20T19:43:08Z</dcterms:created>
  <dcterms:modified xsi:type="dcterms:W3CDTF">2019-06-02T15:44:29Z</dcterms:modified>
</cp:coreProperties>
</file>