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6" r:id="rId2"/>
    <p:sldId id="326" r:id="rId3"/>
    <p:sldId id="327" r:id="rId4"/>
    <p:sldId id="328" r:id="rId5"/>
    <p:sldId id="329" r:id="rId6"/>
    <p:sldId id="330" r:id="rId7"/>
    <p:sldId id="335" r:id="rId8"/>
    <p:sldId id="331" r:id="rId9"/>
    <p:sldId id="332" r:id="rId10"/>
    <p:sldId id="312" r:id="rId11"/>
    <p:sldId id="313" r:id="rId12"/>
    <p:sldId id="314" r:id="rId13"/>
    <p:sldId id="315" r:id="rId14"/>
    <p:sldId id="316" r:id="rId15"/>
    <p:sldId id="318" r:id="rId16"/>
    <p:sldId id="319" r:id="rId17"/>
    <p:sldId id="320" r:id="rId18"/>
    <p:sldId id="333" r:id="rId19"/>
    <p:sldId id="334" r:id="rId20"/>
    <p:sldId id="324" r:id="rId21"/>
    <p:sldId id="336" r:id="rId22"/>
    <p:sldId id="322" r:id="rId23"/>
    <p:sldId id="323" r:id="rId24"/>
    <p:sldId id="325" r:id="rId25"/>
    <p:sldId id="317" r:id="rId26"/>
  </p:sldIdLst>
  <p:sldSz cx="9144000" cy="6858000" type="screen4x3"/>
  <p:notesSz cx="7077075" cy="9363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629" autoAdjust="0"/>
    <p:restoredTop sz="65538" autoAdjust="0"/>
  </p:normalViewPr>
  <p:slideViewPr>
    <p:cSldViewPr>
      <p:cViewPr varScale="1">
        <p:scale>
          <a:sx n="57" d="100"/>
          <a:sy n="57" d="100"/>
        </p:scale>
        <p:origin x="-1488" y="-77"/>
      </p:cViewPr>
      <p:guideLst>
        <p:guide orient="horz" pos="2160"/>
        <p:guide pos="2880"/>
      </p:guideLst>
    </p:cSldViewPr>
  </p:slideViewPr>
  <p:outlineViewPr>
    <p:cViewPr>
      <p:scale>
        <a:sx n="33" d="100"/>
        <a:sy n="33" d="100"/>
      </p:scale>
      <p:origin x="0" y="5986"/>
    </p:cViewPr>
  </p:outlineViewPr>
  <p:notesTextViewPr>
    <p:cViewPr>
      <p:scale>
        <a:sx n="1" d="1"/>
        <a:sy n="1" d="1"/>
      </p:scale>
      <p:origin x="0" y="6595"/>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68154"/>
          </a:xfrm>
          <a:prstGeom prst="rect">
            <a:avLst/>
          </a:prstGeom>
        </p:spPr>
        <p:txBody>
          <a:bodyPr vert="horz" lIns="93936" tIns="46968" rIns="93936" bIns="46968" rtlCol="0"/>
          <a:lstStyle>
            <a:lvl1pPr algn="l">
              <a:defRPr sz="1200"/>
            </a:lvl1pPr>
          </a:lstStyle>
          <a:p>
            <a:endParaRPr lang="en-US"/>
          </a:p>
        </p:txBody>
      </p:sp>
      <p:sp>
        <p:nvSpPr>
          <p:cNvPr id="3" name="Date Placeholder 2"/>
          <p:cNvSpPr>
            <a:spLocks noGrp="1"/>
          </p:cNvSpPr>
          <p:nvPr>
            <p:ph type="dt" idx="1"/>
          </p:nvPr>
        </p:nvSpPr>
        <p:spPr>
          <a:xfrm>
            <a:off x="4008705" y="0"/>
            <a:ext cx="3066733" cy="468154"/>
          </a:xfrm>
          <a:prstGeom prst="rect">
            <a:avLst/>
          </a:prstGeom>
        </p:spPr>
        <p:txBody>
          <a:bodyPr vert="horz" lIns="93936" tIns="46968" rIns="93936" bIns="46968" rtlCol="0"/>
          <a:lstStyle>
            <a:lvl1pPr algn="r">
              <a:defRPr sz="1200"/>
            </a:lvl1pPr>
          </a:lstStyle>
          <a:p>
            <a:fld id="{B5085793-4952-4EC9-AD43-A2D8E28C51C3}" type="datetimeFigureOut">
              <a:rPr lang="en-US" smtClean="0"/>
              <a:t>6/12/2019</a:t>
            </a:fld>
            <a:endParaRPr lang="en-US"/>
          </a:p>
        </p:txBody>
      </p:sp>
      <p:sp>
        <p:nvSpPr>
          <p:cNvPr id="4" name="Slide Image Placeholder 3"/>
          <p:cNvSpPr>
            <a:spLocks noGrp="1" noRot="1" noChangeAspect="1"/>
          </p:cNvSpPr>
          <p:nvPr>
            <p:ph type="sldImg" idx="2"/>
          </p:nvPr>
        </p:nvSpPr>
        <p:spPr>
          <a:xfrm>
            <a:off x="1196975" y="701675"/>
            <a:ext cx="4683125" cy="3511550"/>
          </a:xfrm>
          <a:prstGeom prst="rect">
            <a:avLst/>
          </a:prstGeom>
          <a:noFill/>
          <a:ln w="12700">
            <a:solidFill>
              <a:prstClr val="black"/>
            </a:solidFill>
          </a:ln>
        </p:spPr>
        <p:txBody>
          <a:bodyPr vert="horz" lIns="93936" tIns="46968" rIns="93936" bIns="46968" rtlCol="0" anchor="ctr"/>
          <a:lstStyle/>
          <a:p>
            <a:endParaRPr lang="en-US"/>
          </a:p>
        </p:txBody>
      </p:sp>
      <p:sp>
        <p:nvSpPr>
          <p:cNvPr id="5" name="Notes Placeholder 4"/>
          <p:cNvSpPr>
            <a:spLocks noGrp="1"/>
          </p:cNvSpPr>
          <p:nvPr>
            <p:ph type="body" sz="quarter" idx="3"/>
          </p:nvPr>
        </p:nvSpPr>
        <p:spPr>
          <a:xfrm>
            <a:off x="707708" y="4447461"/>
            <a:ext cx="5661660" cy="4213384"/>
          </a:xfrm>
          <a:prstGeom prst="rect">
            <a:avLst/>
          </a:prstGeom>
        </p:spPr>
        <p:txBody>
          <a:bodyPr vert="horz" lIns="93936" tIns="46968" rIns="93936" bIns="46968"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93296"/>
            <a:ext cx="3066733" cy="468154"/>
          </a:xfrm>
          <a:prstGeom prst="rect">
            <a:avLst/>
          </a:prstGeom>
        </p:spPr>
        <p:txBody>
          <a:bodyPr vert="horz" lIns="93936" tIns="46968" rIns="93936" bIns="46968" rtlCol="0" anchor="b"/>
          <a:lstStyle>
            <a:lvl1pPr algn="l">
              <a:defRPr sz="1200"/>
            </a:lvl1pPr>
          </a:lstStyle>
          <a:p>
            <a:endParaRPr lang="en-US"/>
          </a:p>
        </p:txBody>
      </p:sp>
      <p:sp>
        <p:nvSpPr>
          <p:cNvPr id="7" name="Slide Number Placeholder 6"/>
          <p:cNvSpPr>
            <a:spLocks noGrp="1"/>
          </p:cNvSpPr>
          <p:nvPr>
            <p:ph type="sldNum" sz="quarter" idx="5"/>
          </p:nvPr>
        </p:nvSpPr>
        <p:spPr>
          <a:xfrm>
            <a:off x="4008705" y="8893296"/>
            <a:ext cx="3066733" cy="468154"/>
          </a:xfrm>
          <a:prstGeom prst="rect">
            <a:avLst/>
          </a:prstGeom>
        </p:spPr>
        <p:txBody>
          <a:bodyPr vert="horz" lIns="93936" tIns="46968" rIns="93936" bIns="46968" rtlCol="0" anchor="b"/>
          <a:lstStyle>
            <a:lvl1pPr algn="r">
              <a:defRPr sz="1200"/>
            </a:lvl1pPr>
          </a:lstStyle>
          <a:p>
            <a:fld id="{DFFB6782-E22B-44B8-BE55-B98FFE7079DD}" type="slidenum">
              <a:rPr lang="en-US" smtClean="0"/>
              <a:t>‹#›</a:t>
            </a:fld>
            <a:endParaRPr lang="en-US"/>
          </a:p>
        </p:txBody>
      </p:sp>
    </p:spTree>
    <p:extLst>
      <p:ext uri="{BB962C8B-B14F-4D97-AF65-F5344CB8AC3E}">
        <p14:creationId xmlns:p14="http://schemas.microsoft.com/office/powerpoint/2010/main" val="39234464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zh-CN" sz="1800" dirty="0"/>
              <a:t>HEBREWS 1:4-14 JESUS IS BETTER THAN THE ANGELS: AS DEMONSTRATED BY SEVEN OT QUOTATIONS</a:t>
            </a:r>
          </a:p>
          <a:p>
            <a:r>
              <a:rPr lang="zh-CN" altLang="en-US" sz="1800" dirty="0"/>
              <a:t>从天使开始的目的：</a:t>
            </a:r>
          </a:p>
          <a:p>
            <a:r>
              <a:rPr lang="en-US" altLang="zh-CN" sz="1800" dirty="0"/>
              <a:t>1. </a:t>
            </a:r>
            <a:r>
              <a:rPr lang="zh-CN" altLang="en-US" sz="1800" dirty="0"/>
              <a:t>传统的影响。</a:t>
            </a:r>
          </a:p>
          <a:p>
            <a:pPr lvl="0"/>
            <a:r>
              <a:rPr lang="zh-CN" altLang="en-US" sz="1800" dirty="0"/>
              <a:t>犹太人将天使看的很高，</a:t>
            </a:r>
            <a:r>
              <a:rPr lang="en-US" altLang="zh-CN" sz="1800" dirty="0"/>
              <a:t>Col 2:18 </a:t>
            </a:r>
            <a:r>
              <a:rPr lang="zh-CN" altLang="en-US" sz="1800" dirty="0"/>
              <a:t>不可让人因着故意谦虚，和敬拜天使，就夺去你们的奖赏。</a:t>
            </a:r>
          </a:p>
          <a:p>
            <a:r>
              <a:rPr lang="zh-CN" altLang="en-US" sz="1800" dirty="0"/>
              <a:t>犹太人很看重他们的基督，不知道基督的身份有这么高。建立耶稣基督的超越是目的。</a:t>
            </a:r>
          </a:p>
          <a:p>
            <a:r>
              <a:rPr lang="en-US" altLang="zh-CN" sz="1800" dirty="0"/>
              <a:t>2. </a:t>
            </a:r>
            <a:r>
              <a:rPr lang="zh-CN" altLang="en-US" sz="1800" dirty="0"/>
              <a:t>从天使引出人的救恩。</a:t>
            </a:r>
            <a:r>
              <a:rPr lang="en-US" altLang="zh-CN" sz="1800" dirty="0" err="1"/>
              <a:t>Heb</a:t>
            </a:r>
            <a:r>
              <a:rPr lang="en-US" altLang="zh-CN" sz="1800" dirty="0"/>
              <a:t> 1:14 </a:t>
            </a:r>
            <a:r>
              <a:rPr lang="zh-CN" altLang="en-US" sz="1800" dirty="0"/>
              <a:t>天使岂不都是服役的灵，奉差遣为那将要承受救恩的人效力吗？</a:t>
            </a:r>
          </a:p>
        </p:txBody>
      </p:sp>
      <p:sp>
        <p:nvSpPr>
          <p:cNvPr id="4" name="Slide Number Placeholder 3"/>
          <p:cNvSpPr>
            <a:spLocks noGrp="1"/>
          </p:cNvSpPr>
          <p:nvPr>
            <p:ph type="sldNum" sz="quarter" idx="10"/>
          </p:nvPr>
        </p:nvSpPr>
        <p:spPr/>
        <p:txBody>
          <a:bodyPr/>
          <a:lstStyle/>
          <a:p>
            <a:fld id="{DFFB6782-E22B-44B8-BE55-B98FFE7079DD}" type="slidenum">
              <a:rPr lang="en-US" smtClean="0"/>
              <a:t>1</a:t>
            </a:fld>
            <a:endParaRPr lang="en-US"/>
          </a:p>
        </p:txBody>
      </p:sp>
    </p:spTree>
    <p:extLst>
      <p:ext uri="{BB962C8B-B14F-4D97-AF65-F5344CB8AC3E}">
        <p14:creationId xmlns:p14="http://schemas.microsoft.com/office/powerpoint/2010/main" val="125773117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93551" indent="-293551">
              <a:buFont typeface="Arial" panose="020B0604020202020204" pitchFamily="34" charset="0"/>
              <a:buChar char="•"/>
            </a:pPr>
            <a:r>
              <a:rPr lang="zh-CN" altLang="en-US" sz="1800" dirty="0"/>
              <a:t>圣洁，分別為聖</a:t>
            </a:r>
            <a:endParaRPr lang="en-US" altLang="zh-CN" sz="1800" dirty="0"/>
          </a:p>
          <a:p>
            <a:pPr marL="293551" indent="-293551">
              <a:buFont typeface="Arial" panose="020B0604020202020204" pitchFamily="34" charset="0"/>
              <a:buChar char="•"/>
            </a:pPr>
            <a:r>
              <a:rPr lang="zh-CN" altLang="en-US" sz="1800" dirty="0"/>
              <a:t>召</a:t>
            </a:r>
            <a:r>
              <a:rPr lang="en-US" altLang="zh-CN" sz="1800" dirty="0"/>
              <a:t>Calling</a:t>
            </a:r>
            <a:r>
              <a:rPr lang="zh-CN" altLang="en-US" sz="1800" dirty="0"/>
              <a:t>，原來的意思是邀請赴宴席。我們得救都是因為有這一個神的</a:t>
            </a:r>
            <a:r>
              <a:rPr lang="en-US" altLang="zh-CN" sz="1800" dirty="0"/>
              <a:t>Calling</a:t>
            </a:r>
            <a:r>
              <a:rPr lang="zh-CN" altLang="en-US" sz="1800" dirty="0"/>
              <a:t>，</a:t>
            </a:r>
            <a:r>
              <a:rPr lang="en-US" altLang="zh-CN" sz="1800" dirty="0"/>
              <a:t>From Heaven And To Heaven</a:t>
            </a:r>
            <a:r>
              <a:rPr lang="zh-CN" altLang="en-US" sz="1800" dirty="0"/>
              <a:t>。</a:t>
            </a:r>
            <a:endParaRPr lang="en-US" altLang="zh-CN" sz="1800" dirty="0"/>
          </a:p>
          <a:p>
            <a:pPr marL="293551" indent="-293551">
              <a:buFont typeface="Arial" panose="020B0604020202020204" pitchFamily="34" charset="0"/>
              <a:buChar char="•"/>
            </a:pPr>
            <a:r>
              <a:rPr lang="zh-CN" altLang="en-US" sz="1800" dirty="0"/>
              <a:t>同蒙天召，一同領受參與。不意味着一定是得到救恩的。</a:t>
            </a:r>
            <a:r>
              <a:rPr lang="en-US" altLang="zh-CN" sz="1800" dirty="0" err="1"/>
              <a:t>Heb</a:t>
            </a:r>
            <a:r>
              <a:rPr lang="en-US" altLang="zh-CN" sz="1800" dirty="0"/>
              <a:t> 3:14 </a:t>
            </a:r>
            <a:r>
              <a:rPr lang="zh-CN" altLang="en-US" sz="1800" dirty="0"/>
              <a:t>我们若将起初确实的信心，坚持到底，就在基督里有分了。</a:t>
            </a:r>
            <a:endParaRPr lang="en-US" altLang="zh-CN" sz="1800" dirty="0"/>
          </a:p>
          <a:p>
            <a:pPr marL="293551" indent="-293551">
              <a:buFont typeface="Arial" panose="020B0604020202020204" pitchFamily="34" charset="0"/>
              <a:buChar char="•"/>
            </a:pPr>
            <a:r>
              <a:rPr lang="zh-CN" altLang="en-US" sz="1800" dirty="0"/>
              <a:t>聖潔弟兄和天召連個詞對於猶太信徒的衝擊。</a:t>
            </a:r>
            <a:r>
              <a:rPr lang="en-US" altLang="zh-CN" sz="1800" dirty="0"/>
              <a:t>Holy</a:t>
            </a:r>
            <a:r>
              <a:rPr lang="zh-CN" altLang="en-US" sz="1800" dirty="0"/>
              <a:t>，</a:t>
            </a:r>
            <a:r>
              <a:rPr lang="en-US" altLang="zh-CN" sz="1800" dirty="0"/>
              <a:t>Heavenly Calling</a:t>
            </a:r>
            <a:r>
              <a:rPr lang="zh-CN" altLang="en-US" sz="1800" dirty="0"/>
              <a:t>，他們要尋找的流奶與蜜之地，只有有信心的人才能看見天上的家鄉。</a:t>
            </a:r>
            <a:endParaRPr lang="en-US" altLang="zh-CN" sz="1800" dirty="0"/>
          </a:p>
          <a:p>
            <a:pPr marL="293551" indent="-293551">
              <a:buFont typeface="Arial" panose="020B0604020202020204" pitchFamily="34" charset="0"/>
              <a:buChar char="•"/>
            </a:pPr>
            <a:r>
              <a:rPr lang="zh-CN" altLang="en-US" sz="1800" dirty="0"/>
              <a:t>思想耶穌，</a:t>
            </a:r>
            <a:r>
              <a:rPr lang="en-US" altLang="zh-CN" sz="1800" dirty="0"/>
              <a:t>Consider Jesus </a:t>
            </a:r>
            <a:r>
              <a:rPr lang="zh-CN" altLang="en-US" sz="1800" dirty="0"/>
              <a:t>命令語態，強烈請求。</a:t>
            </a:r>
            <a:r>
              <a:rPr lang="zh-TW" altLang="en-US" sz="1800" dirty="0"/>
              <a:t>這個思想的願意有一個加強的詞頭，</a:t>
            </a:r>
            <a:r>
              <a:rPr lang="zh-CN" altLang="en-US" sz="1800" dirty="0"/>
              <a:t>晝夜默想，需要花时间和努力。可以說，整個希伯來書都是作者要領人</a:t>
            </a:r>
            <a:r>
              <a:rPr lang="en-US" altLang="zh-CN" sz="1800" dirty="0"/>
              <a:t>Consider Jesus</a:t>
            </a:r>
            <a:r>
              <a:rPr lang="zh-CN" altLang="en-US" sz="1800" dirty="0"/>
              <a:t>。</a:t>
            </a:r>
            <a:r>
              <a:rPr lang="en-US" altLang="zh-CN" sz="1800" dirty="0" err="1"/>
              <a:t>Heb</a:t>
            </a:r>
            <a:r>
              <a:rPr lang="en-US" altLang="zh-CN" sz="1800" dirty="0"/>
              <a:t> 12:2 </a:t>
            </a:r>
            <a:r>
              <a:rPr lang="zh-CN" altLang="en-US" sz="1800" dirty="0"/>
              <a:t>仰望</a:t>
            </a:r>
            <a:r>
              <a:rPr lang="en-US" altLang="zh-CN" sz="1800" dirty="0"/>
              <a:t>(fix your eyes onto Jesus)</a:t>
            </a:r>
            <a:r>
              <a:rPr lang="zh-CN" altLang="en-US" sz="1800" dirty="0"/>
              <a:t>为我们信心创始成终的耶稣。</a:t>
            </a:r>
            <a:endParaRPr lang="en-US" altLang="zh-CN" sz="1800" dirty="0"/>
          </a:p>
          <a:p>
            <a:pPr marL="763233" lvl="1" indent="-293551">
              <a:buFont typeface="Arial" panose="020B0604020202020204" pitchFamily="34" charset="0"/>
              <a:buChar char="•"/>
            </a:pPr>
            <a:r>
              <a:rPr lang="zh-CN" altLang="en-US" sz="1800" dirty="0"/>
              <a:t>基督徒能不认识耶稣吗？使徒保罗承认他还不怎么认识耶稣。</a:t>
            </a:r>
            <a:r>
              <a:rPr lang="en-US" altLang="zh-CN" sz="1800" dirty="0" err="1"/>
              <a:t>Phl</a:t>
            </a:r>
            <a:r>
              <a:rPr lang="en-US" altLang="zh-CN" sz="1800" dirty="0"/>
              <a:t> 3:10 </a:t>
            </a:r>
            <a:r>
              <a:rPr lang="zh-CN" altLang="en-US" sz="1800" dirty="0"/>
              <a:t>使我认识基督，晓得他复活的大能，并且晓得和他一同受苦，效法他的死。</a:t>
            </a:r>
            <a:r>
              <a:rPr lang="en-US" altLang="zh-CN" sz="1800" dirty="0"/>
              <a:t>3:11 </a:t>
            </a:r>
            <a:r>
              <a:rPr lang="zh-CN" altLang="en-US" sz="1800" dirty="0"/>
              <a:t>或者我也得以从死里复活。</a:t>
            </a:r>
            <a:r>
              <a:rPr lang="en-US" altLang="zh-CN" sz="1800" dirty="0"/>
              <a:t>3:12 </a:t>
            </a:r>
            <a:r>
              <a:rPr lang="zh-CN" altLang="en-US" sz="1800" dirty="0"/>
              <a:t>这不是说，我已经得着了，已经完全了。我乃是竭力追求，或者可以得着基督耶稣所以得着我的。</a:t>
            </a:r>
            <a:endParaRPr lang="en-US" altLang="zh-CN" sz="1800" dirty="0"/>
          </a:p>
          <a:p>
            <a:pPr marL="763233" lvl="1" indent="-293551">
              <a:buFont typeface="Arial" panose="020B0604020202020204" pitchFamily="34" charset="0"/>
              <a:buChar char="•"/>
            </a:pPr>
            <a:r>
              <a:rPr lang="zh-CN" altLang="en-US" sz="1800" dirty="0"/>
              <a:t>在基督裡的安息，馬太福音</a:t>
            </a:r>
            <a:r>
              <a:rPr lang="en-US" altLang="zh-CN" sz="1800" dirty="0"/>
              <a:t>11</a:t>
            </a:r>
            <a:r>
              <a:rPr lang="zh-CN" altLang="en-US" sz="1800" dirty="0"/>
              <a:t>：</a:t>
            </a:r>
            <a:r>
              <a:rPr lang="en-US" altLang="zh-CN" sz="1800" dirty="0"/>
              <a:t>29</a:t>
            </a:r>
            <a:r>
              <a:rPr lang="zh-CN" altLang="en-US" sz="1800" dirty="0"/>
              <a:t>。在基督裡的滿足，</a:t>
            </a:r>
            <a:r>
              <a:rPr lang="en-US" altLang="zh-CN" sz="1800" dirty="0" err="1"/>
              <a:t>Jhn</a:t>
            </a:r>
            <a:r>
              <a:rPr lang="en-US" altLang="zh-CN" sz="1800" dirty="0"/>
              <a:t> 4:14 </a:t>
            </a:r>
            <a:r>
              <a:rPr lang="zh-CN" altLang="en-US" sz="1800" dirty="0"/>
              <a:t>人若喝我所赐的水就永远不渴。我所赐的水，要在他里头成为泉源，直涌到永生。戴德生。</a:t>
            </a:r>
            <a:endParaRPr lang="en-US" altLang="zh-CN" sz="1800" dirty="0"/>
          </a:p>
          <a:p>
            <a:pPr marL="763233" lvl="1" indent="-293551">
              <a:buFont typeface="Arial" panose="020B0604020202020204" pitchFamily="34" charset="0"/>
              <a:buChar char="•"/>
            </a:pPr>
            <a:r>
              <a:rPr lang="zh-CN" altLang="en-US" sz="1800" dirty="0"/>
              <a:t>有时候我们只知道靠耶稣罪得赦免。</a:t>
            </a:r>
            <a:endParaRPr lang="en-US" altLang="zh-CN" sz="1800" dirty="0"/>
          </a:p>
          <a:p>
            <a:pPr marL="763233" lvl="1" indent="-293551">
              <a:buFont typeface="Arial" panose="020B0604020202020204" pitchFamily="34" charset="0"/>
              <a:buChar char="•"/>
            </a:pPr>
            <a:r>
              <a:rPr lang="zh-CN" altLang="en-US" sz="1800" dirty="0"/>
              <a:t>要花时间。</a:t>
            </a:r>
            <a:r>
              <a:rPr lang="en-US" altLang="zh-CN" sz="1800" dirty="0"/>
              <a:t>One day a citified woman hurriedly approached him and asked, “If you had only one hour to see Yosemite, what would you do?” He slowly repeated her words, “Only one hour to see Yosemite.” After a pause, he said, “Ma’am, if I only had one hour to see Yosemite, I’d go over to that log, sit down, and cry!”</a:t>
            </a:r>
          </a:p>
          <a:p>
            <a:pPr marL="293551" indent="-293551">
              <a:buFont typeface="Arial" panose="020B0604020202020204" pitchFamily="34" charset="0"/>
              <a:buChar char="•"/>
            </a:pPr>
            <a:r>
              <a:rPr lang="zh-CN" altLang="en-US" sz="1800" dirty="0"/>
              <a:t>使者，与使徒是同一个词，圣经中只有这一个地方称耶稣是使者，但是神差派的意思在福音书中确实很多。比如，</a:t>
            </a:r>
            <a:r>
              <a:rPr lang="en-US" altLang="zh-CN" sz="1800" dirty="0" err="1"/>
              <a:t>Jhn</a:t>
            </a:r>
            <a:r>
              <a:rPr lang="en-US" altLang="zh-CN" sz="1800" dirty="0"/>
              <a:t> 5:24 </a:t>
            </a:r>
            <a:r>
              <a:rPr lang="zh-CN" altLang="en-US" sz="1800" dirty="0"/>
              <a:t>我实实在在地告诉你们，那听我话，又信差我来者的，就有永生，不至于定罪，是已经出死入生了。</a:t>
            </a:r>
            <a:r>
              <a:rPr lang="en-US" altLang="zh-CN" sz="1800" dirty="0" err="1"/>
              <a:t>Jhn</a:t>
            </a:r>
            <a:r>
              <a:rPr lang="en-US" altLang="zh-CN" sz="1800" dirty="0"/>
              <a:t> 20:21 </a:t>
            </a:r>
            <a:r>
              <a:rPr lang="zh-CN" altLang="en-US" sz="1800" dirty="0"/>
              <a:t>耶稣又对他们说，愿你们平安。父怎样差遣了我，我也照样差遣你们。</a:t>
            </a:r>
            <a:endParaRPr lang="en-US" altLang="zh-CN" sz="1800" dirty="0"/>
          </a:p>
          <a:p>
            <a:pPr marL="293551" indent="-293551">
              <a:buFont typeface="Arial" panose="020B0604020202020204" pitchFamily="34" charset="0"/>
              <a:buChar char="•"/>
            </a:pPr>
            <a:r>
              <a:rPr lang="zh-CN" altLang="en-US" sz="1800" dirty="0"/>
              <a:t>大祭司</a:t>
            </a:r>
            <a:endParaRPr lang="en-US" dirty="0"/>
          </a:p>
          <a:p>
            <a:pPr marL="293551" indent="-293551">
              <a:buFont typeface="Arial" panose="020B0604020202020204" pitchFamily="34" charset="0"/>
              <a:buChar char="•"/>
            </a:pPr>
            <a:r>
              <a:rPr lang="zh-CN" altLang="en-US" sz="1800" dirty="0"/>
              <a:t>认为，不要忽略这个词，是承认与认信的意思，神说耶稣是使者，是大祭司，我们也说耶稣是使者，大祭司，这就是说同样的事，就是认信，英文是</a:t>
            </a:r>
            <a:r>
              <a:rPr lang="en-US" altLang="zh-CN" sz="1800" dirty="0"/>
              <a:t>Confession</a:t>
            </a:r>
            <a:endParaRPr lang="zh-CN" altLang="en-US" sz="1800" dirty="0"/>
          </a:p>
          <a:p>
            <a:pPr marL="763233" lvl="1" indent="-293551">
              <a:buFont typeface="Arial" panose="020B0604020202020204" pitchFamily="34" charset="0"/>
              <a:buChar char="•"/>
            </a:pPr>
            <a:endParaRPr lang="en-US" sz="1800" dirty="0"/>
          </a:p>
        </p:txBody>
      </p:sp>
      <p:sp>
        <p:nvSpPr>
          <p:cNvPr id="4" name="Slide Number Placeholder 3"/>
          <p:cNvSpPr>
            <a:spLocks noGrp="1"/>
          </p:cNvSpPr>
          <p:nvPr>
            <p:ph type="sldNum" sz="quarter" idx="10"/>
          </p:nvPr>
        </p:nvSpPr>
        <p:spPr/>
        <p:txBody>
          <a:bodyPr/>
          <a:lstStyle/>
          <a:p>
            <a:fld id="{DFFB6782-E22B-44B8-BE55-B98FFE7079DD}" type="slidenum">
              <a:rPr lang="en-US" smtClean="0"/>
              <a:t>10</a:t>
            </a:fld>
            <a:endParaRPr lang="en-US"/>
          </a:p>
        </p:txBody>
      </p:sp>
    </p:spTree>
    <p:extLst>
      <p:ext uri="{BB962C8B-B14F-4D97-AF65-F5344CB8AC3E}">
        <p14:creationId xmlns:p14="http://schemas.microsoft.com/office/powerpoint/2010/main" val="24934056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93551" indent="-293551">
              <a:buFont typeface="Arial" panose="020B0604020202020204" pitchFamily="34" charset="0"/>
              <a:buChar char="•"/>
            </a:pPr>
            <a:r>
              <a:rPr lang="zh-CN" altLang="en-US" sz="1800" dirty="0"/>
              <a:t>民数记</a:t>
            </a:r>
            <a:r>
              <a:rPr lang="en-US" altLang="zh-CN" sz="1800" dirty="0"/>
              <a:t>12:6 </a:t>
            </a:r>
            <a:r>
              <a:rPr lang="zh-CN" altLang="en-US" sz="1800" dirty="0"/>
              <a:t>耶和华说，你们且听我的话，你们中间若有先知，我耶和华必在异象中向他显现，在梦中与他说话。 </a:t>
            </a:r>
            <a:r>
              <a:rPr lang="en-US" altLang="zh-CN" sz="1800" dirty="0"/>
              <a:t>12:7</a:t>
            </a:r>
            <a:r>
              <a:rPr lang="zh-CN" altLang="en-US" sz="1800" dirty="0"/>
              <a:t>我的仆人摩西不是这样。他是在我全家尽忠的。 </a:t>
            </a:r>
            <a:r>
              <a:rPr lang="en-US" altLang="zh-CN" sz="1800" dirty="0"/>
              <a:t>12:8 </a:t>
            </a:r>
            <a:r>
              <a:rPr lang="zh-CN" altLang="en-US" sz="1800" dirty="0"/>
              <a:t>我要与他面对面说话，乃是明说，不用谜语，并且他必见我的形像。你们毁谤我的仆人摩西，为何不惧怕呢，</a:t>
            </a:r>
            <a:endParaRPr lang="en-US" altLang="zh-CN" sz="1800" dirty="0"/>
          </a:p>
          <a:p>
            <a:pPr marL="293551" indent="-293551">
              <a:buFont typeface="Arial" panose="020B0604020202020204" pitchFamily="34" charset="0"/>
              <a:buChar char="•"/>
            </a:pPr>
            <a:r>
              <a:rPr lang="zh-CN" altLang="en-US" sz="1800" dirty="0"/>
              <a:t>尽忠，信实</a:t>
            </a:r>
            <a:r>
              <a:rPr lang="en-US" altLang="zh-CN" sz="1800" dirty="0"/>
              <a:t>Faithful</a:t>
            </a:r>
          </a:p>
          <a:p>
            <a:pPr marL="293551" indent="-293551">
              <a:buFont typeface="Arial" panose="020B0604020202020204" pitchFamily="34" charset="0"/>
              <a:buChar char="•"/>
            </a:pPr>
            <a:r>
              <a:rPr lang="zh-CN" altLang="en-US" sz="1800" dirty="0"/>
              <a:t>对比，耶稣和摩西都是忠心信实的，但是摩西是作为仆人，而耶稣是作为儿子。</a:t>
            </a:r>
            <a:endParaRPr lang="en-US" altLang="zh-CN" sz="1800" dirty="0"/>
          </a:p>
          <a:p>
            <a:pPr marL="293551" indent="-293551">
              <a:buFont typeface="Arial" panose="020B0604020202020204" pitchFamily="34" charset="0"/>
              <a:buChar char="•"/>
            </a:pPr>
            <a:r>
              <a:rPr lang="zh-CN" altLang="en-US" sz="1800" dirty="0"/>
              <a:t>信实在这里是指忠心地做神所委托的事。摩西的信实在于，他面对悖逆顽梗的以色列民不动摇，比如金牛犊事件。耶稣的信实在于，约翰福音</a:t>
            </a:r>
            <a:r>
              <a:rPr lang="en-US" altLang="zh-CN" sz="1800" dirty="0"/>
              <a:t>8:29 </a:t>
            </a:r>
            <a:r>
              <a:rPr lang="zh-CN" altLang="en-US" sz="1800" dirty="0"/>
              <a:t>那差我来的，是与我同在。他没有撇下我独自在这里，因为我常作他所喜欢的事。 约翰福音</a:t>
            </a:r>
            <a:r>
              <a:rPr lang="en-US" altLang="zh-CN" sz="1800" dirty="0"/>
              <a:t>4:34 </a:t>
            </a:r>
            <a:r>
              <a:rPr lang="zh-CN" altLang="en-US" sz="1800" dirty="0"/>
              <a:t>耶稣说，我的食物，就是遵行差我来者的旨意，作成他的工。 </a:t>
            </a:r>
            <a:r>
              <a:rPr lang="en-US" altLang="zh-CN" sz="1800" dirty="0"/>
              <a:t>17:4 </a:t>
            </a:r>
            <a:r>
              <a:rPr lang="zh-CN" altLang="en-US" sz="1800" dirty="0"/>
              <a:t>我在地上已经荣耀你，你所托付我的事，我已成全了。</a:t>
            </a:r>
            <a:endParaRPr lang="en-US" altLang="zh-CN" sz="1800" dirty="0"/>
          </a:p>
          <a:p>
            <a:pPr marL="293551" indent="-293551">
              <a:buFont typeface="Arial" panose="020B0604020202020204" pitchFamily="34" charset="0"/>
              <a:buChar char="•"/>
            </a:pPr>
            <a:r>
              <a:rPr lang="zh-CN" altLang="en-US" sz="1800" dirty="0"/>
              <a:t>直译：他比摩西配得更多的荣耀 。配字很重要，中文有德不配位。启示录</a:t>
            </a:r>
            <a:r>
              <a:rPr lang="en-US" altLang="zh-CN" sz="1800" dirty="0"/>
              <a:t>5:11 </a:t>
            </a:r>
            <a:r>
              <a:rPr lang="zh-CN" altLang="en-US" sz="1800" dirty="0"/>
              <a:t>我又看见，且听见，宝座与活物并长老的周围，有许多天使的声音。他们的数目有千千万万。 </a:t>
            </a:r>
            <a:r>
              <a:rPr lang="en-US" altLang="zh-CN" sz="1800" dirty="0"/>
              <a:t>5:12 </a:t>
            </a:r>
            <a:r>
              <a:rPr lang="zh-CN" altLang="en-US" sz="1800" dirty="0"/>
              <a:t>大声说，曾被杀的羔羊，是配得权柄，丰富，智慧，能力，尊贵，荣耀，颂赞的。 </a:t>
            </a:r>
            <a:endParaRPr lang="en-US" altLang="zh-CN" sz="1800" dirty="0"/>
          </a:p>
          <a:p>
            <a:pPr marL="293551" indent="-293551">
              <a:buFont typeface="Arial" panose="020B0604020202020204" pitchFamily="34" charset="0"/>
              <a:buChar char="•"/>
            </a:pPr>
            <a:r>
              <a:rPr lang="zh-CN" altLang="en-US" sz="1800" dirty="0"/>
              <a:t>建造，</a:t>
            </a:r>
            <a:r>
              <a:rPr lang="en-US" altLang="zh-CN" sz="1800" dirty="0"/>
              <a:t>This verb expresses more that mere construction of the house. It includes the supply of all necessary furniture and equipment. It‘s the idea of adorning and equipping with all things necessary.</a:t>
            </a:r>
            <a:r>
              <a:rPr lang="zh-CN" altLang="en-US" sz="1800" dirty="0"/>
              <a:t> </a:t>
            </a:r>
            <a:r>
              <a:rPr lang="en-US" altLang="zh-CN" sz="1800" dirty="0"/>
              <a:t>11:7 </a:t>
            </a:r>
            <a:r>
              <a:rPr lang="zh-CN" altLang="en-US" sz="1800" dirty="0"/>
              <a:t>挪亚因着信，既蒙神指示他未见的事，动了敬畏的心，</a:t>
            </a:r>
            <a:r>
              <a:rPr lang="zh-CN" altLang="en-US" sz="1800" b="1" dirty="0"/>
              <a:t>豫备</a:t>
            </a:r>
            <a:r>
              <a:rPr lang="zh-CN" altLang="en-US" sz="1800" dirty="0"/>
              <a:t>了一只方舟，使他全家得救。路加福音</a:t>
            </a:r>
            <a:r>
              <a:rPr lang="en-US" altLang="zh-CN" sz="1800" dirty="0"/>
              <a:t>1:17 </a:t>
            </a:r>
            <a:r>
              <a:rPr lang="zh-CN" altLang="en-US" sz="1800" dirty="0"/>
              <a:t>他必有以利亚的心志能力，行在主的前面，叫为父的心转向儿女，叫悖逆的人转从义人的智慧。又为主</a:t>
            </a:r>
            <a:r>
              <a:rPr lang="zh-CN" altLang="en-US" sz="1800" b="1" dirty="0"/>
              <a:t>豫备</a:t>
            </a:r>
            <a:r>
              <a:rPr lang="zh-CN" altLang="en-US" sz="1800" dirty="0"/>
              <a:t>合用的百姓。</a:t>
            </a:r>
            <a:endParaRPr lang="en-US" altLang="zh-CN" sz="1800" dirty="0"/>
          </a:p>
          <a:p>
            <a:pPr marL="293551" indent="-293551">
              <a:buFont typeface="Arial" panose="020B0604020202020204" pitchFamily="34" charset="0"/>
              <a:buChar char="•"/>
            </a:pPr>
            <a:r>
              <a:rPr lang="zh-CN" altLang="en-US" sz="1800" dirty="0"/>
              <a:t>房屋的另一个意思是家，以色列家，雅各家。摩西只是以色列家中的一员。</a:t>
            </a:r>
            <a:endParaRPr lang="en-US" altLang="zh-CN" sz="1800" dirty="0"/>
          </a:p>
          <a:p>
            <a:pPr marL="293551" indent="-293551">
              <a:buFont typeface="Arial" panose="020B0604020202020204" pitchFamily="34" charset="0"/>
              <a:buChar char="•"/>
            </a:pPr>
            <a:r>
              <a:rPr lang="zh-TW" altLang="en-US" sz="1800" dirty="0"/>
              <a:t>建造万物的就是神</a:t>
            </a:r>
            <a:r>
              <a:rPr lang="zh-CN" altLang="en-US" sz="1800" dirty="0"/>
              <a:t>，因为耶稣是神。</a:t>
            </a:r>
            <a:endParaRPr lang="en-US" sz="1800" dirty="0"/>
          </a:p>
          <a:p>
            <a:r>
              <a:rPr lang="zh-CN" altLang="en-US" sz="1800" dirty="0"/>
              <a:t> </a:t>
            </a:r>
            <a:endParaRPr lang="en-US" sz="1800" dirty="0"/>
          </a:p>
        </p:txBody>
      </p:sp>
      <p:sp>
        <p:nvSpPr>
          <p:cNvPr id="4" name="Slide Number Placeholder 3"/>
          <p:cNvSpPr>
            <a:spLocks noGrp="1"/>
          </p:cNvSpPr>
          <p:nvPr>
            <p:ph type="sldNum" sz="quarter" idx="10"/>
          </p:nvPr>
        </p:nvSpPr>
        <p:spPr/>
        <p:txBody>
          <a:bodyPr/>
          <a:lstStyle/>
          <a:p>
            <a:fld id="{DFFB6782-E22B-44B8-BE55-B98FFE7079DD}" type="slidenum">
              <a:rPr lang="en-US" smtClean="0"/>
              <a:t>11</a:t>
            </a:fld>
            <a:endParaRPr lang="en-US"/>
          </a:p>
        </p:txBody>
      </p:sp>
    </p:spTree>
    <p:extLst>
      <p:ext uri="{BB962C8B-B14F-4D97-AF65-F5344CB8AC3E}">
        <p14:creationId xmlns:p14="http://schemas.microsoft.com/office/powerpoint/2010/main" val="24934056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93551" indent="-293551">
              <a:buFont typeface="Arial" panose="020B0604020202020204" pitchFamily="34" charset="0"/>
              <a:buChar char="•"/>
            </a:pPr>
            <a:r>
              <a:rPr lang="zh-CN" altLang="en-US" sz="1800" dirty="0"/>
              <a:t>约翰福音</a:t>
            </a:r>
            <a:r>
              <a:rPr lang="en-US" altLang="zh-CN" sz="1800" dirty="0"/>
              <a:t>5:46 </a:t>
            </a:r>
            <a:r>
              <a:rPr lang="zh-CN" altLang="en-US" sz="1800" dirty="0"/>
              <a:t>你们如果信摩西，也必信我。因为他书上有指着我写的话。</a:t>
            </a:r>
            <a:r>
              <a:rPr lang="en-US" altLang="zh-CN" sz="1800" dirty="0"/>
              <a:t>5:47 </a:t>
            </a:r>
            <a:r>
              <a:rPr lang="zh-CN" altLang="en-US" sz="1800" dirty="0"/>
              <a:t>你们若不信他的书，怎能信我的话呢？</a:t>
            </a:r>
            <a:endParaRPr lang="en-US" altLang="zh-CN" sz="1800" dirty="0"/>
          </a:p>
          <a:p>
            <a:pPr marL="293551" indent="-293551">
              <a:buFont typeface="Arial" panose="020B0604020202020204" pitchFamily="34" charset="0"/>
              <a:buChar char="•"/>
            </a:pPr>
            <a:r>
              <a:rPr lang="zh-CN" altLang="en-US" sz="1800" dirty="0"/>
              <a:t>这里的仆人不是保罗爱用的奴仆</a:t>
            </a:r>
            <a:r>
              <a:rPr lang="en-US" altLang="zh-CN" sz="1800" dirty="0" err="1"/>
              <a:t>doulos</a:t>
            </a:r>
            <a:r>
              <a:rPr lang="zh-CN" altLang="en-US" sz="1800" dirty="0"/>
              <a:t>，而是一个有地位的人，出于爱自己选择来服侍，有管家的意思</a:t>
            </a:r>
            <a:endParaRPr lang="en-US" altLang="zh-CN" sz="1800" dirty="0"/>
          </a:p>
          <a:p>
            <a:pPr marL="293551" indent="-293551">
              <a:buFont typeface="Arial" panose="020B0604020202020204" pitchFamily="34" charset="0"/>
              <a:buChar char="•"/>
            </a:pPr>
            <a:r>
              <a:rPr lang="zh-CN" altLang="en-US" sz="1800" dirty="0"/>
              <a:t>摩西作为一个仆人在神的全家确实是信实忠心的，摩西的信实是为了要见证将来被讲的话，神要讲的话。</a:t>
            </a:r>
            <a:endParaRPr lang="en-US" altLang="zh-CN" sz="1800" dirty="0"/>
          </a:p>
          <a:p>
            <a:pPr marL="763233" lvl="1" indent="-293551">
              <a:buFont typeface="Arial" panose="020B0604020202020204" pitchFamily="34" charset="0"/>
              <a:buChar char="•"/>
            </a:pPr>
            <a:r>
              <a:rPr lang="en-US" altLang="zh-CN" sz="1800" dirty="0"/>
              <a:t>1Co 4:1 </a:t>
            </a:r>
            <a:r>
              <a:rPr lang="zh-CN" altLang="en-US" sz="1800" dirty="0"/>
              <a:t>人应当以我们为基督的执事，为神奥秘事的管家。</a:t>
            </a:r>
            <a:r>
              <a:rPr lang="en-US" altLang="zh-CN" sz="1800" dirty="0"/>
              <a:t>4:2 </a:t>
            </a:r>
            <a:r>
              <a:rPr lang="zh-CN" altLang="en-US" sz="1800" dirty="0"/>
              <a:t>所求于管家的，是要他有忠心。</a:t>
            </a:r>
            <a:endParaRPr lang="en-US" altLang="zh-CN" sz="1800" dirty="0"/>
          </a:p>
          <a:p>
            <a:pPr marL="293551" indent="-293551">
              <a:buFont typeface="Arial" panose="020B0604020202020204" pitchFamily="34" charset="0"/>
              <a:buChar char="•"/>
            </a:pPr>
            <a:r>
              <a:rPr lang="zh-CN" altLang="en-US" sz="1800" dirty="0"/>
              <a:t>为要证明将来必传说的事，必传讲的事。</a:t>
            </a:r>
            <a:endParaRPr lang="en-US" altLang="zh-CN" sz="1800" dirty="0"/>
          </a:p>
          <a:p>
            <a:pPr marL="763233" lvl="1" indent="-293551">
              <a:buFont typeface="Arial" panose="020B0604020202020204" pitchFamily="34" charset="0"/>
              <a:buChar char="•"/>
            </a:pPr>
            <a:r>
              <a:rPr lang="zh-CN" altLang="en-US" sz="1800" dirty="0"/>
              <a:t>去</a:t>
            </a:r>
            <a:r>
              <a:rPr lang="zh-TW" altLang="en-US" sz="1800" dirty="0"/>
              <a:t>以马忤斯</a:t>
            </a:r>
            <a:r>
              <a:rPr lang="zh-CN" altLang="en-US" sz="1800" dirty="0"/>
              <a:t>的路上，</a:t>
            </a:r>
            <a:r>
              <a:rPr lang="en-US" altLang="zh-CN" sz="1800" dirty="0" err="1"/>
              <a:t>Luk</a:t>
            </a:r>
            <a:r>
              <a:rPr lang="en-US" altLang="zh-CN" sz="1800" dirty="0"/>
              <a:t> 24:27 </a:t>
            </a:r>
            <a:r>
              <a:rPr lang="zh-CN" altLang="en-US" sz="1800" dirty="0"/>
              <a:t>于是从摩西和众先知起，凡经上所指着自己的话，都给他们讲解明白了。</a:t>
            </a:r>
            <a:endParaRPr lang="en-US" altLang="zh-CN" sz="1800" dirty="0"/>
          </a:p>
          <a:p>
            <a:pPr marL="293551" indent="-293551">
              <a:buFont typeface="Arial" panose="020B0604020202020204" pitchFamily="34" charset="0"/>
              <a:buChar char="•"/>
            </a:pPr>
            <a:r>
              <a:rPr lang="zh-CN" altLang="en-US" sz="1800" dirty="0"/>
              <a:t>对比，摩西忠心作为仆人在神的全家（</a:t>
            </a:r>
            <a:r>
              <a:rPr lang="en-US" altLang="zh-CN" sz="1800" dirty="0"/>
              <a:t>In All His House</a:t>
            </a:r>
            <a:r>
              <a:rPr lang="zh-CN" altLang="en-US" sz="1800" dirty="0"/>
              <a:t>），基督忠心作为儿子</a:t>
            </a:r>
            <a:r>
              <a:rPr lang="en-US" altLang="zh-CN" sz="1800" dirty="0"/>
              <a:t>Over His House</a:t>
            </a:r>
            <a:r>
              <a:rPr lang="zh-CN" altLang="en-US" sz="1800" dirty="0"/>
              <a:t>。基督这个词第一次出现。</a:t>
            </a:r>
            <a:endParaRPr lang="en-US" altLang="zh-CN" sz="1800" dirty="0"/>
          </a:p>
          <a:p>
            <a:pPr marL="293551" indent="-293551">
              <a:buFont typeface="Arial" panose="020B0604020202020204" pitchFamily="34" charset="0"/>
              <a:buChar char="•"/>
            </a:pPr>
            <a:r>
              <a:rPr lang="zh-CN" altLang="en-US" sz="1800" dirty="0"/>
              <a:t>神的家，</a:t>
            </a:r>
            <a:r>
              <a:rPr lang="en-US" altLang="zh-CN" sz="1800" dirty="0"/>
              <a:t>In the case of Moses, it was the house of God as related to Israel. In the case of Messiah, it was the house of God as related to the family of God in all ages</a:t>
            </a:r>
            <a:r>
              <a:rPr lang="zh-CN" altLang="en-US" sz="1800" dirty="0"/>
              <a:t>。家是同在的地方，家是休息的地方，家是你很愿意回去的地方，我们是耶稣基督的家，基督在我们中间喜悦吗？</a:t>
            </a:r>
            <a:endParaRPr lang="en-US" altLang="zh-CN" sz="1800" dirty="0"/>
          </a:p>
          <a:p>
            <a:pPr marL="293551" indent="-293551">
              <a:buFont typeface="Arial" panose="020B0604020202020204" pitchFamily="34" charset="0"/>
              <a:buChar char="•"/>
            </a:pPr>
            <a:r>
              <a:rPr lang="zh-CN" altLang="en-US" sz="1800" dirty="0"/>
              <a:t>教会建筑不是神的家。</a:t>
            </a:r>
            <a:endParaRPr lang="en-US" altLang="zh-CN" sz="1800" dirty="0"/>
          </a:p>
          <a:p>
            <a:pPr marL="293551" indent="-293551">
              <a:buFont typeface="Arial" panose="020B0604020202020204" pitchFamily="34" charset="0"/>
              <a:buChar char="•"/>
            </a:pPr>
            <a:r>
              <a:rPr lang="zh-CN" altLang="en-US" sz="1800" dirty="0"/>
              <a:t>這裡有一个假设字“若”，于宏杰弟兄说，但圣经中有“若</a:t>
            </a:r>
            <a:r>
              <a:rPr lang="en-US" altLang="zh-CN" sz="1800" dirty="0"/>
              <a:t>”</a:t>
            </a:r>
            <a:r>
              <a:rPr lang="zh-CN" altLang="en-US" sz="1800" dirty="0"/>
              <a:t>的时候，就是呼吁我们要做一个选择。</a:t>
            </a:r>
            <a:endParaRPr lang="en-US" altLang="zh-CN" sz="1800" dirty="0"/>
          </a:p>
          <a:p>
            <a:pPr marL="293551" indent="-293551">
              <a:buFont typeface="Arial" panose="020B0604020202020204" pitchFamily="34" charset="0"/>
              <a:buChar char="•"/>
            </a:pPr>
            <a:r>
              <a:rPr lang="zh-CN" altLang="en-US" sz="1800" dirty="0"/>
              <a:t>可夸的。基督徒不应该是一个夸口的人，但是与神有关的时候，我们是可以夸口的。这样的夸口</a:t>
            </a:r>
            <a:r>
              <a:rPr lang="en-US" altLang="zh-CN" sz="1800" dirty="0"/>
              <a:t>=</a:t>
            </a:r>
            <a:r>
              <a:rPr lang="zh-CN" altLang="en-US" sz="1800" dirty="0"/>
              <a:t>欢欢喜喜</a:t>
            </a:r>
            <a:r>
              <a:rPr lang="en-US" altLang="zh-CN" sz="1800" dirty="0"/>
              <a:t>Rejoicing</a:t>
            </a:r>
            <a:r>
              <a:rPr lang="zh-CN" altLang="en-US" sz="1800" dirty="0"/>
              <a:t>（罗马书</a:t>
            </a:r>
            <a:r>
              <a:rPr lang="en-US" altLang="zh-CN" sz="1800" dirty="0"/>
              <a:t>5</a:t>
            </a:r>
            <a:r>
              <a:rPr lang="zh-CN" altLang="en-US" sz="1800" dirty="0"/>
              <a:t>：</a:t>
            </a:r>
            <a:r>
              <a:rPr lang="en-US" altLang="zh-CN" sz="1800" dirty="0"/>
              <a:t>2</a:t>
            </a:r>
            <a:r>
              <a:rPr lang="zh-CN" altLang="en-US" sz="1800" dirty="0"/>
              <a:t>）</a:t>
            </a:r>
            <a:endParaRPr lang="en-US" altLang="zh-CN" sz="1800" dirty="0"/>
          </a:p>
          <a:p>
            <a:pPr marL="293551" indent="-293551">
              <a:buFont typeface="Arial" panose="020B0604020202020204" pitchFamily="34" charset="0"/>
              <a:buChar char="•"/>
            </a:pPr>
            <a:r>
              <a:rPr lang="zh-CN" altLang="en-US" sz="1800" dirty="0"/>
              <a:t>盼望。不是希望如此，而是确信将来一定会发生的，是确信你一定会得到的好处，望和信是紧密相连的，信是所望之事的实低，当人有圣经中所说的盼望的时候，你就会有忍耐，能等候（</a:t>
            </a:r>
            <a:r>
              <a:rPr lang="en-US" altLang="zh-CN" sz="1800" dirty="0"/>
              <a:t>Looking For</a:t>
            </a:r>
            <a:r>
              <a:rPr lang="zh-CN" altLang="en-US" sz="1800" dirty="0"/>
              <a:t>），会轻看现在的苦楚，也会轻看现在的好处。有盼望是因为复活，耶稣基督的复活，我们在祂里面将来一定有复活。盼望是衡量信心一个很好的标志，因而成为衡量救恩的一个很好的标志</a:t>
            </a:r>
            <a:r>
              <a:rPr lang="en-US" altLang="zh-CN" sz="1800" dirty="0"/>
              <a:t>.</a:t>
            </a:r>
            <a:endParaRPr lang="zh-CN" altLang="en-US" sz="1800" dirty="0"/>
          </a:p>
          <a:p>
            <a:pPr marL="293551" indent="-293551">
              <a:buFont typeface="Arial" panose="020B0604020202020204" pitchFamily="34" charset="0"/>
              <a:buChar char="•"/>
            </a:pPr>
            <a:r>
              <a:rPr lang="zh-TW" altLang="en-US" sz="1800" dirty="0"/>
              <a:t>胆量</a:t>
            </a:r>
            <a:r>
              <a:rPr lang="zh-CN" altLang="en-US" sz="1800" dirty="0"/>
              <a:t>。出现</a:t>
            </a:r>
            <a:r>
              <a:rPr lang="en-US" altLang="zh-CN" sz="1800" dirty="0"/>
              <a:t>31</a:t>
            </a:r>
            <a:r>
              <a:rPr lang="zh-CN" altLang="en-US" sz="1800" dirty="0"/>
              <a:t>词。很不好翻译的一个词。原义是畅所欲言，公开讲话，毫不害怕，英文</a:t>
            </a:r>
            <a:r>
              <a:rPr lang="en-US" altLang="zh-CN" sz="1800" dirty="0"/>
              <a:t>Boldness; </a:t>
            </a:r>
            <a:r>
              <a:rPr lang="zh-CN" altLang="en-US" sz="1800" dirty="0"/>
              <a:t>它的反面是羞愧，觉得不够格。</a:t>
            </a:r>
            <a:r>
              <a:rPr lang="en-US" altLang="zh-CN" sz="1800" dirty="0"/>
              <a:t>When you are free to speak, then there is no fear and you have confidence.</a:t>
            </a:r>
          </a:p>
          <a:p>
            <a:pPr marL="763233" lvl="1" indent="-293551">
              <a:buFont typeface="Arial" panose="020B0604020202020204" pitchFamily="34" charset="0"/>
              <a:buChar char="•"/>
            </a:pPr>
            <a:r>
              <a:rPr lang="en-US" altLang="zh-CN" sz="1800" dirty="0" err="1"/>
              <a:t>Heb</a:t>
            </a:r>
            <a:r>
              <a:rPr lang="en-US" altLang="zh-CN" sz="1800" dirty="0"/>
              <a:t> 4:16 </a:t>
            </a:r>
            <a:r>
              <a:rPr lang="zh-CN" altLang="en-US" sz="1800" dirty="0"/>
              <a:t>所以我们只管</a:t>
            </a:r>
            <a:r>
              <a:rPr lang="zh-CN" altLang="en-US" sz="1800" b="1" dirty="0"/>
              <a:t>坦然无惧</a:t>
            </a:r>
            <a:r>
              <a:rPr lang="zh-CN" altLang="en-US" sz="1800" dirty="0"/>
              <a:t>地，来到施恩的宝座前，为要得怜恤，蒙恩惠作随时的帮助。</a:t>
            </a:r>
            <a:endParaRPr lang="en-US" altLang="zh-CN" sz="1800" dirty="0"/>
          </a:p>
          <a:p>
            <a:pPr marL="763233" lvl="1" indent="-293551">
              <a:buFont typeface="Arial" panose="020B0604020202020204" pitchFamily="34" charset="0"/>
              <a:buChar char="•"/>
            </a:pPr>
            <a:r>
              <a:rPr lang="en-US" altLang="zh-CN" sz="1800" dirty="0" err="1"/>
              <a:t>Heb</a:t>
            </a:r>
            <a:r>
              <a:rPr lang="en-US" altLang="zh-CN" sz="1800" dirty="0"/>
              <a:t> 10:35 </a:t>
            </a:r>
            <a:r>
              <a:rPr lang="zh-CN" altLang="en-US" sz="1800" dirty="0"/>
              <a:t>所以你们不可丢弃</a:t>
            </a:r>
            <a:r>
              <a:rPr lang="zh-CN" altLang="en-US" sz="1800" b="1" dirty="0"/>
              <a:t>勇敢的心</a:t>
            </a:r>
            <a:r>
              <a:rPr lang="zh-CN" altLang="en-US" sz="1800" dirty="0"/>
              <a:t>，存这样的心必得大赏赐。</a:t>
            </a:r>
            <a:endParaRPr lang="en-US" altLang="zh-CN" sz="1800" dirty="0"/>
          </a:p>
          <a:p>
            <a:pPr marL="293551" indent="-293551">
              <a:buFont typeface="Arial" panose="020B0604020202020204" pitchFamily="34" charset="0"/>
              <a:buChar char="•"/>
            </a:pPr>
            <a:r>
              <a:rPr lang="zh-CN" altLang="en-US" sz="1800" dirty="0"/>
              <a:t>神的家。神的子民的集合，不是建筑。基督作为儿子治理神的家，这是一个神已经成就的事实；我们个人成为是神的家的一部分，却是我们的经历，从事实到经历有一个“如果”，所有的以色列人都出了埃及，却不是所有出埃及的人都进了应许之地。</a:t>
            </a:r>
            <a:r>
              <a:rPr lang="en-US" altLang="zh-CN" sz="1800" dirty="0"/>
              <a:t> </a:t>
            </a:r>
          </a:p>
          <a:p>
            <a:pPr marL="293551" indent="-293551">
              <a:buFont typeface="Arial" panose="020B0604020202020204" pitchFamily="34" charset="0"/>
              <a:buChar char="•"/>
            </a:pPr>
            <a:r>
              <a:rPr lang="zh-CN" altLang="en-US" sz="1800" dirty="0"/>
              <a:t>坚持到底，原义是船冲着固定的目标走。圣徒的坚忍。坚忍是被拣选的显明</a:t>
            </a:r>
            <a:r>
              <a:rPr lang="en-US" altLang="zh-CN" sz="1800" dirty="0"/>
              <a:t>Perseverance—final perseverance—is the test of election.</a:t>
            </a:r>
          </a:p>
          <a:p>
            <a:pPr marL="763233" lvl="1" indent="-293551">
              <a:buFont typeface="Arial" panose="020B0604020202020204" pitchFamily="34" charset="0"/>
              <a:buChar char="•"/>
            </a:pPr>
            <a:r>
              <a:rPr lang="en-US" altLang="zh-CN" sz="1800" dirty="0" err="1"/>
              <a:t>Luk</a:t>
            </a:r>
            <a:r>
              <a:rPr lang="en-US" altLang="zh-CN" sz="1800" dirty="0"/>
              <a:t> 8:11 </a:t>
            </a:r>
            <a:r>
              <a:rPr lang="zh-CN" altLang="en-US" sz="1800" dirty="0"/>
              <a:t>这比喻乃是这样。种子就是神的道。</a:t>
            </a:r>
            <a:r>
              <a:rPr lang="en-US" altLang="zh-CN" sz="1800" dirty="0"/>
              <a:t>8:12 </a:t>
            </a:r>
            <a:r>
              <a:rPr lang="zh-CN" altLang="en-US" sz="1800" dirty="0"/>
              <a:t>那些在路旁的，就是人听了道，随后魔鬼来，从他们心里把道夺去，恐怕他们信了得救。</a:t>
            </a:r>
            <a:r>
              <a:rPr lang="en-US" altLang="zh-CN" sz="1800" dirty="0"/>
              <a:t>8:13 </a:t>
            </a:r>
            <a:r>
              <a:rPr lang="zh-CN" altLang="en-US" sz="1800" dirty="0"/>
              <a:t>那些在磐石上的，就是人听道，欢喜领受，但心中没有根，不过暂时相信，及至遇见试炼就退后了。</a:t>
            </a:r>
            <a:r>
              <a:rPr lang="en-US" altLang="zh-CN" sz="1800" dirty="0"/>
              <a:t>8:14 </a:t>
            </a:r>
            <a:r>
              <a:rPr lang="zh-CN" altLang="en-US" sz="1800" dirty="0"/>
              <a:t>那落在荆棘里的，就是人听了道，走开以后，被今生的思虑钱财宴乐挤住了，便结不出成熟的子粒来。</a:t>
            </a:r>
            <a:r>
              <a:rPr lang="en-US" altLang="zh-CN" sz="1800" dirty="0"/>
              <a:t>8:15 </a:t>
            </a:r>
            <a:r>
              <a:rPr lang="zh-CN" altLang="en-US" sz="1800" dirty="0"/>
              <a:t>那落在好土里的，就是人听了道，持守在诚实善良的心里，并且忍耐着结实。</a:t>
            </a:r>
            <a:endParaRPr lang="en-US" altLang="zh-CN" sz="1800" dirty="0"/>
          </a:p>
          <a:p>
            <a:endParaRPr lang="zh-CN" altLang="en-US" sz="1800" dirty="0"/>
          </a:p>
          <a:p>
            <a:pPr marL="293551" indent="-293551">
              <a:buFont typeface="Arial" panose="020B0604020202020204" pitchFamily="34" charset="0"/>
              <a:buChar char="•"/>
            </a:pPr>
            <a:endParaRPr lang="zh-CN" altLang="en-US" sz="1800" dirty="0"/>
          </a:p>
          <a:p>
            <a:pPr marL="763233" lvl="1" indent="-293551">
              <a:buFont typeface="Arial" panose="020B0604020202020204" pitchFamily="34" charset="0"/>
              <a:buChar char="•"/>
            </a:pPr>
            <a:endParaRPr lang="zh-CN" altLang="en-US" sz="1800" dirty="0"/>
          </a:p>
          <a:p>
            <a:pPr marL="763233" lvl="1" indent="-293551">
              <a:buFont typeface="Arial" panose="020B0604020202020204" pitchFamily="34" charset="0"/>
              <a:buChar char="•"/>
            </a:pPr>
            <a:endParaRPr lang="zh-CN" altLang="en-US" sz="1800" dirty="0"/>
          </a:p>
          <a:p>
            <a:pPr marL="293551" indent="-293551">
              <a:buFont typeface="Arial" panose="020B0604020202020204" pitchFamily="34" charset="0"/>
              <a:buChar char="•"/>
            </a:pPr>
            <a:endParaRPr lang="zh-CN" altLang="en-US" sz="1800" dirty="0"/>
          </a:p>
        </p:txBody>
      </p:sp>
      <p:sp>
        <p:nvSpPr>
          <p:cNvPr id="4" name="Slide Number Placeholder 3"/>
          <p:cNvSpPr>
            <a:spLocks noGrp="1"/>
          </p:cNvSpPr>
          <p:nvPr>
            <p:ph type="sldNum" sz="quarter" idx="10"/>
          </p:nvPr>
        </p:nvSpPr>
        <p:spPr/>
        <p:txBody>
          <a:bodyPr/>
          <a:lstStyle/>
          <a:p>
            <a:fld id="{DFFB6782-E22B-44B8-BE55-B98FFE7079DD}" type="slidenum">
              <a:rPr lang="en-US" smtClean="0"/>
              <a:t>12</a:t>
            </a:fld>
            <a:endParaRPr lang="en-US"/>
          </a:p>
        </p:txBody>
      </p:sp>
    </p:spTree>
    <p:extLst>
      <p:ext uri="{BB962C8B-B14F-4D97-AF65-F5344CB8AC3E}">
        <p14:creationId xmlns:p14="http://schemas.microsoft.com/office/powerpoint/2010/main" val="24934056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93551" indent="-293551">
              <a:buFont typeface="Arial" panose="020B0604020202020204" pitchFamily="34" charset="0"/>
              <a:buChar char="•"/>
            </a:pPr>
            <a:r>
              <a:rPr lang="zh-CN" altLang="en-US" sz="1800" dirty="0"/>
              <a:t>这里漏译了一个因此或所以。</a:t>
            </a:r>
            <a:endParaRPr lang="en-US" altLang="zh-CN" sz="1800" dirty="0"/>
          </a:p>
          <a:p>
            <a:pPr marL="763233" lvl="1" indent="-293551">
              <a:buFont typeface="Arial" panose="020B0604020202020204" pitchFamily="34" charset="0"/>
              <a:buChar char="•"/>
            </a:pPr>
            <a:r>
              <a:rPr lang="en-US" altLang="zh-CN" sz="1800" dirty="0"/>
              <a:t>3</a:t>
            </a:r>
            <a:r>
              <a:rPr lang="zh-CN" altLang="en-US" sz="1800" dirty="0"/>
              <a:t>：</a:t>
            </a:r>
            <a:r>
              <a:rPr lang="en-US" altLang="zh-CN" sz="1800" dirty="0"/>
              <a:t>7</a:t>
            </a:r>
            <a:r>
              <a:rPr lang="zh-CN" altLang="en-US" sz="1800" dirty="0"/>
              <a:t>的所以直接接 </a:t>
            </a:r>
            <a:r>
              <a:rPr lang="en-US" altLang="zh-CN" sz="1800" dirty="0"/>
              <a:t>3:12 </a:t>
            </a:r>
            <a:r>
              <a:rPr lang="zh-CN" altLang="en-US" sz="1800" dirty="0"/>
              <a:t>弟兄们，你们要谨慎，免得你们中间，或有人存着不信的恶心，把永生神离弃了。</a:t>
            </a:r>
            <a:r>
              <a:rPr lang="en-US" altLang="zh-CN" sz="1800" dirty="0"/>
              <a:t>3:13 </a:t>
            </a:r>
            <a:r>
              <a:rPr lang="zh-CN" altLang="en-US" sz="1800" dirty="0"/>
              <a:t>总要趁着还有今日，天天彼此相劝，免得你们中间，有人被罪迷惑，心里就刚硬了。 </a:t>
            </a:r>
            <a:r>
              <a:rPr lang="en-US" altLang="zh-CN" sz="1800" dirty="0"/>
              <a:t>3:14 </a:t>
            </a:r>
            <a:r>
              <a:rPr lang="zh-CN" altLang="en-US" sz="1800" dirty="0"/>
              <a:t>我们若将起初确实的信心，坚持到底，就在基督里有分了。 </a:t>
            </a:r>
            <a:r>
              <a:rPr lang="en-US" altLang="zh-CN" sz="1800" dirty="0"/>
              <a:t>3</a:t>
            </a:r>
            <a:r>
              <a:rPr lang="zh-CN" altLang="en-US" sz="1800" dirty="0"/>
              <a:t>：</a:t>
            </a:r>
            <a:r>
              <a:rPr lang="en-US" altLang="zh-CN" sz="1800" dirty="0"/>
              <a:t>7-11</a:t>
            </a:r>
            <a:r>
              <a:rPr lang="zh-CN" altLang="en-US" sz="1800" dirty="0"/>
              <a:t>是一个括弧。</a:t>
            </a:r>
          </a:p>
          <a:p>
            <a:pPr marL="763233" lvl="1" indent="-293551">
              <a:buFont typeface="Arial" panose="020B0604020202020204" pitchFamily="34" charset="0"/>
              <a:buChar char="•"/>
            </a:pPr>
            <a:r>
              <a:rPr lang="zh-CN" altLang="en-US" sz="1800" dirty="0"/>
              <a:t>从历史讲起，旧约中的一段伤心史。这就是旧约的功用，要不然的话，你要问这段历史在哪里呢？</a:t>
            </a:r>
            <a:endParaRPr lang="en-US" altLang="zh-CN" sz="1800" dirty="0"/>
          </a:p>
          <a:p>
            <a:pPr marL="293551" indent="-293551">
              <a:buFont typeface="Arial" panose="020B0604020202020204" pitchFamily="34" charset="0"/>
              <a:buChar char="•"/>
            </a:pPr>
            <a:r>
              <a:rPr lang="zh-CN" altLang="en-US" sz="1800" dirty="0"/>
              <a:t>不明白为什么这里有一个所以，就不能明白作者的思路。</a:t>
            </a:r>
            <a:r>
              <a:rPr lang="zh-CN" altLang="en-US" sz="1800" b="1" dirty="0"/>
              <a:t>所有的以色列人都出了埃及，却不是所有出埃及的人都进了应许之地，为什么？</a:t>
            </a:r>
            <a:endParaRPr lang="en-US" altLang="zh-CN" sz="1800" b="1" dirty="0"/>
          </a:p>
          <a:p>
            <a:pPr marL="763233" lvl="1" indent="-293551">
              <a:buFont typeface="Arial" panose="020B0604020202020204" pitchFamily="34" charset="0"/>
              <a:buChar char="•"/>
            </a:pPr>
            <a:r>
              <a:rPr lang="zh-CN" altLang="en-US" sz="1800" dirty="0"/>
              <a:t>前面讲到耶稣超越先知，天使，和摩西，在这个基础上，劝诫犹太信徒要将起初的信心坚持到底，不要硬着心回头，回到犹太教的献祭的仪式中。</a:t>
            </a:r>
            <a:endParaRPr lang="en-US" altLang="zh-CN" sz="1800" dirty="0"/>
          </a:p>
          <a:p>
            <a:pPr marL="293551" indent="-293551">
              <a:buFont typeface="Arial" panose="020B0604020202020204" pitchFamily="34" charset="0"/>
              <a:buChar char="•"/>
            </a:pPr>
            <a:r>
              <a:rPr lang="zh-CN" altLang="en-US" sz="1800" dirty="0"/>
              <a:t>圣灵有话说，原文是圣灵现在正在说，持续不断地说。圣经的话是圣灵的话，圣灵的话是要将人引向耶稣基督。</a:t>
            </a:r>
            <a:endParaRPr lang="en-US" altLang="zh-CN" sz="1800" dirty="0"/>
          </a:p>
          <a:p>
            <a:pPr marL="293551" indent="-293551">
              <a:buFont typeface="Arial" panose="020B0604020202020204" pitchFamily="34" charset="0"/>
              <a:buChar char="•"/>
            </a:pPr>
            <a:r>
              <a:rPr lang="en-US" altLang="zh-CN" sz="1800" dirty="0" err="1"/>
              <a:t>Psm</a:t>
            </a:r>
            <a:r>
              <a:rPr lang="en-US" altLang="zh-CN" sz="1800" dirty="0"/>
              <a:t> 95:7 </a:t>
            </a:r>
            <a:r>
              <a:rPr lang="zh-CN" altLang="en-US" sz="1800" dirty="0"/>
              <a:t>因为他是我们的神。我们是他草场的羊，是他手下的民。惟愿你们今天听他的话。</a:t>
            </a:r>
            <a:r>
              <a:rPr lang="en-US" altLang="zh-CN" sz="1800" dirty="0"/>
              <a:t>95:8 </a:t>
            </a:r>
            <a:r>
              <a:rPr lang="zh-CN" altLang="en-US" sz="1800" dirty="0"/>
              <a:t>你们不可硬着心，像当日在米利巴，就是在旷野的玛撒。</a:t>
            </a:r>
            <a:r>
              <a:rPr lang="en-US" altLang="zh-CN" sz="1800" dirty="0"/>
              <a:t>95:9 </a:t>
            </a:r>
            <a:r>
              <a:rPr lang="zh-CN" altLang="en-US" sz="1800" dirty="0"/>
              <a:t>那时你们的祖宗试我探我，并且观看我的作为。</a:t>
            </a:r>
            <a:r>
              <a:rPr lang="en-US" altLang="zh-CN" sz="1800" dirty="0"/>
              <a:t>95:10 </a:t>
            </a:r>
            <a:r>
              <a:rPr lang="zh-CN" altLang="en-US" sz="1800" dirty="0"/>
              <a:t>四十年之久，我厌烦那世代，说，这是心里迷糊的百姓，竟不晓得我的作为。</a:t>
            </a:r>
            <a:r>
              <a:rPr lang="en-US" altLang="zh-CN" sz="1800" dirty="0"/>
              <a:t>95:11 </a:t>
            </a:r>
            <a:r>
              <a:rPr lang="zh-CN" altLang="en-US" sz="1800" dirty="0"/>
              <a:t>所以我在怒中起誓，说，他们断不可进入我的安息。</a:t>
            </a:r>
            <a:endParaRPr lang="en-US" altLang="zh-CN" sz="1800" dirty="0"/>
          </a:p>
          <a:p>
            <a:pPr marL="293551" indent="-293551">
              <a:buFont typeface="Arial" panose="020B0604020202020204" pitchFamily="34" charset="0"/>
              <a:buChar char="•"/>
            </a:pPr>
            <a:r>
              <a:rPr lang="zh-CN" altLang="en-US" sz="1800" dirty="0">
                <a:solidFill>
                  <a:schemeClr val="bg1"/>
                </a:solidFill>
              </a:rPr>
              <a:t>今日，</a:t>
            </a:r>
            <a:r>
              <a:rPr lang="en-US" altLang="zh-CN" sz="1800" dirty="0" err="1">
                <a:solidFill>
                  <a:schemeClr val="bg1"/>
                </a:solidFill>
              </a:rPr>
              <a:t>Spurgen</a:t>
            </a:r>
            <a:r>
              <a:rPr lang="zh-CN" altLang="en-US" sz="1800" dirty="0">
                <a:solidFill>
                  <a:schemeClr val="bg1"/>
                </a:solidFill>
              </a:rPr>
              <a:t>说，我们能有的时间就是今日。会有一个时候，今日没有了，恩典没有了，就像犹大国在被掳前，不再有机会了，你唯一能做的就是投降巴比伦，认罪受罚。我举这个例子还不恰当，因为还有归回的时候，当神忿怒的杯倾倒下来的时候，就没有任何的机会了。不要消灭圣灵的感动，这会让你心硬。</a:t>
            </a:r>
            <a:endParaRPr lang="en-US" altLang="zh-CN" sz="1800" dirty="0">
              <a:solidFill>
                <a:schemeClr val="bg1"/>
              </a:solidFill>
            </a:endParaRPr>
          </a:p>
          <a:p>
            <a:pPr marL="763233" lvl="1" indent="-293551">
              <a:buFont typeface="Arial" panose="020B0604020202020204" pitchFamily="34" charset="0"/>
              <a:buChar char="•"/>
            </a:pPr>
            <a:r>
              <a:rPr lang="en-US" altLang="zh-CN" sz="1800" dirty="0">
                <a:solidFill>
                  <a:schemeClr val="bg1"/>
                </a:solidFill>
              </a:rPr>
              <a:t>2Co 6:2 </a:t>
            </a:r>
            <a:r>
              <a:rPr lang="zh-CN" altLang="en-US" sz="1800" dirty="0">
                <a:solidFill>
                  <a:schemeClr val="bg1"/>
                </a:solidFill>
              </a:rPr>
              <a:t>因为他说，在悦纳的时候，我应允了你。在拯救的日子，我搭救了你。看哪，现在正是悦纳的时候，现在正是拯救的日子。</a:t>
            </a:r>
            <a:endParaRPr lang="en-US" altLang="zh-CN" sz="1800" dirty="0">
              <a:solidFill>
                <a:schemeClr val="bg1"/>
              </a:solidFill>
            </a:endParaRPr>
          </a:p>
          <a:p>
            <a:pPr marL="763233" lvl="1" indent="-293551">
              <a:buFont typeface="Arial" panose="020B0604020202020204" pitchFamily="34" charset="0"/>
              <a:buChar char="•"/>
            </a:pPr>
            <a:r>
              <a:rPr lang="en-US" altLang="zh-CN" sz="1800" dirty="0"/>
              <a:t>3:13 </a:t>
            </a:r>
            <a:r>
              <a:rPr lang="zh-CN" altLang="en-US" sz="1800" dirty="0"/>
              <a:t>总要趁着还有今日，天天彼此相劝，免得你们中间，有人被罪迷惑，心里就刚硬了。 </a:t>
            </a:r>
            <a:endParaRPr lang="en-US" altLang="zh-CN" sz="1800" dirty="0"/>
          </a:p>
          <a:p>
            <a:pPr marL="763233" lvl="1" indent="-293551">
              <a:buFont typeface="Arial" panose="020B0604020202020204" pitchFamily="34" charset="0"/>
              <a:buChar char="•"/>
            </a:pPr>
            <a:r>
              <a:rPr lang="en-US" altLang="zh-CN" sz="1800" dirty="0"/>
              <a:t>3:15 </a:t>
            </a:r>
            <a:r>
              <a:rPr lang="zh-CN" altLang="en-US" sz="1800" dirty="0"/>
              <a:t>经上说，你们今日若听他的话，就不可硬着心，像惹他发怒的日子一样。 </a:t>
            </a:r>
            <a:endParaRPr lang="en-US" altLang="zh-CN" sz="1800" dirty="0"/>
          </a:p>
          <a:p>
            <a:pPr marL="763233" lvl="1" indent="-293551">
              <a:buFont typeface="Arial" panose="020B0604020202020204" pitchFamily="34" charset="0"/>
              <a:buChar char="•"/>
            </a:pPr>
            <a:r>
              <a:rPr lang="en-US" altLang="zh-CN" sz="1800" dirty="0"/>
              <a:t>4:7 </a:t>
            </a:r>
            <a:r>
              <a:rPr lang="zh-CN" altLang="en-US" sz="1800" dirty="0"/>
              <a:t>所以过了多年，就在大卫的书上，又限定一日，如以上所引的说，你们今日若听他的话，就不可硬着心。</a:t>
            </a:r>
            <a:endParaRPr lang="en-US" altLang="zh-CN" sz="1800" dirty="0"/>
          </a:p>
          <a:p>
            <a:pPr marL="293551" indent="-293551" defTabSz="939363">
              <a:buFont typeface="Arial" panose="020B0604020202020204" pitchFamily="34" charset="0"/>
              <a:buChar char="•"/>
              <a:defRPr/>
            </a:pPr>
            <a:r>
              <a:rPr lang="zh-CN" altLang="en-US" sz="1800" dirty="0"/>
              <a:t>这里的听应该翻译为“听见”，听与听见（</a:t>
            </a:r>
            <a:r>
              <a:rPr lang="en-US" altLang="zh-CN" sz="1800" dirty="0"/>
              <a:t>Hear VS Listen</a:t>
            </a:r>
            <a:r>
              <a:rPr lang="zh-CN" altLang="en-US" sz="1800" dirty="0"/>
              <a:t>）有很大的区别，听见是被动的，听是主动的。圣经中还有一个字，中文翻译为信服，听从，顺从，原义是认真听 </a:t>
            </a:r>
            <a:r>
              <a:rPr lang="en-US" altLang="zh-CN" sz="1800" dirty="0"/>
              <a:t>listen attentively</a:t>
            </a:r>
          </a:p>
          <a:p>
            <a:pPr marL="763233" lvl="1" indent="-293551" defTabSz="939363">
              <a:buFont typeface="Arial" panose="020B0604020202020204" pitchFamily="34" charset="0"/>
              <a:buChar char="•"/>
              <a:defRPr/>
            </a:pPr>
            <a:r>
              <a:rPr lang="en-US" altLang="zh-CN" sz="1800" dirty="0"/>
              <a:t>2:1 </a:t>
            </a:r>
            <a:r>
              <a:rPr lang="zh-CN" altLang="en-US" sz="1800" dirty="0"/>
              <a:t>所以我们当越发郑重所听见的道理，恐怕我们随流失去。</a:t>
            </a:r>
            <a:endParaRPr lang="en-US" altLang="zh-CN" sz="1800" dirty="0"/>
          </a:p>
          <a:p>
            <a:pPr marL="763233" lvl="1" indent="-293551" defTabSz="939363">
              <a:buFont typeface="Arial" panose="020B0604020202020204" pitchFamily="34" charset="0"/>
              <a:buChar char="•"/>
              <a:defRPr/>
            </a:pPr>
            <a:r>
              <a:rPr lang="en-US" altLang="zh-CN" sz="1800" dirty="0"/>
              <a:t>5:9 </a:t>
            </a:r>
            <a:r>
              <a:rPr lang="zh-CN" altLang="en-US" sz="1800" dirty="0"/>
              <a:t>他既得以完全，就为凡</a:t>
            </a:r>
            <a:r>
              <a:rPr lang="zh-CN" altLang="en-US" sz="1800" b="1" u="sng" dirty="0"/>
              <a:t>顺从</a:t>
            </a:r>
            <a:r>
              <a:rPr lang="zh-CN" altLang="en-US" sz="1800" dirty="0"/>
              <a:t>（</a:t>
            </a:r>
            <a:r>
              <a:rPr lang="zh-CN" altLang="en-US" sz="1800" b="1" dirty="0"/>
              <a:t>认真听</a:t>
            </a:r>
            <a:r>
              <a:rPr lang="zh-CN" altLang="en-US" sz="1800" dirty="0"/>
              <a:t>）的人，成了永远得救的根源。</a:t>
            </a:r>
            <a:endParaRPr lang="en-US" altLang="zh-CN" sz="1800" dirty="0"/>
          </a:p>
          <a:p>
            <a:pPr marL="763233" lvl="1" indent="-293551" defTabSz="939363">
              <a:buFont typeface="Arial" panose="020B0604020202020204" pitchFamily="34" charset="0"/>
              <a:buChar char="•"/>
              <a:defRPr/>
            </a:pPr>
            <a:r>
              <a:rPr lang="en-US" altLang="zh-CN" sz="1800" dirty="0"/>
              <a:t>5:11 </a:t>
            </a:r>
            <a:r>
              <a:rPr lang="zh-CN" altLang="en-US" sz="1800" dirty="0"/>
              <a:t>论到麦基洗德，我们有好些话，并且难以解明，因为你们听不进去。</a:t>
            </a:r>
            <a:endParaRPr lang="en-US" altLang="zh-CN" sz="1800" dirty="0"/>
          </a:p>
          <a:p>
            <a:pPr marL="763233" lvl="1" indent="-293551" defTabSz="939363">
              <a:buFont typeface="Arial" panose="020B0604020202020204" pitchFamily="34" charset="0"/>
              <a:buChar char="•"/>
              <a:defRPr/>
            </a:pPr>
            <a:r>
              <a:rPr lang="en-US" altLang="zh-CN" sz="1800" dirty="0"/>
              <a:t>11:8 </a:t>
            </a:r>
            <a:r>
              <a:rPr lang="zh-CN" altLang="en-US" sz="1800" dirty="0"/>
              <a:t>亚伯拉罕因着信，蒙召的时候，就</a:t>
            </a:r>
            <a:r>
              <a:rPr lang="zh-CN" altLang="en-US" sz="1800" b="1" dirty="0"/>
              <a:t>遵命</a:t>
            </a:r>
            <a:r>
              <a:rPr lang="zh-CN" altLang="en-US" sz="1800" dirty="0"/>
              <a:t>出去，往将来要得为业的地方去。出去的时候，还不知往那里去。  </a:t>
            </a:r>
            <a:endParaRPr lang="en-US" altLang="zh-CN" sz="1800" dirty="0"/>
          </a:p>
          <a:p>
            <a:pPr marL="293551" indent="-293551">
              <a:buFont typeface="Arial" panose="020B0604020202020204" pitchFamily="34" charset="0"/>
              <a:buChar char="•"/>
            </a:pPr>
            <a:r>
              <a:rPr lang="zh-CN" altLang="en-US" sz="1800" dirty="0"/>
              <a:t>就不可硬着心。心是我们人灵魂的主要部分，是我们的情感，理智，意志的中心。神的话要用心来回应。</a:t>
            </a:r>
            <a:endParaRPr lang="en-US" altLang="zh-CN" sz="1800" dirty="0"/>
          </a:p>
          <a:p>
            <a:pPr marL="763233" lvl="1" indent="-293551">
              <a:buFont typeface="Arial" panose="020B0604020202020204" pitchFamily="34" charset="0"/>
              <a:buChar char="•"/>
            </a:pPr>
            <a:r>
              <a:rPr lang="en-US" altLang="zh-CN" sz="1800" dirty="0"/>
              <a:t>The grand and terrible lesson of Israel’s history is that it is possible to begin well and end poorly. In fact, this tragic human tendency dominates much human spiritual experience. It is this concern that haunts the writer of the book of Hebrews, as we have repeatedly seen.</a:t>
            </a:r>
            <a:r>
              <a:rPr lang="zh-CN" altLang="en-US" sz="1800" dirty="0"/>
              <a:t> </a:t>
            </a:r>
            <a:endParaRPr lang="en-US" altLang="zh-CN" sz="1800" dirty="0"/>
          </a:p>
          <a:p>
            <a:pPr marL="293551" indent="-293551">
              <a:buFont typeface="Arial" panose="020B0604020202020204" pitchFamily="34" charset="0"/>
              <a:buChar char="•"/>
            </a:pPr>
            <a:r>
              <a:rPr lang="zh-CN" altLang="en-US" sz="1800" dirty="0"/>
              <a:t>像在旷野惹他发怒，试探他的时候一样。硬着心</a:t>
            </a:r>
            <a:r>
              <a:rPr lang="en-US" altLang="zh-CN" sz="1800" dirty="0"/>
              <a:t>=</a:t>
            </a:r>
            <a:r>
              <a:rPr lang="zh-CN" altLang="en-US" sz="1800" dirty="0"/>
              <a:t>在旷野惹他发怒，试探他</a:t>
            </a:r>
            <a:endParaRPr lang="en-US" altLang="zh-CN" sz="1800" dirty="0"/>
          </a:p>
          <a:p>
            <a:pPr marL="763233" lvl="1" indent="-293551">
              <a:buFont typeface="Arial" panose="020B0604020202020204" pitchFamily="34" charset="0"/>
              <a:buChar char="•"/>
            </a:pPr>
            <a:r>
              <a:rPr lang="en-US" altLang="zh-CN" sz="1800" dirty="0"/>
              <a:t>How does one harden their heart? It's a process that occurs gradually as we complain about God's work and ignore His Word. The Israelites complained about the way He led them and the way He fed them. They heard God's Word and deliberately disobeyed. This is called testing God. When you see God at work and you complain instead of rejoice, when you hear His Word and deliberately disobey it--you're testing Him. It's like a little child just daring mom or dad to discipline him. When you harden your heart, you miss God's best for your life. The people of Israel saw the miracles. They heard the messages. They were fed day after day. But in a period of 40 years, that whole older generation died. What should we do to prevent a hard heart? Repent. Listen to God's Word and respond to it tenderly. Watch God's work and respond to it thankfully. Stop complaining and disobeying. Worship the Lord and keep a tender heart before Him.</a:t>
            </a:r>
          </a:p>
          <a:p>
            <a:pPr marL="763233" lvl="1" indent="-293551">
              <a:buFont typeface="Arial" panose="020B0604020202020204" pitchFamily="34" charset="0"/>
              <a:buChar char="•"/>
            </a:pPr>
            <a:r>
              <a:rPr lang="en-US" altLang="zh-CN" sz="1800" dirty="0"/>
              <a:t>1Co 10:6 </a:t>
            </a:r>
            <a:r>
              <a:rPr lang="zh-CN" altLang="en-US" sz="1800" dirty="0"/>
              <a:t>这些事都是我们的鉴戒，叫我们不要贪恋恶事，像他们那样贪恋的。</a:t>
            </a:r>
            <a:endParaRPr lang="en-US" altLang="zh-CN" sz="1800" dirty="0"/>
          </a:p>
          <a:p>
            <a:pPr marL="763233" lvl="1" indent="-293551">
              <a:buFont typeface="Arial" panose="020B0604020202020204" pitchFamily="34" charset="0"/>
              <a:buChar char="•"/>
            </a:pPr>
            <a:r>
              <a:rPr lang="en-US" altLang="zh-CN" sz="1800" dirty="0"/>
              <a:t>1Co 10:11 </a:t>
            </a:r>
            <a:r>
              <a:rPr lang="zh-CN" altLang="en-US" sz="1800" dirty="0"/>
              <a:t>他们遭遇这些事，都要作为鉴戒。并且写在经上，正是警戒我们这末世的人。</a:t>
            </a:r>
            <a:endParaRPr lang="en-US" altLang="zh-CN" sz="1800" dirty="0"/>
          </a:p>
          <a:p>
            <a:pPr marL="763233" lvl="1" indent="-293551">
              <a:buFont typeface="Arial" panose="020B0604020202020204" pitchFamily="34" charset="0"/>
              <a:buChar char="•"/>
            </a:pPr>
            <a:r>
              <a:rPr lang="en-US" altLang="zh-CN" sz="1800" dirty="0"/>
              <a:t>Exo 17:7 </a:t>
            </a:r>
            <a:r>
              <a:rPr lang="zh-CN" altLang="en-US" sz="1800" dirty="0"/>
              <a:t>他给那地方起名叫玛撒（就是试探的意思），又叫米利巴（就是争闹的意思），因以色列人争闹，又因他们试探耶和华，说，耶和华是在我们中间不是。</a:t>
            </a:r>
            <a:endParaRPr lang="en-US" altLang="zh-CN" sz="1800" dirty="0"/>
          </a:p>
          <a:p>
            <a:pPr marL="763233" lvl="1" indent="-293551">
              <a:buFont typeface="Arial" panose="020B0604020202020204" pitchFamily="34" charset="0"/>
              <a:buChar char="•"/>
            </a:pPr>
            <a:r>
              <a:rPr lang="zh-CN" altLang="en-US" sz="1800" dirty="0"/>
              <a:t>试探他的时候一样</a:t>
            </a:r>
            <a:r>
              <a:rPr lang="en-US" altLang="zh-CN" sz="1800" dirty="0"/>
              <a:t>=</a:t>
            </a:r>
            <a:r>
              <a:rPr lang="zh-CN" altLang="en-US" sz="1800" dirty="0"/>
              <a:t>在那试探的日子。在圣经原文中，试炼与试探是同一个字。</a:t>
            </a:r>
            <a:r>
              <a:rPr lang="en-US" altLang="zh-CN" sz="1800" dirty="0"/>
              <a:t>God tested them &amp; they in turn "tested" Him. Instead of trusting God in the midst of adverse circumstances, they demanded that He show His hand in order to demonstrate to them that He was in their midst to help them.</a:t>
            </a:r>
          </a:p>
          <a:p>
            <a:pPr marL="293551" indent="-293551">
              <a:buFont typeface="Arial" panose="020B0604020202020204" pitchFamily="34" charset="0"/>
              <a:buChar char="•"/>
            </a:pPr>
            <a:r>
              <a:rPr lang="zh-CN" altLang="en-US" sz="1800" dirty="0"/>
              <a:t>旷野，旷野的一切困难都是真实的。试炼也是真实的。</a:t>
            </a:r>
            <a:endParaRPr lang="en-US" altLang="zh-CN" sz="1800" dirty="0"/>
          </a:p>
          <a:p>
            <a:pPr marL="763233" lvl="1" indent="-293551">
              <a:buFont typeface="Arial" panose="020B0604020202020204" pitchFamily="34" charset="0"/>
              <a:buChar char="•"/>
            </a:pPr>
            <a:r>
              <a:rPr lang="en-US" altLang="zh-CN" sz="1800" dirty="0" err="1"/>
              <a:t>Deu</a:t>
            </a:r>
            <a:r>
              <a:rPr lang="en-US" altLang="zh-CN" sz="1800" dirty="0"/>
              <a:t> 8:15 </a:t>
            </a:r>
            <a:r>
              <a:rPr lang="zh-CN" altLang="en-US" sz="1800" dirty="0"/>
              <a:t>引你经过那大而可怕的旷野，那里有火蛇，蝎子，干旱无水之地。他曾为你使水从坚硬的磐石中流出来，</a:t>
            </a:r>
            <a:r>
              <a:rPr lang="en-US" altLang="zh-CN" sz="1800" dirty="0"/>
              <a:t>8:16 </a:t>
            </a:r>
            <a:r>
              <a:rPr lang="zh-CN" altLang="en-US" sz="1800" dirty="0"/>
              <a:t>又在旷野将你列祖所不认识的吗哪赐给你吃，是要苦炼你，试验你，叫你终久享福。</a:t>
            </a:r>
            <a:endParaRPr lang="en-US" altLang="zh-CN" sz="1800" dirty="0"/>
          </a:p>
          <a:p>
            <a:pPr marL="293551" indent="-293551">
              <a:buFont typeface="Arial" panose="020B0604020202020204" pitchFamily="34" charset="0"/>
              <a:buChar char="•"/>
            </a:pPr>
            <a:r>
              <a:rPr lang="zh-CN" altLang="en-US" sz="1800" dirty="0"/>
              <a:t>试探与试炼的相互转化。什么是试探神，就是在试炼中，要求神按自己所想的来成就自己的计划，而不是接受神的计划和方式。正面的例子，</a:t>
            </a:r>
            <a:r>
              <a:rPr lang="en-US" altLang="zh-CN" sz="1800" dirty="0" err="1"/>
              <a:t>Heb</a:t>
            </a:r>
            <a:r>
              <a:rPr lang="en-US" altLang="zh-CN" sz="1800" dirty="0"/>
              <a:t> 11:17 </a:t>
            </a:r>
            <a:r>
              <a:rPr lang="zh-CN" altLang="en-US" sz="1800" dirty="0"/>
              <a:t>亚伯拉罕因着信，被试验的时候，就把以撒献上。这便是那欢喜领受应许的，将自己独生的儿子献上。</a:t>
            </a:r>
            <a:endParaRPr lang="en-US" altLang="zh-CN" sz="1800" dirty="0"/>
          </a:p>
          <a:p>
            <a:pPr marL="763233" lvl="1" indent="-293551">
              <a:buFont typeface="Arial" panose="020B0604020202020204" pitchFamily="34" charset="0"/>
              <a:buChar char="•"/>
            </a:pPr>
            <a:r>
              <a:rPr lang="en-US" altLang="zh-CN" sz="1800" dirty="0" err="1"/>
              <a:t>Num</a:t>
            </a:r>
            <a:r>
              <a:rPr lang="en-US" altLang="zh-CN" sz="1800" dirty="0"/>
              <a:t> 14:22 </a:t>
            </a:r>
            <a:r>
              <a:rPr lang="zh-CN" altLang="en-US" sz="1800" dirty="0"/>
              <a:t>这些人虽看见我的荣耀和我在埃及与旷野所行的神迹，仍然试探我这十次，不听从我的话，</a:t>
            </a:r>
            <a:r>
              <a:rPr lang="en-US" altLang="zh-CN" sz="1800" dirty="0"/>
              <a:t>14:23 </a:t>
            </a:r>
            <a:r>
              <a:rPr lang="zh-CN" altLang="en-US" sz="1800" dirty="0"/>
              <a:t>他们断不得看见我向他们的祖宗所起誓应许之地。凡藐视我的，一个也不得看见。</a:t>
            </a:r>
            <a:endParaRPr lang="en-US" altLang="zh-CN" sz="1800" dirty="0"/>
          </a:p>
          <a:p>
            <a:pPr marL="763233" lvl="1" indent="-293551">
              <a:buFont typeface="Arial" panose="020B0604020202020204" pitchFamily="34" charset="0"/>
              <a:buChar char="•"/>
            </a:pPr>
            <a:r>
              <a:rPr lang="en-US" altLang="zh-CN" sz="1800" dirty="0" err="1"/>
              <a:t>Deu</a:t>
            </a:r>
            <a:r>
              <a:rPr lang="en-US" altLang="zh-CN" sz="1800" dirty="0"/>
              <a:t> 6:16 </a:t>
            </a:r>
            <a:r>
              <a:rPr lang="zh-CN" altLang="en-US" sz="1800" dirty="0"/>
              <a:t>你们不可试探耶和华你们的神，象你们在玛撒那样试探他。</a:t>
            </a:r>
            <a:endParaRPr lang="en-US" altLang="zh-CN" sz="1800" dirty="0"/>
          </a:p>
          <a:p>
            <a:pPr marL="763233" lvl="1" indent="-293551">
              <a:buFont typeface="Arial" panose="020B0604020202020204" pitchFamily="34" charset="0"/>
              <a:buChar char="•"/>
            </a:pPr>
            <a:r>
              <a:rPr lang="en-US" altLang="zh-CN" sz="1800" dirty="0" err="1"/>
              <a:t>Psm</a:t>
            </a:r>
            <a:r>
              <a:rPr lang="en-US" altLang="zh-CN" sz="1800" dirty="0"/>
              <a:t> 78:18 </a:t>
            </a:r>
            <a:r>
              <a:rPr lang="zh-CN" altLang="en-US" sz="1800" dirty="0"/>
              <a:t>他们心中试探神，随自己所欲的求食物。</a:t>
            </a:r>
            <a:r>
              <a:rPr lang="en-US" altLang="zh-CN" sz="1800" dirty="0"/>
              <a:t>78:19 </a:t>
            </a:r>
            <a:r>
              <a:rPr lang="zh-CN" altLang="en-US" sz="1800" dirty="0"/>
              <a:t>并且妄论神，说，神在旷野岂能摆设筵席吗？</a:t>
            </a:r>
            <a:endParaRPr lang="en-US" altLang="zh-CN" sz="1800" dirty="0"/>
          </a:p>
          <a:p>
            <a:pPr marL="763233" lvl="1" indent="-293551">
              <a:buFont typeface="Arial" panose="020B0604020202020204" pitchFamily="34" charset="0"/>
              <a:buChar char="•"/>
            </a:pPr>
            <a:r>
              <a:rPr lang="en-US" altLang="zh-CN" sz="1800" dirty="0" err="1"/>
              <a:t>Psm</a:t>
            </a:r>
            <a:r>
              <a:rPr lang="en-US" altLang="zh-CN" sz="1800" dirty="0"/>
              <a:t> 106:14 </a:t>
            </a:r>
            <a:r>
              <a:rPr lang="zh-CN" altLang="en-US" sz="1800" dirty="0"/>
              <a:t>反倒在旷野大起欲心，在荒地试探神。</a:t>
            </a:r>
            <a:r>
              <a:rPr lang="en-US" altLang="zh-CN" sz="1800" dirty="0"/>
              <a:t>106:15 </a:t>
            </a:r>
            <a:r>
              <a:rPr lang="zh-CN" altLang="en-US" sz="1800" dirty="0"/>
              <a:t>他将他们所求的赐给他们，却使他们的心灵软弱。</a:t>
            </a:r>
            <a:endParaRPr lang="en-US" altLang="zh-CN" sz="1800" dirty="0"/>
          </a:p>
          <a:p>
            <a:pPr marL="469682" lvl="1"/>
            <a:endParaRPr lang="zh-CN" altLang="en-US" sz="1800" dirty="0"/>
          </a:p>
          <a:p>
            <a:pPr marL="763233" lvl="1" indent="-293551">
              <a:buFont typeface="Arial" panose="020B0604020202020204" pitchFamily="34" charset="0"/>
              <a:buChar char="•"/>
            </a:pPr>
            <a:endParaRPr lang="zh-CN" altLang="en-US" sz="1800" dirty="0"/>
          </a:p>
          <a:p>
            <a:pPr marL="763233" lvl="1" indent="-293551">
              <a:buFont typeface="Arial" panose="020B0604020202020204" pitchFamily="34" charset="0"/>
              <a:buChar char="•"/>
            </a:pPr>
            <a:endParaRPr lang="zh-CN" altLang="en-US" sz="1800" dirty="0"/>
          </a:p>
          <a:p>
            <a:pPr marL="763233" lvl="1" indent="-293551">
              <a:buFont typeface="Arial" panose="020B0604020202020204" pitchFamily="34" charset="0"/>
              <a:buChar char="•"/>
            </a:pPr>
            <a:endParaRPr lang="zh-CN" altLang="en-US" sz="1800" dirty="0"/>
          </a:p>
          <a:p>
            <a:pPr marL="763233" lvl="1" indent="-293551">
              <a:buFont typeface="Arial" panose="020B0604020202020204" pitchFamily="34" charset="0"/>
              <a:buChar char="•"/>
            </a:pPr>
            <a:endParaRPr lang="zh-CN" altLang="en-US" sz="1800" dirty="0"/>
          </a:p>
          <a:p>
            <a:pPr marL="763233" lvl="1" indent="-293551">
              <a:buFont typeface="Arial" panose="020B0604020202020204" pitchFamily="34" charset="0"/>
              <a:buChar char="•"/>
            </a:pPr>
            <a:endParaRPr lang="en-US" altLang="zh-CN" sz="1800" dirty="0"/>
          </a:p>
          <a:p>
            <a:pPr marL="763233" lvl="1" indent="-293551">
              <a:buFont typeface="Arial" panose="020B0604020202020204" pitchFamily="34" charset="0"/>
              <a:buChar char="•"/>
            </a:pPr>
            <a:endParaRPr lang="zh-CN" altLang="en-US" sz="1800" dirty="0"/>
          </a:p>
          <a:p>
            <a:pPr marL="763233" lvl="1" indent="-293551">
              <a:buFont typeface="Arial" panose="020B0604020202020204" pitchFamily="34" charset="0"/>
              <a:buChar char="•"/>
            </a:pPr>
            <a:endParaRPr lang="zh-CN" altLang="en-US" sz="1800" dirty="0"/>
          </a:p>
          <a:p>
            <a:pPr marL="293551" indent="-293551">
              <a:buFont typeface="Arial" panose="020B0604020202020204" pitchFamily="34" charset="0"/>
              <a:buChar char="•"/>
            </a:pPr>
            <a:endParaRPr lang="zh-CN" altLang="en-US" sz="1800" dirty="0"/>
          </a:p>
        </p:txBody>
      </p:sp>
      <p:sp>
        <p:nvSpPr>
          <p:cNvPr id="4" name="Slide Number Placeholder 3"/>
          <p:cNvSpPr>
            <a:spLocks noGrp="1"/>
          </p:cNvSpPr>
          <p:nvPr>
            <p:ph type="sldNum" sz="quarter" idx="10"/>
          </p:nvPr>
        </p:nvSpPr>
        <p:spPr/>
        <p:txBody>
          <a:bodyPr/>
          <a:lstStyle/>
          <a:p>
            <a:fld id="{DFFB6782-E22B-44B8-BE55-B98FFE7079DD}" type="slidenum">
              <a:rPr lang="en-US" smtClean="0"/>
              <a:t>13</a:t>
            </a:fld>
            <a:endParaRPr lang="en-US"/>
          </a:p>
        </p:txBody>
      </p:sp>
    </p:spTree>
    <p:extLst>
      <p:ext uri="{BB962C8B-B14F-4D97-AF65-F5344CB8AC3E}">
        <p14:creationId xmlns:p14="http://schemas.microsoft.com/office/powerpoint/2010/main" val="24934056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93551" indent="-293551">
              <a:buFont typeface="Arial" panose="020B0604020202020204" pitchFamily="34" charset="0"/>
              <a:buChar char="•"/>
            </a:pPr>
            <a:r>
              <a:rPr lang="zh-TW" altLang="en-US" sz="1800" dirty="0"/>
              <a:t>试我探我</a:t>
            </a:r>
            <a:r>
              <a:rPr lang="zh-CN" altLang="en-US" sz="1800" dirty="0"/>
              <a:t>，更准确的翻译，试探（</a:t>
            </a:r>
            <a:r>
              <a:rPr lang="en-US" altLang="zh-CN" sz="1800" dirty="0"/>
              <a:t>Tried</a:t>
            </a:r>
            <a:r>
              <a:rPr lang="zh-CN" altLang="en-US" sz="1800" dirty="0"/>
              <a:t>）我（看我是好的还是坏的，看我是不是真的像他们所幻想的那样的一位神），试验（</a:t>
            </a:r>
            <a:r>
              <a:rPr lang="en-US" altLang="zh-CN" sz="1800" dirty="0"/>
              <a:t>Tested</a:t>
            </a:r>
            <a:r>
              <a:rPr lang="zh-CN" altLang="en-US" sz="1800" dirty="0"/>
              <a:t>）我（达到他们的标准，要我按他们的心意来成就）</a:t>
            </a:r>
            <a:r>
              <a:rPr lang="en-US" altLang="zh-CN" sz="1800" dirty="0"/>
              <a:t>Spurgeon comments...God‘s way is perfect, and when we would have him alter it to please us, we are guilty of tempting him</a:t>
            </a:r>
            <a:r>
              <a:rPr lang="zh-CN" altLang="en-US" sz="1800" dirty="0"/>
              <a:t>。</a:t>
            </a:r>
            <a:endParaRPr lang="en-US" altLang="zh-CN" sz="1800" dirty="0"/>
          </a:p>
          <a:p>
            <a:pPr marL="293551" indent="-293551">
              <a:buFont typeface="Arial" panose="020B0604020202020204" pitchFamily="34" charset="0"/>
              <a:buChar char="•"/>
            </a:pPr>
            <a:r>
              <a:rPr lang="zh-CN" altLang="en-US" sz="1800" dirty="0"/>
              <a:t>经历神的作为，有一次就够了，就是一次也不给你也够了，单凭他的话语而信他，这是信心。这些犹太信徒遇到现实的困难，受迫害，看不到神明显的工作，就打算回头，回到犹太教，回到他们的祖先过了上千年的生活和信仰。</a:t>
            </a:r>
            <a:endParaRPr lang="en-US" altLang="zh-CN" sz="1800" dirty="0"/>
          </a:p>
          <a:p>
            <a:pPr marL="293551" indent="-293551">
              <a:buFont typeface="Arial" panose="020B0604020202020204" pitchFamily="34" charset="0"/>
              <a:buChar char="•"/>
            </a:pPr>
            <a:r>
              <a:rPr lang="zh-CN" altLang="en-US" sz="1800" dirty="0"/>
              <a:t>我所听到过的一个最为试探神的祷告是一位女士他的先生得了癌症，她在教会做见证，她这样祷告，神你医治他，如果这不是你的旨意，改变你的旨意（</a:t>
            </a:r>
            <a:r>
              <a:rPr lang="en-US" altLang="zh-CN" sz="1800" dirty="0"/>
              <a:t>If this is not your will, change you will)</a:t>
            </a:r>
            <a:r>
              <a:rPr lang="zh-CN" altLang="en-US" sz="1800" dirty="0"/>
              <a:t>，表面上看起来很有信心，</a:t>
            </a:r>
            <a:endParaRPr lang="en-US" altLang="zh-CN" sz="1800" dirty="0"/>
          </a:p>
          <a:p>
            <a:pPr marL="763233" lvl="1" indent="-293551">
              <a:buFont typeface="Arial" panose="020B0604020202020204" pitchFamily="34" charset="0"/>
              <a:buChar char="•"/>
            </a:pPr>
            <a:r>
              <a:rPr lang="en-US" altLang="zh-CN" sz="1800" dirty="0" err="1"/>
              <a:t>Num</a:t>
            </a:r>
            <a:r>
              <a:rPr lang="en-US" altLang="zh-CN" sz="1800" dirty="0"/>
              <a:t> 11:4 </a:t>
            </a:r>
            <a:r>
              <a:rPr lang="zh-CN" altLang="en-US" sz="1800" dirty="0"/>
              <a:t>他们中间的闲杂人大起贪欲的心。以色列人又哭号说，谁给我们肉吃呢？</a:t>
            </a:r>
            <a:r>
              <a:rPr lang="en-US" altLang="zh-CN" sz="1800" dirty="0"/>
              <a:t>11:5 </a:t>
            </a:r>
            <a:r>
              <a:rPr lang="zh-CN" altLang="en-US" sz="1800" dirty="0"/>
              <a:t>我们记得，在埃及的时候不花钱就吃鱼，也记得有黄瓜，西瓜，韭菜，葱，蒜。</a:t>
            </a:r>
            <a:r>
              <a:rPr lang="en-US" altLang="zh-CN" sz="1800" dirty="0"/>
              <a:t>11:6 </a:t>
            </a:r>
            <a:r>
              <a:rPr lang="zh-CN" altLang="en-US" sz="1800" dirty="0"/>
              <a:t>现在我们的心血枯竭了，除这吗哪以外，在我们眼前并没有别的东西。</a:t>
            </a:r>
            <a:endParaRPr lang="en-US" altLang="zh-CN" sz="1800" dirty="0"/>
          </a:p>
          <a:p>
            <a:pPr marL="293551" indent="-293551">
              <a:buFont typeface="Arial" panose="020B0604020202020204" pitchFamily="34" charset="0"/>
              <a:buChar char="•"/>
            </a:pPr>
            <a:r>
              <a:rPr lang="zh-CN" altLang="en-US" sz="1800" dirty="0"/>
              <a:t>我自己曾经求经历，求“强烈地经历神”，我在为我在短宣中没有经历神明显的神迹般工作而苦恼，或者说的不满，甚至有一点点的埋怨，因为我听过太多的见证，别人都经历神迹奇事，为什么我没有？凭什么我该有！我只是参加第一次短宣，就像一个惯坏了的孩子一样，要求这，要求那，因为求不到而失望。人家那默默无闻埋头宣教工场二三十年的人岂不是都得要求看见红海分开才满足呢？有时候我们可能也需要听一些见证，在这里面并没有</a:t>
            </a:r>
            <a:r>
              <a:rPr lang="en-US" altLang="zh-CN" sz="1800" dirty="0"/>
              <a:t>Spectacular</a:t>
            </a:r>
            <a:r>
              <a:rPr lang="zh-CN" altLang="en-US" sz="1800" dirty="0"/>
              <a:t>的神迹，并没有</a:t>
            </a:r>
            <a:r>
              <a:rPr lang="en-US" altLang="zh-CN" sz="1800" dirty="0"/>
              <a:t>Dramatic</a:t>
            </a:r>
            <a:r>
              <a:rPr lang="zh-CN" altLang="en-US" sz="1800" dirty="0"/>
              <a:t>的故事，但一样有神的工作，是通过祂的仆人默默无闻的艰苦作工，一样面对常人要面对的困难与挫折，别人生病，他也生病，也要面对不爱学习的孩子，却是有坚忍，有恒久忍耐的爱。关于这次短宣，本来我需要写一个见证，却一直下不了笔，因为这才是我的真实感受和收获，但是却不是人们期待的那样充满神奇的见证。这样的见证教会愿意发表吗？然而，神并非没有显示祂的工作，就在我觉得最不期待的地方，神的工作却有毫无征兆地出现，完全出乎我的意外。但这个见证我也不太愿意写，因为我担心人读了以后，又想我从前一样去要求神迹，又落入试探神的陷阱，反倒起了相反的效果。我们生活在一个追求成功的时代，成功神学其实在每一个人心里都或多或少有它的痕迹，不管是在教会的事奉上还是在我们的生活中，我们常常会喜欢听成功的事，而忽略经受试炼的人。扯远了！</a:t>
            </a:r>
            <a:endParaRPr lang="en-US" altLang="zh-CN" sz="1800" dirty="0"/>
          </a:p>
          <a:p>
            <a:pPr marL="293551" indent="-293551">
              <a:buFont typeface="Arial" panose="020B0604020202020204" pitchFamily="34" charset="0"/>
              <a:buChar char="•"/>
            </a:pPr>
            <a:endParaRPr lang="en-US" altLang="zh-CN" sz="1800" dirty="0"/>
          </a:p>
          <a:p>
            <a:pPr marL="293551" indent="-293551">
              <a:buFont typeface="Arial" panose="020B0604020202020204" pitchFamily="34" charset="0"/>
              <a:buChar char="•"/>
            </a:pPr>
            <a:r>
              <a:rPr lang="zh-CN" altLang="en-US" sz="1800" dirty="0"/>
              <a:t>并且观看我的作为，有四十年之久，</a:t>
            </a:r>
            <a:r>
              <a:rPr lang="en-US" altLang="zh-CN" sz="1800" dirty="0"/>
              <a:t>40</a:t>
            </a:r>
            <a:r>
              <a:rPr lang="zh-CN" altLang="en-US" sz="1800" dirty="0"/>
              <a:t>年因该联</a:t>
            </a:r>
            <a:r>
              <a:rPr lang="en-US" altLang="zh-CN" sz="1800" dirty="0"/>
              <a:t>10</a:t>
            </a:r>
            <a:r>
              <a:rPr lang="zh-CN" altLang="en-US" sz="1800" dirty="0"/>
              <a:t>节。白天云柱，晚上火柱；玛哪；衣服没有破，脚也没有肿</a:t>
            </a:r>
            <a:endParaRPr lang="en-US" altLang="zh-CN" sz="1800" dirty="0"/>
          </a:p>
          <a:p>
            <a:pPr marL="763233" lvl="1" indent="-293551">
              <a:buFont typeface="Arial" panose="020B0604020202020204" pitchFamily="34" charset="0"/>
              <a:buChar char="•"/>
            </a:pPr>
            <a:r>
              <a:rPr lang="en-US" altLang="zh-CN" sz="1800" dirty="0" err="1"/>
              <a:t>Psm</a:t>
            </a:r>
            <a:r>
              <a:rPr lang="en-US" altLang="zh-CN" sz="1800" dirty="0"/>
              <a:t> 95:9 </a:t>
            </a:r>
            <a:r>
              <a:rPr lang="zh-CN" altLang="en-US" sz="1800" dirty="0"/>
              <a:t>那时你们的祖宗试我探我，并且观看我的作为。</a:t>
            </a:r>
            <a:r>
              <a:rPr lang="en-US" altLang="zh-CN" sz="1800" dirty="0"/>
              <a:t>95:10 </a:t>
            </a:r>
            <a:r>
              <a:rPr lang="zh-CN" altLang="en-US" sz="1800" dirty="0"/>
              <a:t>四十年之久，我厌烦那世代，说，这是心里迷糊的百姓，竟不晓得我的作为。</a:t>
            </a:r>
            <a:endParaRPr lang="en-US" altLang="zh-CN" sz="1800" dirty="0"/>
          </a:p>
          <a:p>
            <a:pPr marL="293551" indent="-293551">
              <a:buFont typeface="Arial" panose="020B0604020202020204" pitchFamily="34" charset="0"/>
              <a:buChar char="•"/>
            </a:pPr>
            <a:r>
              <a:rPr lang="zh-CN" altLang="en-US" sz="1800" dirty="0"/>
              <a:t>厌烦。厌烦，程度不够。厌恶，憎恶，有很强的愤怒的意思，使公义的神厌恶，后果是非常严重的。</a:t>
            </a:r>
            <a:endParaRPr lang="en-US" altLang="zh-CN" sz="1800" dirty="0"/>
          </a:p>
          <a:p>
            <a:pPr marL="293551" indent="-293551">
              <a:buFont typeface="Arial" panose="020B0604020202020204" pitchFamily="34" charset="0"/>
              <a:buChar char="•"/>
            </a:pPr>
            <a:r>
              <a:rPr lang="zh-CN" altLang="en-US" sz="1800" dirty="0"/>
              <a:t>他们心里常常迷糊。他们的心持续不断地走岔路，走偏。</a:t>
            </a:r>
            <a:endParaRPr lang="en-US" altLang="zh-CN" sz="1800" dirty="0"/>
          </a:p>
          <a:p>
            <a:pPr marL="763233" lvl="1" indent="-293551">
              <a:buFont typeface="Arial" panose="020B0604020202020204" pitchFamily="34" charset="0"/>
              <a:buChar char="•"/>
            </a:pPr>
            <a:r>
              <a:rPr lang="en-US" altLang="zh-CN" sz="1800" dirty="0"/>
              <a:t>Spurgeon - God is very tender to errors of judgment—errors of the head. But to err in the heart—this is the heart of erring, and very provoking to the Most High. </a:t>
            </a:r>
          </a:p>
          <a:p>
            <a:pPr marL="293551" indent="-293551">
              <a:buFont typeface="Arial" panose="020B0604020202020204" pitchFamily="34" charset="0"/>
              <a:buChar char="•"/>
            </a:pPr>
            <a:r>
              <a:rPr lang="zh-CN" altLang="en-US" sz="1800" dirty="0"/>
              <a:t>晓得，知道，因着经历而知道。竟不晓得我的作为，我的路（</a:t>
            </a:r>
            <a:r>
              <a:rPr lang="en-US" altLang="zh-CN" sz="1800" dirty="0"/>
              <a:t>Ways</a:t>
            </a:r>
            <a:r>
              <a:rPr lang="zh-CN" altLang="en-US" sz="1800" dirty="0"/>
              <a:t>）</a:t>
            </a:r>
            <a:endParaRPr lang="en-US" altLang="zh-CN" sz="1800" dirty="0"/>
          </a:p>
          <a:p>
            <a:pPr marL="763233" lvl="1" indent="-293551">
              <a:buFont typeface="Arial" panose="020B0604020202020204" pitchFamily="34" charset="0"/>
              <a:buChar char="•"/>
            </a:pPr>
            <a:r>
              <a:rPr lang="en-US" altLang="zh-CN" sz="1800" dirty="0"/>
              <a:t>Spurgeon explains that "The foundation of sin often lies in ignorance. Ignorance can never be of any benefit to us: “a life without knowledge is not good” (</a:t>
            </a:r>
            <a:r>
              <a:rPr lang="en-US" altLang="zh-CN" sz="1800" dirty="0" err="1"/>
              <a:t>Pr</a:t>
            </a:r>
            <a:r>
              <a:rPr lang="en-US" altLang="zh-CN" sz="1800" dirty="0"/>
              <a:t> 19:2). But ignorance of God is the constant course of the errors of the heart.</a:t>
            </a:r>
          </a:p>
          <a:p>
            <a:pPr marL="763233" lvl="1" indent="-293551">
              <a:buFont typeface="Arial" panose="020B0604020202020204" pitchFamily="34" charset="0"/>
              <a:buChar char="•"/>
            </a:pPr>
            <a:r>
              <a:rPr lang="zh-CN" altLang="en-US" sz="1800" dirty="0"/>
              <a:t>我们不少人也不知道救恩的目的是最后进入神的荣耀，享受祂的安息。</a:t>
            </a:r>
            <a:endParaRPr lang="en-US" altLang="zh-CN" sz="1800" dirty="0"/>
          </a:p>
          <a:p>
            <a:pPr marL="293551" indent="-293551">
              <a:buFont typeface="Arial" panose="020B0604020202020204" pitchFamily="34" charset="0"/>
              <a:buChar char="•"/>
            </a:pPr>
            <a:r>
              <a:rPr lang="zh-CN" altLang="en-US" sz="1800" dirty="0"/>
              <a:t>在怒中起誓，神的慈爱与公义。</a:t>
            </a:r>
            <a:endParaRPr lang="en-US" altLang="zh-CN" sz="1800" dirty="0"/>
          </a:p>
          <a:p>
            <a:pPr marL="763233" lvl="1" indent="-293551">
              <a:buFont typeface="Arial" panose="020B0604020202020204" pitchFamily="34" charset="0"/>
              <a:buChar char="•"/>
            </a:pPr>
            <a:r>
              <a:rPr lang="en-US" altLang="zh-CN" sz="1800" dirty="0"/>
              <a:t>Gen 9:14 </a:t>
            </a:r>
            <a:r>
              <a:rPr lang="zh-CN" altLang="en-US" sz="1800" dirty="0"/>
              <a:t>我使云彩盖地的时候，必有虹现在云彩中，</a:t>
            </a:r>
          </a:p>
          <a:p>
            <a:pPr marL="763233" lvl="1" indent="-293551">
              <a:buFont typeface="Arial" panose="020B0604020202020204" pitchFamily="34" charset="0"/>
              <a:buChar char="•"/>
            </a:pPr>
            <a:r>
              <a:rPr lang="en-US" altLang="zh-CN" sz="1800" dirty="0"/>
              <a:t>Gen 9:15 </a:t>
            </a:r>
            <a:r>
              <a:rPr lang="zh-CN" altLang="en-US" sz="1800" dirty="0"/>
              <a:t>我便记念我与你们和各样有血肉的活物所立的约，水就再不泛滥，毁坏一切有血肉的物了。</a:t>
            </a:r>
          </a:p>
          <a:p>
            <a:pPr marL="763233" lvl="1" indent="-293551">
              <a:buFont typeface="Arial" panose="020B0604020202020204" pitchFamily="34" charset="0"/>
              <a:buChar char="•"/>
            </a:pPr>
            <a:r>
              <a:rPr lang="en-US" altLang="zh-CN" sz="1800" dirty="0"/>
              <a:t>Gen 9:16 </a:t>
            </a:r>
            <a:r>
              <a:rPr lang="zh-CN" altLang="en-US" sz="1800" dirty="0"/>
              <a:t>虹必现在云彩中，我看见，就要记念我与地上各样有血肉的活物所立的永约。</a:t>
            </a:r>
          </a:p>
          <a:p>
            <a:pPr marL="763233" lvl="1" indent="-293551">
              <a:buFont typeface="Arial" panose="020B0604020202020204" pitchFamily="34" charset="0"/>
              <a:buChar char="•"/>
            </a:pPr>
            <a:r>
              <a:rPr lang="zh-CN" altLang="en-US" sz="1800" dirty="0"/>
              <a:t>因为人的极其败坏的，公义的神有可能把世界又毁灭一遍，这个虹阻止神这样做</a:t>
            </a:r>
            <a:endParaRPr lang="en-US" altLang="zh-CN" sz="1800" dirty="0"/>
          </a:p>
          <a:p>
            <a:pPr marL="763233" lvl="1" indent="-293551">
              <a:buFont typeface="Arial" panose="020B0604020202020204" pitchFamily="34" charset="0"/>
              <a:buChar char="•"/>
            </a:pPr>
            <a:r>
              <a:rPr lang="zh-CN" altLang="en-US" sz="1800" dirty="0"/>
              <a:t>神是慈爱的，慈爱的神一次又一次给人机会，犹大国的例子。但是当神在怒中，在祂的公义中起誓的时候，好像是说，</a:t>
            </a:r>
            <a:r>
              <a:rPr lang="en-US" altLang="zh-CN" sz="1800" dirty="0"/>
              <a:t>Enough is enough</a:t>
            </a:r>
            <a:r>
              <a:rPr lang="zh-CN" altLang="en-US" sz="1800" dirty="0"/>
              <a:t>，不再有机会了。</a:t>
            </a:r>
            <a:endParaRPr lang="en-US" altLang="zh-CN" sz="1800" dirty="0"/>
          </a:p>
          <a:p>
            <a:pPr marL="293551" indent="-293551">
              <a:buFont typeface="Arial" panose="020B0604020202020204" pitchFamily="34" charset="0"/>
              <a:buChar char="•"/>
            </a:pPr>
            <a:r>
              <a:rPr lang="zh-CN" altLang="en-US" sz="1800" dirty="0"/>
              <a:t>安息，在这里第一次出现。</a:t>
            </a:r>
            <a:endParaRPr lang="en-US" altLang="zh-CN" sz="1800" dirty="0"/>
          </a:p>
          <a:p>
            <a:pPr marL="763233" lvl="1" indent="-293551">
              <a:buFont typeface="Arial" panose="020B0604020202020204" pitchFamily="34" charset="0"/>
              <a:buChar char="•"/>
            </a:pPr>
            <a:r>
              <a:rPr lang="en-US" altLang="zh-CN" sz="1800" dirty="0"/>
              <a:t>(1) </a:t>
            </a:r>
            <a:r>
              <a:rPr lang="zh-CN" altLang="en-US" sz="1800" dirty="0"/>
              <a:t>迦南地（影子）</a:t>
            </a:r>
            <a:r>
              <a:rPr lang="en-US" altLang="zh-CN" sz="1800" dirty="0"/>
              <a:t>(Hebrews 3:11-19)</a:t>
            </a:r>
          </a:p>
          <a:p>
            <a:pPr marL="763233" lvl="1" indent="-293551">
              <a:buFont typeface="Arial" panose="020B0604020202020204" pitchFamily="34" charset="0"/>
              <a:buChar char="•"/>
            </a:pPr>
            <a:r>
              <a:rPr lang="en-US" altLang="zh-CN" sz="1800" dirty="0"/>
              <a:t>(2) </a:t>
            </a:r>
            <a:r>
              <a:rPr lang="zh-CN" altLang="en-US" sz="1800" dirty="0"/>
              <a:t>得到救恩是安息</a:t>
            </a:r>
            <a:r>
              <a:rPr lang="en-US" altLang="zh-CN" sz="1800" dirty="0"/>
              <a:t> (Hebrews 4:1, 3, 8, 9)</a:t>
            </a:r>
          </a:p>
          <a:p>
            <a:pPr marL="763233" lvl="1" indent="-293551">
              <a:buFont typeface="Arial" panose="020B0604020202020204" pitchFamily="34" charset="0"/>
              <a:buChar char="•"/>
            </a:pPr>
            <a:r>
              <a:rPr lang="en-US" altLang="zh-CN" sz="1800" dirty="0"/>
              <a:t>(3) </a:t>
            </a:r>
            <a:r>
              <a:rPr lang="zh-CN" altLang="en-US" sz="1800" dirty="0"/>
              <a:t>神在完成创造之后的安息</a:t>
            </a:r>
            <a:r>
              <a:rPr lang="en-US" altLang="zh-CN" sz="1800" dirty="0"/>
              <a:t> (Hebrews 4:4)</a:t>
            </a:r>
          </a:p>
          <a:p>
            <a:pPr marL="763233" lvl="1" indent="-293551">
              <a:buFont typeface="Arial" panose="020B0604020202020204" pitchFamily="34" charset="0"/>
              <a:buChar char="•"/>
            </a:pPr>
            <a:r>
              <a:rPr lang="en-US" altLang="zh-CN" sz="1800" dirty="0"/>
              <a:t>(4) </a:t>
            </a:r>
            <a:r>
              <a:rPr lang="zh-CN" altLang="en-US" sz="1800" dirty="0"/>
              <a:t>天堂</a:t>
            </a:r>
            <a:r>
              <a:rPr lang="en-US" altLang="zh-CN" sz="1800" dirty="0"/>
              <a:t>, </a:t>
            </a:r>
            <a:r>
              <a:rPr lang="zh-CN" altLang="en-US" sz="1800" dirty="0"/>
              <a:t>基督徒的终极安息</a:t>
            </a:r>
            <a:r>
              <a:rPr lang="en-US" altLang="zh-CN" sz="1800" dirty="0"/>
              <a:t> (Hebrews 4:10, 11)</a:t>
            </a:r>
          </a:p>
          <a:p>
            <a:pPr marL="293551" indent="-293551">
              <a:buFont typeface="Arial" panose="020B0604020202020204" pitchFamily="34" charset="0"/>
              <a:buChar char="•"/>
            </a:pPr>
            <a:r>
              <a:rPr lang="en-US" altLang="zh-CN" sz="1800" dirty="0" err="1"/>
              <a:t>Heb</a:t>
            </a:r>
            <a:r>
              <a:rPr lang="en-US" altLang="zh-CN" sz="1800" dirty="0"/>
              <a:t> 4:9 </a:t>
            </a:r>
            <a:r>
              <a:rPr lang="zh-CN" altLang="en-US" sz="1800" dirty="0"/>
              <a:t>这样看来，必另有一安息日的安息，为神的子民存留。</a:t>
            </a:r>
            <a:endParaRPr lang="en-US" altLang="zh-CN" sz="1800" dirty="0"/>
          </a:p>
          <a:p>
            <a:pPr marL="293551" indent="-293551">
              <a:buFont typeface="Arial" panose="020B0604020202020204" pitchFamily="34" charset="0"/>
              <a:buChar char="•"/>
            </a:pPr>
            <a:r>
              <a:rPr lang="en-US" altLang="zh-CN" sz="1800" dirty="0"/>
              <a:t>Mat 11:28 </a:t>
            </a:r>
            <a:r>
              <a:rPr lang="zh-CN" altLang="en-US" sz="1800" dirty="0"/>
              <a:t>凡劳苦担重担的人，可以到我这里来，我就使你们得</a:t>
            </a:r>
            <a:r>
              <a:rPr lang="zh-CN" altLang="en-US" sz="1800" b="1" dirty="0"/>
              <a:t>安息</a:t>
            </a:r>
            <a:r>
              <a:rPr lang="zh-CN" altLang="en-US" sz="1800" dirty="0"/>
              <a:t>。</a:t>
            </a:r>
            <a:r>
              <a:rPr lang="en-US" altLang="zh-CN" sz="1800" dirty="0"/>
              <a:t>11:29 </a:t>
            </a:r>
            <a:r>
              <a:rPr lang="zh-CN" altLang="en-US" sz="1800" dirty="0"/>
              <a:t>我心里柔和谦卑，你们当负我的轭，学我的样式，这样，你们</a:t>
            </a:r>
            <a:r>
              <a:rPr lang="zh-CN" altLang="en-US" sz="1800" b="1" dirty="0"/>
              <a:t>心里</a:t>
            </a:r>
            <a:r>
              <a:rPr lang="zh-CN" altLang="en-US" sz="1800" dirty="0"/>
              <a:t>就必得享</a:t>
            </a:r>
            <a:r>
              <a:rPr lang="zh-CN" altLang="en-US" sz="1800" b="1" dirty="0"/>
              <a:t>安息</a:t>
            </a:r>
            <a:r>
              <a:rPr lang="zh-CN" altLang="en-US" sz="1800" dirty="0"/>
              <a:t>。</a:t>
            </a:r>
          </a:p>
          <a:p>
            <a:pPr marL="293551" indent="-293551">
              <a:buFont typeface="Arial" panose="020B0604020202020204" pitchFamily="34" charset="0"/>
              <a:buChar char="•"/>
            </a:pPr>
            <a:r>
              <a:rPr lang="zh-CN" altLang="en-US" sz="1800" dirty="0"/>
              <a:t>安息高于休息</a:t>
            </a:r>
            <a:endParaRPr lang="en-US" altLang="zh-CN" sz="1800" dirty="0"/>
          </a:p>
          <a:p>
            <a:pPr marL="293551" indent="-293551">
              <a:buFont typeface="Arial" panose="020B0604020202020204" pitchFamily="34" charset="0"/>
              <a:buChar char="•"/>
            </a:pPr>
            <a:r>
              <a:rPr lang="zh-CN" altLang="en-US" sz="1800" dirty="0"/>
              <a:t>地狱，没有安宁；天堂，息了自己的劳苦</a:t>
            </a:r>
            <a:endParaRPr lang="en-US" altLang="zh-CN" sz="1800" dirty="0"/>
          </a:p>
          <a:p>
            <a:pPr marL="293551" indent="-293551">
              <a:buFont typeface="Arial" panose="020B0604020202020204" pitchFamily="34" charset="0"/>
              <a:buChar char="•"/>
            </a:pPr>
            <a:r>
              <a:rPr lang="en-US" altLang="zh-CN" sz="1800" dirty="0"/>
              <a:t>Rev 14:10 </a:t>
            </a:r>
            <a:r>
              <a:rPr lang="zh-CN" altLang="en-US" sz="1800" dirty="0"/>
              <a:t>这人也必喝神大怒的酒，此酒斟在神忿怒的杯中纯一不杂。他要在圣天使和羔羊面前，在火与硫磺之中受痛苦。</a:t>
            </a:r>
          </a:p>
          <a:p>
            <a:pPr marL="293551" indent="-293551">
              <a:buFont typeface="Arial" panose="020B0604020202020204" pitchFamily="34" charset="0"/>
              <a:buChar char="•"/>
            </a:pPr>
            <a:r>
              <a:rPr lang="en-US" altLang="zh-CN" sz="1800" dirty="0"/>
              <a:t>Rev 14:11 </a:t>
            </a:r>
            <a:r>
              <a:rPr lang="zh-CN" altLang="en-US" sz="1800" dirty="0"/>
              <a:t>他受痛苦的烟往上冒，直到永永远远。那些拜兽和兽像受他名之印记的，昼夜不得安宁。</a:t>
            </a:r>
          </a:p>
          <a:p>
            <a:pPr marL="293551" indent="-293551">
              <a:buFont typeface="Arial" panose="020B0604020202020204" pitchFamily="34" charset="0"/>
              <a:buChar char="•"/>
            </a:pPr>
            <a:r>
              <a:rPr lang="en-US" altLang="zh-CN" sz="1800" dirty="0"/>
              <a:t>Rev 14:12 </a:t>
            </a:r>
            <a:r>
              <a:rPr lang="zh-CN" altLang="en-US" sz="1800" dirty="0"/>
              <a:t>圣徒的忍耐就在此。他们是守神诫命，和耶稣真道的。</a:t>
            </a:r>
            <a:endParaRPr lang="en-US" altLang="zh-CN" sz="1800" dirty="0"/>
          </a:p>
          <a:p>
            <a:pPr marL="293551" indent="-293551">
              <a:buFont typeface="Arial" panose="020B0604020202020204" pitchFamily="34" charset="0"/>
              <a:buChar char="•"/>
            </a:pPr>
            <a:r>
              <a:rPr lang="en-US" altLang="zh-CN" sz="1800" dirty="0"/>
              <a:t>Rev 14:13 </a:t>
            </a:r>
            <a:r>
              <a:rPr lang="zh-CN" altLang="en-US" sz="1800" dirty="0"/>
              <a:t>我听见从天上有声音说，你要写下，从今以后，在主里面而死的人有福了。圣灵说，是的，他们息了自己的劳苦，作工的果效也随着他们。</a:t>
            </a:r>
            <a:endParaRPr lang="en-US" altLang="zh-CN" sz="1800" dirty="0"/>
          </a:p>
          <a:p>
            <a:pPr marL="293551" indent="-293551">
              <a:buFont typeface="Arial" panose="020B0604020202020204" pitchFamily="34" charset="0"/>
              <a:buChar char="•"/>
            </a:pPr>
            <a:endParaRPr lang="en-US" altLang="zh-CN" sz="1800" dirty="0"/>
          </a:p>
          <a:p>
            <a:pPr marL="293551" indent="-293551">
              <a:buFont typeface="Arial" panose="020B0604020202020204" pitchFamily="34" charset="0"/>
              <a:buChar char="•"/>
            </a:pPr>
            <a:r>
              <a:rPr lang="zh-TW" altLang="en-US" sz="1800" dirty="0"/>
              <a:t>圣徒永恒的安息</a:t>
            </a:r>
            <a:r>
              <a:rPr lang="zh-CN" altLang="en-US" sz="1800" dirty="0"/>
              <a:t>，理查德</a:t>
            </a:r>
            <a:r>
              <a:rPr lang="en-US" altLang="zh-CN" sz="1800" dirty="0"/>
              <a:t>·</a:t>
            </a:r>
            <a:r>
              <a:rPr lang="zh-CN" altLang="en-US" sz="1800" dirty="0"/>
              <a:t>巴克斯特</a:t>
            </a:r>
            <a:endParaRPr lang="en-US" altLang="zh-CN" sz="1800" dirty="0"/>
          </a:p>
          <a:p>
            <a:pPr marL="293551" indent="-293551">
              <a:buFont typeface="Arial" panose="020B0604020202020204" pitchFamily="34" charset="0"/>
              <a:buChar char="•"/>
            </a:pPr>
            <a:r>
              <a:rPr lang="zh-CN" altLang="en-US" sz="1800" dirty="0"/>
              <a:t>灵魂从天上的高度纵览应许之地。回望这地，看到它经历过的惨淡旷野。站在记忆山的山顶，把地与天作比较，这就让灵魂充满无法想象的感恩，使它惊呼：</a:t>
            </a:r>
          </a:p>
          <a:p>
            <a:pPr marL="293551" indent="-293551">
              <a:buFont typeface="Arial" panose="020B0604020202020204" pitchFamily="34" charset="0"/>
              <a:buChar char="•"/>
            </a:pPr>
            <a:r>
              <a:rPr lang="zh-CN" altLang="en-US" sz="1800" dirty="0"/>
              <a:t>　　“这是付出基督的血这如此代价要得的产业吗？这就怪不得了！哦，配得称颂的代价！这是相信的结果吗？恩典的大风已经把我吹送进入如此的港湾吗？这就是基督如此急切要带我来的地方吗？哦感谢主！这是圣经讲到过，也是牧师们如此大大传讲的荣耀吗？我看到了，福音真是好消息！</a:t>
            </a:r>
          </a:p>
          <a:p>
            <a:pPr marL="293551" indent="-293551">
              <a:buFont typeface="Arial" panose="020B0604020202020204" pitchFamily="34" charset="0"/>
              <a:buChar char="•"/>
            </a:pPr>
            <a:r>
              <a:rPr lang="zh-CN" altLang="en-US" sz="1800" dirty="0"/>
              <a:t>　　“所有我经历的苦难、撒但的试探、世界的藐视和讥笑，是给我带来这一切吗？哦，邪恶的人性，竟然曾经如此竭力、长久抵挡如此的祝福！不配的灵魂啊，这就是你过去如此不情愿来的地方吗？尽责让你感到厌烦吗？世界太美好，让你不愿放弃吗？你怎会不愿为这一切撇下所有，舍弃所有，受任何苦呢？你曾厌恶死，不愿到这里来吗？哦，骗人的心啊，你几乎把我出卖给了永远的火，让我失去了这荣耀！我的灵魂啊，你曾质疑把你带到这里来的那爱，你现在岂不羞愧吗？你曾打消圣灵的感动，误解祂的护理之工，抱怨那把你带到如此目的地的那条窄路，你岂不感到难过吗？</a:t>
            </a:r>
          </a:p>
          <a:p>
            <a:pPr marL="293551" indent="-293551">
              <a:buFont typeface="Arial" panose="020B0604020202020204" pitchFamily="34" charset="0"/>
              <a:buChar char="•"/>
            </a:pPr>
            <a:r>
              <a:rPr lang="zh-CN" altLang="en-US" sz="1800" dirty="0"/>
              <a:t>　　“现在你完全相信，你那配得称颂的救赎主，当祂拦阻你的愿望，就像祂曾使你心如所愿时；当祂破碎你心，就像祂曾将你心缠绑包裹时，都一样在对你施行拯救；得到这冠冕，你这不配的自己没有什么可感谢的；而是要把荣耀归给神，直到永远！”</a:t>
            </a:r>
          </a:p>
          <a:p>
            <a:pPr marL="293551" indent="-293551">
              <a:buFont typeface="Arial" panose="020B0604020202020204" pitchFamily="34" charset="0"/>
              <a:buChar char="•"/>
            </a:pPr>
            <a:endParaRPr lang="zh-CN" altLang="en-US" sz="1800" dirty="0"/>
          </a:p>
          <a:p>
            <a:pPr marL="293551" indent="-293551">
              <a:buFont typeface="Arial" panose="020B0604020202020204" pitchFamily="34" charset="0"/>
              <a:buChar char="•"/>
            </a:pPr>
            <a:endParaRPr lang="en-US" altLang="zh-CN" sz="1800" dirty="0"/>
          </a:p>
          <a:p>
            <a:pPr marL="293551" indent="-293551">
              <a:buFont typeface="Arial" panose="020B0604020202020204" pitchFamily="34" charset="0"/>
              <a:buChar char="•"/>
            </a:pPr>
            <a:endParaRPr lang="zh-CN" altLang="en-US" sz="1800" dirty="0"/>
          </a:p>
          <a:p>
            <a:pPr marL="293551" indent="-293551">
              <a:buFont typeface="Arial" panose="020B0604020202020204" pitchFamily="34" charset="0"/>
              <a:buChar char="•"/>
            </a:pPr>
            <a:endParaRPr lang="zh-CN" altLang="en-US" sz="1800" dirty="0"/>
          </a:p>
          <a:p>
            <a:pPr marL="293551" indent="-293551">
              <a:buFont typeface="Arial" panose="020B0604020202020204" pitchFamily="34" charset="0"/>
              <a:buChar char="•"/>
            </a:pPr>
            <a:endParaRPr lang="zh-CN" altLang="en-US" sz="1800" dirty="0"/>
          </a:p>
        </p:txBody>
      </p:sp>
      <p:sp>
        <p:nvSpPr>
          <p:cNvPr id="4" name="Slide Number Placeholder 3"/>
          <p:cNvSpPr>
            <a:spLocks noGrp="1"/>
          </p:cNvSpPr>
          <p:nvPr>
            <p:ph type="sldNum" sz="quarter" idx="10"/>
          </p:nvPr>
        </p:nvSpPr>
        <p:spPr/>
        <p:txBody>
          <a:bodyPr/>
          <a:lstStyle/>
          <a:p>
            <a:fld id="{DFFB6782-E22B-44B8-BE55-B98FFE7079DD}" type="slidenum">
              <a:rPr lang="en-US" smtClean="0"/>
              <a:t>14</a:t>
            </a:fld>
            <a:endParaRPr lang="en-US"/>
          </a:p>
        </p:txBody>
      </p:sp>
    </p:spTree>
    <p:extLst>
      <p:ext uri="{BB962C8B-B14F-4D97-AF65-F5344CB8AC3E}">
        <p14:creationId xmlns:p14="http://schemas.microsoft.com/office/powerpoint/2010/main" val="249340562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93551" indent="-293551">
              <a:buFont typeface="Arial" panose="020B0604020202020204" pitchFamily="34" charset="0"/>
              <a:buChar char="•"/>
            </a:pPr>
            <a:r>
              <a:rPr lang="zh-CN" altLang="en-US" sz="1800" dirty="0"/>
              <a:t>接</a:t>
            </a:r>
            <a:r>
              <a:rPr lang="en-US" altLang="zh-CN" sz="1800" dirty="0"/>
              <a:t>3</a:t>
            </a:r>
            <a:r>
              <a:rPr lang="zh-CN" altLang="en-US" sz="1800" dirty="0"/>
              <a:t>：</a:t>
            </a:r>
            <a:r>
              <a:rPr lang="en-US" altLang="zh-CN" sz="1800" dirty="0"/>
              <a:t>7</a:t>
            </a:r>
            <a:r>
              <a:rPr lang="zh-CN" altLang="en-US" sz="1800" dirty="0"/>
              <a:t>的开头，所以</a:t>
            </a:r>
            <a:endParaRPr lang="en-US" altLang="zh-CN" sz="1800" dirty="0"/>
          </a:p>
          <a:p>
            <a:pPr marL="293551" indent="-293551">
              <a:buFont typeface="Arial" panose="020B0604020202020204" pitchFamily="34" charset="0"/>
              <a:buChar char="•"/>
            </a:pPr>
            <a:r>
              <a:rPr lang="zh-CN" altLang="en-US" sz="1800" dirty="0"/>
              <a:t>看到在旷野漂流的世代的后果，提醒读者不要犯同样的错误</a:t>
            </a:r>
            <a:endParaRPr lang="en-US" altLang="zh-CN" sz="1800" dirty="0"/>
          </a:p>
          <a:p>
            <a:pPr marL="293551" indent="-293551">
              <a:buFont typeface="Arial" panose="020B0604020202020204" pitchFamily="34" charset="0"/>
              <a:buChar char="•"/>
            </a:pPr>
            <a:r>
              <a:rPr lang="zh-CN" altLang="en-US" sz="1800" dirty="0"/>
              <a:t>弟兄们 </a:t>
            </a:r>
            <a:r>
              <a:rPr lang="en-US" altLang="zh-CN" sz="1800" dirty="0"/>
              <a:t>VS </a:t>
            </a:r>
            <a:r>
              <a:rPr lang="zh-CN" altLang="en-US" sz="1800" dirty="0"/>
              <a:t>圣洁弟兄</a:t>
            </a:r>
            <a:endParaRPr lang="en-US" altLang="zh-CN" sz="1800" dirty="0"/>
          </a:p>
          <a:p>
            <a:pPr marL="293551" indent="-293551">
              <a:buFont typeface="Arial" panose="020B0604020202020204" pitchFamily="34" charset="0"/>
              <a:buChar char="•"/>
            </a:pPr>
            <a:r>
              <a:rPr lang="zh-TW" altLang="en-US" sz="1800" dirty="0"/>
              <a:t>要谨慎</a:t>
            </a:r>
            <a:r>
              <a:rPr lang="zh-CN" altLang="en-US" sz="1800" dirty="0"/>
              <a:t>，</a:t>
            </a:r>
            <a:r>
              <a:rPr lang="en-US" altLang="zh-CN" sz="1800" dirty="0"/>
              <a:t>Take care (991) (</a:t>
            </a:r>
            <a:r>
              <a:rPr lang="en-US" altLang="zh-CN" sz="1800" dirty="0" err="1"/>
              <a:t>blepo</a:t>
            </a:r>
            <a:r>
              <a:rPr lang="en-US" altLang="zh-CN" sz="1800" dirty="0"/>
              <a:t>) means perceive with your eyes. Have your eye on this truth so as to beware of. The idea is to be constantly observing with a view to avoiding or constantly looking at in the sense of continuing to be wary.</a:t>
            </a:r>
          </a:p>
          <a:p>
            <a:pPr marL="763233" lvl="1" indent="-293551">
              <a:buFont typeface="Arial" panose="020B0604020202020204" pitchFamily="34" charset="0"/>
              <a:buChar char="•"/>
            </a:pPr>
            <a:r>
              <a:rPr lang="zh-CN" altLang="en-US" sz="1800" dirty="0"/>
              <a:t>这样</a:t>
            </a:r>
            <a:r>
              <a:rPr lang="zh-CN" altLang="en-US" sz="1800" b="1" dirty="0"/>
              <a:t>看来（我们看见）</a:t>
            </a:r>
            <a:r>
              <a:rPr lang="zh-CN" altLang="en-US" sz="1800" dirty="0"/>
              <a:t>，他们不能进入安息，是因为不信的缘故了。</a:t>
            </a:r>
            <a:endParaRPr lang="en-US" altLang="zh-CN" sz="1800" dirty="0"/>
          </a:p>
          <a:p>
            <a:pPr marL="293551" indent="-293551">
              <a:buFont typeface="Arial" panose="020B0604020202020204" pitchFamily="34" charset="0"/>
              <a:buChar char="•"/>
            </a:pPr>
            <a:r>
              <a:rPr lang="zh-TW" altLang="en-US" sz="1800" dirty="0"/>
              <a:t>不信的恶心</a:t>
            </a:r>
            <a:r>
              <a:rPr lang="zh-CN" altLang="en-US" sz="1800" dirty="0"/>
              <a:t>，不仅仅是没有信心，而是主动选择不信，即使他们看见神的工作。回到埃及。</a:t>
            </a:r>
            <a:endParaRPr lang="en-US" altLang="zh-TW" sz="1800" dirty="0"/>
          </a:p>
          <a:p>
            <a:pPr marL="763233" lvl="1" indent="-293551">
              <a:buFont typeface="Arial" panose="020B0604020202020204" pitchFamily="34" charset="0"/>
              <a:buChar char="•"/>
            </a:pPr>
            <a:r>
              <a:rPr lang="en-US" altLang="zh-CN" sz="1800" dirty="0"/>
              <a:t>Exo 32:1 </a:t>
            </a:r>
            <a:r>
              <a:rPr lang="zh-CN" altLang="en-US" sz="1800" dirty="0"/>
              <a:t>百姓见摩西迟延不下山，就大家聚集到亚伦那里，对他说，起来，为我们作神像，可以在我们前面引路，因为领我们出埃及地的那个摩西，我们不知道他遭了什么事。</a:t>
            </a:r>
            <a:endParaRPr lang="en-US" altLang="zh-CN" sz="1800" dirty="0"/>
          </a:p>
          <a:p>
            <a:pPr marL="763233" lvl="1" indent="-293551">
              <a:buFont typeface="Arial" panose="020B0604020202020204" pitchFamily="34" charset="0"/>
              <a:buChar char="•"/>
            </a:pPr>
            <a:r>
              <a:rPr lang="en-US" altLang="zh-CN" sz="1800" dirty="0" err="1"/>
              <a:t>Num</a:t>
            </a:r>
            <a:r>
              <a:rPr lang="en-US" altLang="zh-CN" sz="1800" dirty="0"/>
              <a:t> 14:2 </a:t>
            </a:r>
            <a:r>
              <a:rPr lang="zh-CN" altLang="en-US" sz="1800" dirty="0"/>
              <a:t>以色列众人向摩西，亚伦发怨言。全会众对他们说，巴不得我们早死在埃及地，或是死在这旷野。</a:t>
            </a:r>
            <a:r>
              <a:rPr lang="en-US" altLang="zh-CN" sz="1800" dirty="0"/>
              <a:t>14:3 </a:t>
            </a:r>
            <a:r>
              <a:rPr lang="zh-CN" altLang="en-US" sz="1800" dirty="0"/>
              <a:t>耶和华为什么把我们领到那地，使我们倒在刀下呢？我们的妻子和孩子必被掳掠。我们回埃及去岂不好吗？</a:t>
            </a:r>
            <a:r>
              <a:rPr lang="en-US" altLang="zh-CN" sz="1800" dirty="0"/>
              <a:t>14:4 </a:t>
            </a:r>
            <a:r>
              <a:rPr lang="zh-CN" altLang="en-US" sz="1800" dirty="0"/>
              <a:t>众人彼此说，我们不如立一个首领回埃及去吧。</a:t>
            </a:r>
            <a:endParaRPr lang="en-US" altLang="zh-TW" sz="1800" dirty="0"/>
          </a:p>
          <a:p>
            <a:pPr marL="293551" indent="-293551">
              <a:buFont typeface="Arial" panose="020B0604020202020204" pitchFamily="34" charset="0"/>
              <a:buChar char="•"/>
            </a:pPr>
            <a:r>
              <a:rPr lang="zh-TW" altLang="en-US" sz="1800" dirty="0"/>
              <a:t>离弃</a:t>
            </a:r>
            <a:r>
              <a:rPr lang="zh-CN" altLang="en-US" sz="1800" dirty="0"/>
              <a:t>，其实是离开“</a:t>
            </a:r>
            <a:r>
              <a:rPr lang="en-US" altLang="zh-CN" sz="1800" dirty="0"/>
              <a:t>Faith is personal union with God. Unbelief separates from God.“</a:t>
            </a:r>
          </a:p>
          <a:p>
            <a:pPr marL="763233" lvl="1" indent="-293551">
              <a:buFont typeface="Arial" panose="020B0604020202020204" pitchFamily="34" charset="0"/>
              <a:buChar char="•"/>
            </a:pPr>
            <a:r>
              <a:rPr lang="en-US" altLang="zh-CN" sz="1800" dirty="0" err="1"/>
              <a:t>Luk</a:t>
            </a:r>
            <a:r>
              <a:rPr lang="en-US" altLang="zh-CN" sz="1800" dirty="0"/>
              <a:t> 8:13 </a:t>
            </a:r>
            <a:r>
              <a:rPr lang="zh-CN" altLang="en-US" sz="1800" dirty="0"/>
              <a:t>那些在磐石上的，就是人听道，欢喜领受，但心中没有根，不过暂时相信，及至遇见试炼就</a:t>
            </a:r>
            <a:r>
              <a:rPr lang="zh-CN" altLang="en-US" sz="1800" b="1" dirty="0"/>
              <a:t>退后</a:t>
            </a:r>
            <a:r>
              <a:rPr lang="zh-CN" altLang="en-US" sz="1800" dirty="0"/>
              <a:t>（离开）了。</a:t>
            </a:r>
            <a:endParaRPr lang="en-US" altLang="zh-CN" sz="1800" dirty="0"/>
          </a:p>
          <a:p>
            <a:pPr marL="293551" indent="-293551">
              <a:buFont typeface="Arial" panose="020B0604020202020204" pitchFamily="34" charset="0"/>
              <a:buChar char="•"/>
            </a:pPr>
            <a:r>
              <a:rPr lang="zh-TW" altLang="en-US" sz="1800" dirty="0"/>
              <a:t>永生神</a:t>
            </a:r>
            <a:r>
              <a:rPr lang="zh-CN" altLang="en-US" sz="1800" dirty="0"/>
              <a:t>，活的神</a:t>
            </a:r>
            <a:r>
              <a:rPr lang="zh-TW" altLang="en-US" sz="1800" dirty="0"/>
              <a:t> </a:t>
            </a:r>
            <a:r>
              <a:rPr lang="en-US" altLang="zh-TW" sz="1800" dirty="0"/>
              <a:t>living God</a:t>
            </a:r>
            <a:r>
              <a:rPr lang="zh-CN" altLang="en-US" sz="1800" dirty="0"/>
              <a:t>，司布真说，如果神對於你不是一位活的神，也就是说如果我们日常的生活，动作，存留，不跟祂有关系的话，如果神对于你只是一个死的宗教仪式中的神明的话，离开祂是迟早的事。</a:t>
            </a:r>
            <a:endParaRPr lang="en-US" altLang="zh-CN" sz="1800" dirty="0"/>
          </a:p>
          <a:p>
            <a:pPr marL="293551" indent="-293551">
              <a:buFont typeface="Arial" panose="020B0604020202020204" pitchFamily="34" charset="0"/>
              <a:buChar char="•"/>
            </a:pPr>
            <a:endParaRPr lang="en-US" altLang="zh-CN" sz="1800" dirty="0"/>
          </a:p>
          <a:p>
            <a:pPr marL="293551" indent="-293551">
              <a:buFont typeface="Arial" panose="020B0604020202020204" pitchFamily="34" charset="0"/>
              <a:buChar char="•"/>
            </a:pPr>
            <a:r>
              <a:rPr lang="zh-CN" altLang="en-US" sz="1800" dirty="0"/>
              <a:t>解决的办法是：天天彼此相劝</a:t>
            </a:r>
            <a:endParaRPr lang="en-US" altLang="zh-CN" sz="1800" dirty="0"/>
          </a:p>
          <a:p>
            <a:pPr marL="293551" indent="-293551">
              <a:buFont typeface="Arial" panose="020B0604020202020204" pitchFamily="34" charset="0"/>
              <a:buChar char="•"/>
            </a:pPr>
            <a:r>
              <a:rPr lang="zh-CN" altLang="en-US" sz="1800" dirty="0"/>
              <a:t>趁着还有今日，你们今日若听他的话，</a:t>
            </a:r>
            <a:r>
              <a:rPr lang="en-US" altLang="zh-CN" sz="1800" dirty="0"/>
              <a:t>3:8 </a:t>
            </a:r>
            <a:r>
              <a:rPr lang="zh-CN" altLang="en-US" sz="1800" dirty="0"/>
              <a:t>就不可硬着心</a:t>
            </a:r>
            <a:endParaRPr lang="en-US" altLang="zh-CN" sz="1800" dirty="0"/>
          </a:p>
          <a:p>
            <a:pPr marL="293551" indent="-293551">
              <a:buFont typeface="Arial" panose="020B0604020202020204" pitchFamily="34" charset="0"/>
              <a:buChar char="•"/>
            </a:pPr>
            <a:r>
              <a:rPr lang="en-US" altLang="zh-CN" sz="1800" dirty="0"/>
              <a:t>Isa 6:9 </a:t>
            </a:r>
            <a:r>
              <a:rPr lang="zh-CN" altLang="en-US" sz="1800" dirty="0"/>
              <a:t>他说，你去告诉这百姓说，你们听是要听见，却不明白。看是要看见，却不晓得。</a:t>
            </a:r>
            <a:r>
              <a:rPr lang="en-US" altLang="zh-CN" sz="1800" dirty="0"/>
              <a:t>6:10 </a:t>
            </a:r>
            <a:r>
              <a:rPr lang="zh-CN" altLang="en-US" sz="1800" dirty="0"/>
              <a:t>要使这百姓心蒙脂油，耳朵发沉，眼睛昏迷。恐怕眼睛看见，耳朵听见，心里明白，回转过来，便得医治。</a:t>
            </a:r>
            <a:endParaRPr lang="en-US" altLang="zh-CN" sz="1800" dirty="0"/>
          </a:p>
          <a:p>
            <a:pPr marL="293551" indent="-293551">
              <a:buFont typeface="Arial" panose="020B0604020202020204" pitchFamily="34" charset="0"/>
              <a:buChar char="•"/>
            </a:pPr>
            <a:r>
              <a:rPr lang="en-US" altLang="zh-CN" sz="1800" dirty="0"/>
              <a:t>Mat 15:22 </a:t>
            </a:r>
            <a:r>
              <a:rPr lang="zh-CN" altLang="en-US" sz="1800" dirty="0"/>
              <a:t>有一个迦南妇人，从那地方出来，喊着说，主啊，大卫的子孙，可怜我。我女儿被鬼附得甚苦。</a:t>
            </a:r>
          </a:p>
          <a:p>
            <a:pPr marL="293551" indent="-293551">
              <a:buFont typeface="Arial" panose="020B0604020202020204" pitchFamily="34" charset="0"/>
              <a:buChar char="•"/>
            </a:pPr>
            <a:r>
              <a:rPr lang="en-US" altLang="zh-CN" sz="1800" dirty="0"/>
              <a:t>Mat 15:23 </a:t>
            </a:r>
            <a:r>
              <a:rPr lang="zh-CN" altLang="en-US" sz="1800" dirty="0"/>
              <a:t>耶稣却一言不答。门徒进前来，求他说，这妇人在我们后头喊叫。请打发她走吧。</a:t>
            </a:r>
          </a:p>
          <a:p>
            <a:pPr marL="293551" indent="-293551">
              <a:buFont typeface="Arial" panose="020B0604020202020204" pitchFamily="34" charset="0"/>
              <a:buChar char="•"/>
            </a:pPr>
            <a:r>
              <a:rPr lang="en-US" altLang="zh-CN" sz="1800" dirty="0"/>
              <a:t>Mat 15:24 </a:t>
            </a:r>
            <a:r>
              <a:rPr lang="zh-CN" altLang="en-US" sz="1800" dirty="0"/>
              <a:t>耶稣说，我奉差遣，不过是到以色列家迷失的羊那里去。</a:t>
            </a:r>
          </a:p>
          <a:p>
            <a:pPr marL="293551" indent="-293551">
              <a:buFont typeface="Arial" panose="020B0604020202020204" pitchFamily="34" charset="0"/>
              <a:buChar char="•"/>
            </a:pPr>
            <a:r>
              <a:rPr lang="en-US" altLang="zh-CN" sz="1800" dirty="0"/>
              <a:t>Mat 15:25 </a:t>
            </a:r>
            <a:r>
              <a:rPr lang="zh-CN" altLang="en-US" sz="1800" dirty="0"/>
              <a:t>那妇人来拜他，说，主啊，帮助我。</a:t>
            </a:r>
          </a:p>
          <a:p>
            <a:pPr marL="293551" indent="-293551">
              <a:buFont typeface="Arial" panose="020B0604020202020204" pitchFamily="34" charset="0"/>
              <a:buChar char="•"/>
            </a:pPr>
            <a:r>
              <a:rPr lang="en-US" altLang="zh-CN" sz="1800" dirty="0"/>
              <a:t>Mat 15:26 </a:t>
            </a:r>
            <a:r>
              <a:rPr lang="zh-CN" altLang="en-US" sz="1800" dirty="0"/>
              <a:t>他回答说，不好拿儿女的饼，丢给狗吃。</a:t>
            </a:r>
          </a:p>
          <a:p>
            <a:pPr marL="293551" indent="-293551">
              <a:buFont typeface="Arial" panose="020B0604020202020204" pitchFamily="34" charset="0"/>
              <a:buChar char="•"/>
            </a:pPr>
            <a:r>
              <a:rPr lang="en-US" altLang="zh-CN" sz="1800" dirty="0"/>
              <a:t>Mat 15:27 </a:t>
            </a:r>
            <a:r>
              <a:rPr lang="zh-CN" altLang="en-US" sz="1800" dirty="0"/>
              <a:t>妇人说，主啊，不错。但是狗也吃它主人桌子上掉下来的碎渣儿。</a:t>
            </a:r>
          </a:p>
          <a:p>
            <a:pPr marL="293551" indent="-293551">
              <a:buFont typeface="Arial" panose="020B0604020202020204" pitchFamily="34" charset="0"/>
              <a:buChar char="•"/>
            </a:pPr>
            <a:r>
              <a:rPr lang="en-US" altLang="zh-CN" sz="1800" dirty="0"/>
              <a:t>Mat 15:28 </a:t>
            </a:r>
            <a:r>
              <a:rPr lang="zh-CN" altLang="en-US" sz="1800" dirty="0"/>
              <a:t>耶稣说，妇人，你的信心是大的。照你所要的，给你成全了吧。从那时候，她女儿就好了。</a:t>
            </a:r>
            <a:endParaRPr lang="en-US" altLang="zh-CN" sz="1800" dirty="0"/>
          </a:p>
          <a:p>
            <a:pPr marL="293551" indent="-293551">
              <a:buFont typeface="Arial" panose="020B0604020202020204" pitchFamily="34" charset="0"/>
              <a:buChar char="•"/>
            </a:pPr>
            <a:endParaRPr lang="en-US" altLang="zh-CN" sz="1800" dirty="0"/>
          </a:p>
          <a:p>
            <a:pPr marL="293551" indent="-293551">
              <a:buFont typeface="Arial" panose="020B0604020202020204" pitchFamily="34" charset="0"/>
              <a:buChar char="•"/>
            </a:pPr>
            <a:r>
              <a:rPr lang="zh-CN" altLang="en-US" sz="1800" dirty="0"/>
              <a:t>趁着还有（这个</a:t>
            </a:r>
            <a:r>
              <a:rPr lang="en-US" altLang="zh-CN" sz="1800" dirty="0"/>
              <a:t>3</a:t>
            </a:r>
            <a:r>
              <a:rPr lang="zh-CN" altLang="en-US" sz="1800" dirty="0"/>
              <a:t>：</a:t>
            </a:r>
            <a:r>
              <a:rPr lang="en-US" altLang="zh-CN" sz="1800" dirty="0"/>
              <a:t>7</a:t>
            </a:r>
            <a:r>
              <a:rPr lang="zh-CN" altLang="en-US" sz="1800" dirty="0"/>
              <a:t>）今日。</a:t>
            </a:r>
            <a:r>
              <a:rPr lang="en-US" altLang="zh-CN" sz="1800" dirty="0"/>
              <a:t>2Co 6:2 </a:t>
            </a:r>
            <a:r>
              <a:rPr lang="zh-CN" altLang="en-US" sz="1800" dirty="0"/>
              <a:t>因为他说，在悦纳的时候，我应允了你。在拯救的日子，我搭救了你。看哪，现在正是悦纳的时候，现在正是拯救的日子。</a:t>
            </a:r>
            <a:endParaRPr lang="en-US" altLang="zh-CN" sz="1800" dirty="0"/>
          </a:p>
          <a:p>
            <a:pPr marL="293551" indent="-293551">
              <a:buFont typeface="Arial" panose="020B0604020202020204" pitchFamily="34" charset="0"/>
              <a:buChar char="•"/>
            </a:pPr>
            <a:endParaRPr lang="en-US" altLang="zh-CN" sz="1800" dirty="0"/>
          </a:p>
          <a:p>
            <a:pPr marL="293551" indent="-293551">
              <a:buFont typeface="Arial" panose="020B0604020202020204" pitchFamily="34" charset="0"/>
              <a:buChar char="•"/>
            </a:pPr>
            <a:r>
              <a:rPr lang="zh-CN" altLang="en-US" sz="1800" dirty="0"/>
              <a:t>彼此相劝，劝这个字根有走在你旁边的意思，</a:t>
            </a:r>
            <a:r>
              <a:rPr lang="en-US" altLang="zh-CN" sz="1800" dirty="0" err="1"/>
              <a:t>parakaleo</a:t>
            </a:r>
            <a:r>
              <a:rPr lang="zh-CN" altLang="en-US" sz="1800" dirty="0"/>
              <a:t>，比赛时的加油。</a:t>
            </a:r>
            <a:endParaRPr lang="en-US" altLang="zh-CN" sz="1800" dirty="0"/>
          </a:p>
          <a:p>
            <a:pPr marL="821943" lvl="1" indent="-352261">
              <a:buFont typeface="+mj-lt"/>
              <a:buAutoNum type="arabicPeriod"/>
            </a:pPr>
            <a:r>
              <a:rPr lang="zh-CN" altLang="en-US" sz="1800" dirty="0"/>
              <a:t>受教的心。如果你找一个医生，</a:t>
            </a:r>
            <a:endParaRPr lang="en-US" altLang="zh-CN" sz="1800" dirty="0"/>
          </a:p>
          <a:p>
            <a:pPr marL="821943" lvl="1" indent="-352261">
              <a:buFont typeface="+mj-lt"/>
              <a:buAutoNum type="arabicPeriod"/>
            </a:pPr>
            <a:r>
              <a:rPr lang="zh-CN" altLang="en-US" sz="1800" dirty="0"/>
              <a:t>以爱为旗劝勉别人。不仅仅是批评。</a:t>
            </a:r>
            <a:endParaRPr lang="en-US" altLang="zh-CN" sz="1800" dirty="0"/>
          </a:p>
          <a:p>
            <a:pPr marL="352261" indent="-352261">
              <a:buFont typeface="Arial" panose="020B0604020202020204" pitchFamily="34" charset="0"/>
              <a:buChar char="•"/>
            </a:pPr>
            <a:endParaRPr lang="en-US" altLang="zh-CN" sz="1800" dirty="0"/>
          </a:p>
          <a:p>
            <a:pPr marL="352261" indent="-352261">
              <a:buFont typeface="Arial" panose="020B0604020202020204" pitchFamily="34" charset="0"/>
              <a:buChar char="•"/>
            </a:pPr>
            <a:r>
              <a:rPr lang="zh-CN" altLang="en-US" sz="1800" dirty="0"/>
              <a:t>被罪迷惑，心里就刚硬了。</a:t>
            </a:r>
            <a:endParaRPr lang="en-US" altLang="zh-CN" sz="1800" dirty="0"/>
          </a:p>
          <a:p>
            <a:pPr marL="821943" lvl="1" indent="-352261">
              <a:buFont typeface="Arial" panose="020B0604020202020204" pitchFamily="34" charset="0"/>
              <a:buChar char="•"/>
            </a:pPr>
            <a:r>
              <a:rPr lang="zh-CN" altLang="en-US" sz="1800" dirty="0"/>
              <a:t>罪的迷惑。</a:t>
            </a:r>
            <a:endParaRPr lang="en-US" altLang="zh-CN" sz="1800" dirty="0"/>
          </a:p>
          <a:p>
            <a:pPr marL="821943" lvl="1" indent="-352261">
              <a:buFont typeface="Arial" panose="020B0604020202020204" pitchFamily="34" charset="0"/>
              <a:buChar char="•"/>
            </a:pPr>
            <a:r>
              <a:rPr lang="zh-CN" altLang="en-US" sz="1800" dirty="0"/>
              <a:t>刚硬，先是变干，枯干，然后变硬，最后没感觉了。刚硬的可怕，对神的话语没反应了，</a:t>
            </a:r>
            <a:r>
              <a:rPr lang="en-US" altLang="zh-CN" sz="1800" dirty="0"/>
              <a:t>Isa 6:9 </a:t>
            </a:r>
            <a:r>
              <a:rPr lang="zh-CN" altLang="en-US" sz="1800" dirty="0"/>
              <a:t>他说，你去告诉这百姓说，你们听是要听见，却不明白。看是要看见，却不晓得。</a:t>
            </a:r>
            <a:r>
              <a:rPr lang="en-US" altLang="zh-CN" sz="1800" dirty="0"/>
              <a:t>6:10 </a:t>
            </a:r>
            <a:r>
              <a:rPr lang="zh-CN" altLang="en-US" sz="1800" dirty="0"/>
              <a:t>要使这百姓心蒙脂油，耳朵发沉，眼睛昏迷。</a:t>
            </a:r>
          </a:p>
          <a:p>
            <a:pPr marL="293551" indent="-293551">
              <a:buFont typeface="Arial" panose="020B0604020202020204" pitchFamily="34" charset="0"/>
              <a:buChar char="•"/>
            </a:pPr>
            <a:endParaRPr lang="zh-CN" altLang="en-US" sz="1800" dirty="0"/>
          </a:p>
          <a:p>
            <a:pPr marL="293551" indent="-293551">
              <a:buFont typeface="Arial" panose="020B0604020202020204" pitchFamily="34" charset="0"/>
              <a:buChar char="•"/>
            </a:pPr>
            <a:endParaRPr lang="zh-CN" altLang="en-US" sz="1800" dirty="0"/>
          </a:p>
          <a:p>
            <a:pPr marL="293551" indent="-293551">
              <a:buFont typeface="Arial" panose="020B0604020202020204" pitchFamily="34" charset="0"/>
              <a:buChar char="•"/>
            </a:pPr>
            <a:endParaRPr lang="zh-CN" altLang="en-US" sz="1800" dirty="0"/>
          </a:p>
        </p:txBody>
      </p:sp>
      <p:sp>
        <p:nvSpPr>
          <p:cNvPr id="4" name="Slide Number Placeholder 3"/>
          <p:cNvSpPr>
            <a:spLocks noGrp="1"/>
          </p:cNvSpPr>
          <p:nvPr>
            <p:ph type="sldNum" sz="quarter" idx="10"/>
          </p:nvPr>
        </p:nvSpPr>
        <p:spPr/>
        <p:txBody>
          <a:bodyPr/>
          <a:lstStyle/>
          <a:p>
            <a:fld id="{DFFB6782-E22B-44B8-BE55-B98FFE7079DD}" type="slidenum">
              <a:rPr lang="en-US" smtClean="0"/>
              <a:t>15</a:t>
            </a:fld>
            <a:endParaRPr lang="en-US"/>
          </a:p>
        </p:txBody>
      </p:sp>
    </p:spTree>
    <p:extLst>
      <p:ext uri="{BB962C8B-B14F-4D97-AF65-F5344CB8AC3E}">
        <p14:creationId xmlns:p14="http://schemas.microsoft.com/office/powerpoint/2010/main" val="249340562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93551" indent="-293551">
              <a:buFont typeface="Arial" panose="020B0604020202020204" pitchFamily="34" charset="0"/>
              <a:buChar char="•"/>
            </a:pPr>
            <a:r>
              <a:rPr lang="zh-CN" altLang="en-US" sz="1800" dirty="0"/>
              <a:t>重复</a:t>
            </a:r>
            <a:r>
              <a:rPr lang="en-US" altLang="zh-CN" sz="1800" dirty="0"/>
              <a:t>3</a:t>
            </a:r>
            <a:r>
              <a:rPr lang="zh-CN" altLang="en-US" sz="1800" dirty="0"/>
              <a:t>：</a:t>
            </a:r>
            <a:r>
              <a:rPr lang="en-US" altLang="zh-CN" sz="1800" dirty="0"/>
              <a:t>6</a:t>
            </a:r>
            <a:r>
              <a:rPr lang="zh-CN" altLang="en-US" sz="1800" dirty="0"/>
              <a:t>的劝勉。</a:t>
            </a:r>
            <a:r>
              <a:rPr lang="en-US" altLang="zh-CN" sz="1800" dirty="0"/>
              <a:t>3:6 </a:t>
            </a:r>
            <a:r>
              <a:rPr lang="zh-CN" altLang="en-US" sz="1800" dirty="0"/>
              <a:t>但基督为儿子，治理神的家。我们若将可夸的盼望和胆量，坚持到底，便是他的家了。</a:t>
            </a:r>
            <a:endParaRPr lang="en-US" altLang="zh-CN" sz="1800" dirty="0"/>
          </a:p>
          <a:p>
            <a:pPr marL="293551" indent="-293551">
              <a:buFont typeface="Arial" panose="020B0604020202020204" pitchFamily="34" charset="0"/>
              <a:buChar char="•"/>
            </a:pPr>
            <a:r>
              <a:rPr lang="en-US" altLang="zh-CN" sz="1800" dirty="0"/>
              <a:t>In verse 6, the writer is speaking of the fact that true believers are Messiah’s house, that is, they are His possession. In this verse, he is referring to the fact that Messiah is the possession of believers.</a:t>
            </a:r>
          </a:p>
          <a:p>
            <a:pPr marL="293551" indent="-293551">
              <a:buFont typeface="Arial" panose="020B0604020202020204" pitchFamily="34" charset="0"/>
              <a:buChar char="•"/>
            </a:pPr>
            <a:r>
              <a:rPr lang="zh-CN" altLang="en-US" sz="1800" dirty="0"/>
              <a:t>在基督里有分，基督的同伴，与基督的联合。</a:t>
            </a:r>
            <a:r>
              <a:rPr lang="en-US" altLang="zh-CN" sz="1800" dirty="0"/>
              <a:t>Partaker, participators</a:t>
            </a:r>
            <a:r>
              <a:rPr lang="zh-CN" altLang="en-US" sz="1800" dirty="0"/>
              <a:t>，动词 </a:t>
            </a:r>
            <a:r>
              <a:rPr lang="en-US" altLang="zh-CN" sz="1800" dirty="0"/>
              <a:t>Communion</a:t>
            </a:r>
            <a:r>
              <a:rPr lang="zh-CN" altLang="en-US" sz="1800" dirty="0"/>
              <a:t>，领圣餐</a:t>
            </a:r>
            <a:endParaRPr lang="en-US" altLang="zh-CN" sz="1800" dirty="0"/>
          </a:p>
          <a:p>
            <a:pPr marL="293551" indent="-293551">
              <a:buFont typeface="Arial" panose="020B0604020202020204" pitchFamily="34" charset="0"/>
              <a:buChar char="•"/>
            </a:pPr>
            <a:r>
              <a:rPr lang="zh-CN" altLang="en-US" sz="1800" dirty="0"/>
              <a:t>这里不是将在基督里有分了。我们已经在基督里有分了，这果效一直持续至今，如果我们将起初的信心（本体，实低）坚持到底。或者说，如果我们不将起初的信心坚持到底的话，我们从来就没有与基督又分。也就是说，现在我们还在基督里又分的事实，表明我们的信心是一个坚忍能够持守的信心。</a:t>
            </a:r>
            <a:endParaRPr lang="en-US" altLang="zh-CN" sz="1800" dirty="0"/>
          </a:p>
          <a:p>
            <a:pPr marL="293551" indent="-293551">
              <a:buFont typeface="Arial" panose="020B0604020202020204" pitchFamily="34" charset="0"/>
              <a:buChar char="•"/>
            </a:pPr>
            <a:r>
              <a:rPr lang="en-US" altLang="zh-CN" sz="1800" dirty="0"/>
              <a:t>1Co 15:1 </a:t>
            </a:r>
            <a:r>
              <a:rPr lang="zh-CN" altLang="en-US" sz="1800" dirty="0"/>
              <a:t>弟兄们，我如今把先前所传给（过去点态）你们的福音，告诉（现在一直进行）你们知道，这福音你们也领受了（过去点态），又靠着站立得住（完成时，果效延续至今）。</a:t>
            </a:r>
          </a:p>
          <a:p>
            <a:pPr marL="293551" indent="-293551">
              <a:buFont typeface="Arial" panose="020B0604020202020204" pitchFamily="34" charset="0"/>
              <a:buChar char="•"/>
            </a:pPr>
            <a:r>
              <a:rPr lang="en-US" altLang="zh-CN" sz="1800" dirty="0"/>
              <a:t>1Co 15:2 </a:t>
            </a:r>
            <a:r>
              <a:rPr lang="zh-CN" altLang="en-US" sz="1800" dirty="0"/>
              <a:t>并且你们若不是徒然相信（过去点态），能以持守（现在一直进行）我所传给你们的，就必因这福音得救（现在被动一直进行）。</a:t>
            </a:r>
            <a:endParaRPr lang="en-US" altLang="zh-CN" sz="1800" dirty="0"/>
          </a:p>
          <a:p>
            <a:pPr marL="293551" indent="-293551">
              <a:buFont typeface="Arial" panose="020B0604020202020204" pitchFamily="34" charset="0"/>
              <a:buChar char="•"/>
            </a:pPr>
            <a:r>
              <a:rPr lang="en-US" altLang="zh-CN" sz="1800" dirty="0"/>
              <a:t>"Only persevering faith is saving faith.“</a:t>
            </a:r>
          </a:p>
          <a:p>
            <a:pPr marL="293551" indent="-293551">
              <a:buFont typeface="Arial" panose="020B0604020202020204" pitchFamily="34" charset="0"/>
              <a:buChar char="•"/>
            </a:pPr>
            <a:r>
              <a:rPr lang="zh-CN" altLang="en-US" sz="1800" dirty="0"/>
              <a:t>实际的运用：回头看，</a:t>
            </a:r>
            <a:r>
              <a:rPr lang="en-US" altLang="zh-CN" sz="1800" dirty="0"/>
              <a:t>That backward look can give us forward confidence. —Dave </a:t>
            </a:r>
            <a:r>
              <a:rPr lang="en-US" altLang="zh-CN" sz="1800" dirty="0" err="1"/>
              <a:t>Branon</a:t>
            </a:r>
            <a:r>
              <a:rPr lang="zh-CN" altLang="en-US" sz="1800" dirty="0"/>
              <a:t>。以色列人在旷野中的失败，他们不会回头看。</a:t>
            </a:r>
          </a:p>
          <a:p>
            <a:pPr marL="293551" indent="-293551">
              <a:buFont typeface="Arial" panose="020B0604020202020204" pitchFamily="34" charset="0"/>
              <a:buChar char="•"/>
            </a:pPr>
            <a:endParaRPr lang="zh-CN" altLang="en-US" sz="1800" dirty="0"/>
          </a:p>
          <a:p>
            <a:pPr marL="293551" indent="-293551">
              <a:buFont typeface="Arial" panose="020B0604020202020204" pitchFamily="34" charset="0"/>
              <a:buChar char="•"/>
            </a:pPr>
            <a:endParaRPr lang="zh-CN" altLang="en-US" sz="1800" dirty="0"/>
          </a:p>
        </p:txBody>
      </p:sp>
      <p:sp>
        <p:nvSpPr>
          <p:cNvPr id="4" name="Slide Number Placeholder 3"/>
          <p:cNvSpPr>
            <a:spLocks noGrp="1"/>
          </p:cNvSpPr>
          <p:nvPr>
            <p:ph type="sldNum" sz="quarter" idx="10"/>
          </p:nvPr>
        </p:nvSpPr>
        <p:spPr/>
        <p:txBody>
          <a:bodyPr/>
          <a:lstStyle/>
          <a:p>
            <a:fld id="{DFFB6782-E22B-44B8-BE55-B98FFE7079DD}" type="slidenum">
              <a:rPr lang="en-US" smtClean="0"/>
              <a:t>16</a:t>
            </a:fld>
            <a:endParaRPr lang="en-US"/>
          </a:p>
        </p:txBody>
      </p:sp>
    </p:spTree>
    <p:extLst>
      <p:ext uri="{BB962C8B-B14F-4D97-AF65-F5344CB8AC3E}">
        <p14:creationId xmlns:p14="http://schemas.microsoft.com/office/powerpoint/2010/main" val="249340562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93551" indent="-293551">
              <a:buFont typeface="Arial" panose="020B0604020202020204" pitchFamily="34" charset="0"/>
              <a:buChar char="•"/>
            </a:pPr>
            <a:endParaRPr lang="en-US" altLang="zh-CN" sz="1800" dirty="0"/>
          </a:p>
        </p:txBody>
      </p:sp>
      <p:sp>
        <p:nvSpPr>
          <p:cNvPr id="4" name="Slide Number Placeholder 3"/>
          <p:cNvSpPr>
            <a:spLocks noGrp="1"/>
          </p:cNvSpPr>
          <p:nvPr>
            <p:ph type="sldNum" sz="quarter" idx="10"/>
          </p:nvPr>
        </p:nvSpPr>
        <p:spPr/>
        <p:txBody>
          <a:bodyPr/>
          <a:lstStyle/>
          <a:p>
            <a:fld id="{DFFB6782-E22B-44B8-BE55-B98FFE7079DD}" type="slidenum">
              <a:rPr lang="en-US" smtClean="0"/>
              <a:t>17</a:t>
            </a:fld>
            <a:endParaRPr lang="en-US"/>
          </a:p>
        </p:txBody>
      </p:sp>
    </p:spTree>
    <p:extLst>
      <p:ext uri="{BB962C8B-B14F-4D97-AF65-F5344CB8AC3E}">
        <p14:creationId xmlns:p14="http://schemas.microsoft.com/office/powerpoint/2010/main" val="249340562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93551" indent="-293551">
              <a:buFont typeface="Arial" panose="020B0604020202020204" pitchFamily="34" charset="0"/>
              <a:buChar char="•"/>
            </a:pPr>
            <a:r>
              <a:rPr lang="zh-CN" altLang="en-US" sz="1800" dirty="0"/>
              <a:t>重复</a:t>
            </a:r>
            <a:r>
              <a:rPr lang="en-US" altLang="zh-CN" sz="1800" dirty="0"/>
              <a:t>3</a:t>
            </a:r>
            <a:r>
              <a:rPr lang="zh-CN" altLang="en-US" sz="1800" dirty="0"/>
              <a:t>：</a:t>
            </a:r>
            <a:r>
              <a:rPr lang="en-US" altLang="zh-CN" sz="1800" dirty="0"/>
              <a:t>7</a:t>
            </a:r>
            <a:r>
              <a:rPr lang="zh-CN" altLang="en-US" sz="1800" dirty="0"/>
              <a:t>的警戒。</a:t>
            </a:r>
            <a:r>
              <a:rPr lang="en-US" altLang="zh-CN" sz="1800" dirty="0"/>
              <a:t>3:7 </a:t>
            </a:r>
            <a:r>
              <a:rPr lang="zh-CN" altLang="en-US" sz="1800" dirty="0"/>
              <a:t>圣灵有话说，你们今日若听他的话，</a:t>
            </a:r>
            <a:r>
              <a:rPr lang="en-US" altLang="zh-CN" sz="1800" dirty="0"/>
              <a:t>3:8 </a:t>
            </a:r>
            <a:r>
              <a:rPr lang="zh-CN" altLang="en-US" sz="1800" dirty="0"/>
              <a:t>就不可硬着心，像在旷野惹他发怒，试探他的时候一样。</a:t>
            </a:r>
          </a:p>
          <a:p>
            <a:pPr marL="293551" indent="-293551">
              <a:buFont typeface="Arial" panose="020B0604020202020204" pitchFamily="34" charset="0"/>
              <a:buChar char="•"/>
            </a:pPr>
            <a:endParaRPr lang="en-US" altLang="zh-CN" sz="1800" dirty="0"/>
          </a:p>
        </p:txBody>
      </p:sp>
      <p:sp>
        <p:nvSpPr>
          <p:cNvPr id="4" name="Slide Number Placeholder 3"/>
          <p:cNvSpPr>
            <a:spLocks noGrp="1"/>
          </p:cNvSpPr>
          <p:nvPr>
            <p:ph type="sldNum" sz="quarter" idx="10"/>
          </p:nvPr>
        </p:nvSpPr>
        <p:spPr/>
        <p:txBody>
          <a:bodyPr/>
          <a:lstStyle/>
          <a:p>
            <a:fld id="{DFFB6782-E22B-44B8-BE55-B98FFE7079DD}" type="slidenum">
              <a:rPr lang="en-US" smtClean="0"/>
              <a:t>18</a:t>
            </a:fld>
            <a:endParaRPr lang="en-US"/>
          </a:p>
        </p:txBody>
      </p:sp>
    </p:spTree>
    <p:extLst>
      <p:ext uri="{BB962C8B-B14F-4D97-AF65-F5344CB8AC3E}">
        <p14:creationId xmlns:p14="http://schemas.microsoft.com/office/powerpoint/2010/main" val="249340562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93551" indent="-293551">
              <a:buFont typeface="Arial" panose="020B0604020202020204" pitchFamily="34" charset="0"/>
              <a:buChar char="•"/>
            </a:pPr>
            <a:r>
              <a:rPr lang="en-US" altLang="zh-CN" sz="1800" dirty="0"/>
              <a:t>4</a:t>
            </a:r>
            <a:r>
              <a:rPr lang="zh-CN" altLang="en-US" sz="1800" dirty="0"/>
              <a:t>个让我们（希伯来书中总共</a:t>
            </a:r>
            <a:r>
              <a:rPr lang="en-US" altLang="zh-CN" sz="1800" dirty="0"/>
              <a:t>12</a:t>
            </a:r>
            <a:r>
              <a:rPr lang="zh-CN" altLang="en-US" sz="1800" dirty="0"/>
              <a:t>个）</a:t>
            </a:r>
            <a:endParaRPr lang="en-US" altLang="zh-CN" sz="1800" dirty="0"/>
          </a:p>
          <a:p>
            <a:pPr marL="293551" indent="-293551">
              <a:buFont typeface="Arial" panose="020B0604020202020204" pitchFamily="34" charset="0"/>
              <a:buChar char="•"/>
            </a:pPr>
            <a:r>
              <a:rPr lang="en-US" altLang="zh-CN" sz="1800" dirty="0"/>
              <a:t>4</a:t>
            </a:r>
            <a:r>
              <a:rPr lang="zh-CN" altLang="en-US" sz="1800" dirty="0"/>
              <a:t>：</a:t>
            </a:r>
            <a:r>
              <a:rPr lang="en-US" altLang="zh-CN" sz="1800" dirty="0"/>
              <a:t>1</a:t>
            </a:r>
            <a:r>
              <a:rPr lang="zh-CN" altLang="en-US" sz="1800" dirty="0"/>
              <a:t>让我们畏惧</a:t>
            </a:r>
            <a:endParaRPr lang="en-US" altLang="zh-CN" sz="1800" dirty="0"/>
          </a:p>
          <a:p>
            <a:pPr marL="293551" indent="-293551">
              <a:buFont typeface="Arial" panose="020B0604020202020204" pitchFamily="34" charset="0"/>
              <a:buChar char="•"/>
            </a:pPr>
            <a:r>
              <a:rPr lang="en-US" altLang="zh-CN" sz="1800" dirty="0"/>
              <a:t>4</a:t>
            </a:r>
            <a:r>
              <a:rPr lang="zh-CN" altLang="en-US" sz="1800" dirty="0"/>
              <a:t>：</a:t>
            </a:r>
            <a:r>
              <a:rPr lang="en-US" altLang="zh-CN" sz="1800" dirty="0"/>
              <a:t>11</a:t>
            </a:r>
            <a:r>
              <a:rPr lang="zh-CN" altLang="en-US" sz="1800" dirty="0"/>
              <a:t>让我们竭力进入安息</a:t>
            </a:r>
            <a:endParaRPr lang="en-US" altLang="zh-CN" sz="1800" dirty="0"/>
          </a:p>
          <a:p>
            <a:pPr marL="293551" indent="-293551">
              <a:buFont typeface="Arial" panose="020B0604020202020204" pitchFamily="34" charset="0"/>
              <a:buChar char="•"/>
            </a:pPr>
            <a:r>
              <a:rPr lang="en-US" altLang="zh-CN" sz="1800" dirty="0"/>
              <a:t>4</a:t>
            </a:r>
            <a:r>
              <a:rPr lang="zh-CN" altLang="en-US" sz="1800" dirty="0"/>
              <a:t>：</a:t>
            </a:r>
            <a:r>
              <a:rPr lang="en-US" altLang="zh-CN" sz="1800" dirty="0"/>
              <a:t>14</a:t>
            </a:r>
            <a:r>
              <a:rPr lang="zh-CN" altLang="en-US" sz="1800" dirty="0"/>
              <a:t>让我们持定所承认的道</a:t>
            </a:r>
            <a:endParaRPr lang="en-US" altLang="zh-CN" sz="1800" dirty="0"/>
          </a:p>
          <a:p>
            <a:pPr marL="293551" indent="-293551">
              <a:buFont typeface="Arial" panose="020B0604020202020204" pitchFamily="34" charset="0"/>
              <a:buChar char="•"/>
            </a:pPr>
            <a:r>
              <a:rPr lang="en-US" altLang="zh-CN" sz="1800" dirty="0"/>
              <a:t>4</a:t>
            </a:r>
            <a:r>
              <a:rPr lang="zh-CN" altLang="en-US" sz="1800" dirty="0"/>
              <a:t>：</a:t>
            </a:r>
            <a:r>
              <a:rPr lang="en-US" altLang="zh-CN" sz="1800" dirty="0"/>
              <a:t>16</a:t>
            </a:r>
            <a:r>
              <a:rPr lang="zh-CN" altLang="en-US" sz="1800" dirty="0"/>
              <a:t>让我们坦然无惧地来到恩典的宝座面前</a:t>
            </a:r>
            <a:endParaRPr lang="en-US" altLang="zh-CN" sz="1800" dirty="0"/>
          </a:p>
          <a:p>
            <a:pPr marL="293551" indent="-293551">
              <a:buFont typeface="Arial" panose="020B0604020202020204" pitchFamily="34" charset="0"/>
              <a:buChar char="•"/>
            </a:pPr>
            <a:r>
              <a:rPr lang="zh-CN" altLang="en-US" sz="1800" dirty="0"/>
              <a:t>竭力进入安息 </a:t>
            </a:r>
            <a:r>
              <a:rPr lang="en-US" altLang="zh-CN" sz="1800" dirty="0"/>
              <a:t>let us labor not to labor</a:t>
            </a:r>
          </a:p>
          <a:p>
            <a:pPr marL="293551" indent="-293551">
              <a:buFont typeface="Arial" panose="020B0604020202020204" pitchFamily="34" charset="0"/>
              <a:buChar char="•"/>
            </a:pPr>
            <a:r>
              <a:rPr lang="zh-CN" altLang="en-US" sz="1800" dirty="0"/>
              <a:t>当你察觉危险之后，竭尽全力，要害怕，害怕我变得不信；当你尝到神的安息的甜蜜之后，竭力追求。</a:t>
            </a:r>
          </a:p>
          <a:p>
            <a:pPr marL="293551" indent="-293551">
              <a:buFont typeface="Arial" panose="020B0604020202020204" pitchFamily="34" charset="0"/>
              <a:buChar char="•"/>
            </a:pPr>
            <a:r>
              <a:rPr lang="zh-CN" altLang="en-US" sz="1800" dirty="0"/>
              <a:t>不信从，</a:t>
            </a:r>
            <a:r>
              <a:rPr lang="en-US" altLang="zh-CN" sz="1800" dirty="0"/>
              <a:t>disobedience</a:t>
            </a:r>
            <a:r>
              <a:rPr lang="zh-CN" altLang="en-US" sz="1800" dirty="0"/>
              <a:t>。先是不信，然后是不从。</a:t>
            </a:r>
          </a:p>
          <a:p>
            <a:pPr marL="293551" indent="-293551">
              <a:buFont typeface="Arial" panose="020B0604020202020204" pitchFamily="34" charset="0"/>
              <a:buChar char="•"/>
            </a:pPr>
            <a:endParaRPr lang="zh-CN" altLang="en-US" sz="1800" dirty="0"/>
          </a:p>
        </p:txBody>
      </p:sp>
      <p:sp>
        <p:nvSpPr>
          <p:cNvPr id="4" name="Slide Number Placeholder 3"/>
          <p:cNvSpPr>
            <a:spLocks noGrp="1"/>
          </p:cNvSpPr>
          <p:nvPr>
            <p:ph type="sldNum" sz="quarter" idx="10"/>
          </p:nvPr>
        </p:nvSpPr>
        <p:spPr/>
        <p:txBody>
          <a:bodyPr/>
          <a:lstStyle/>
          <a:p>
            <a:fld id="{DFFB6782-E22B-44B8-BE55-B98FFE7079DD}" type="slidenum">
              <a:rPr lang="en-US" smtClean="0"/>
              <a:t>19</a:t>
            </a:fld>
            <a:endParaRPr lang="en-US"/>
          </a:p>
        </p:txBody>
      </p:sp>
    </p:spTree>
    <p:extLst>
      <p:ext uri="{BB962C8B-B14F-4D97-AF65-F5344CB8AC3E}">
        <p14:creationId xmlns:p14="http://schemas.microsoft.com/office/powerpoint/2010/main" val="24934056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93551" indent="-293551">
              <a:buFont typeface="Arial" panose="020B0604020202020204" pitchFamily="34" charset="0"/>
              <a:buChar char="•"/>
            </a:pPr>
            <a:endParaRPr lang="en-US" altLang="zh-CN" sz="1800" dirty="0"/>
          </a:p>
          <a:p>
            <a:pPr marL="293551" indent="-293551">
              <a:buFont typeface="Arial" panose="020B0604020202020204" pitchFamily="34" charset="0"/>
              <a:buChar char="•"/>
            </a:pPr>
            <a:r>
              <a:rPr lang="en-US" altLang="zh-CN" sz="1800" dirty="0" err="1"/>
              <a:t>Psm</a:t>
            </a:r>
            <a:r>
              <a:rPr lang="en-US" altLang="zh-CN" sz="1800" dirty="0"/>
              <a:t> 8:4 </a:t>
            </a:r>
            <a:r>
              <a:rPr lang="zh-CN" altLang="en-US" sz="1800" dirty="0"/>
              <a:t>便说，人算什么，你竟顾念他。世人算什么，你竟眷顾他。</a:t>
            </a:r>
          </a:p>
          <a:p>
            <a:pPr marL="293551" indent="-293551">
              <a:buFont typeface="Arial" panose="020B0604020202020204" pitchFamily="34" charset="0"/>
              <a:buChar char="•"/>
            </a:pPr>
            <a:r>
              <a:rPr lang="en-US" altLang="zh-CN" sz="1800" dirty="0" err="1"/>
              <a:t>Psm</a:t>
            </a:r>
            <a:r>
              <a:rPr lang="en-US" altLang="zh-CN" sz="1800" dirty="0"/>
              <a:t> 8:5 </a:t>
            </a:r>
            <a:r>
              <a:rPr lang="zh-CN" altLang="en-US" sz="1800" dirty="0"/>
              <a:t>你叫他比天使（或作神）微小一点，并赐他荣耀尊贵为冠冕。</a:t>
            </a:r>
            <a:endParaRPr lang="en-US" altLang="zh-CN" sz="1800" dirty="0"/>
          </a:p>
          <a:p>
            <a:pPr marL="293551" indent="-293551">
              <a:buFont typeface="Arial" panose="020B0604020202020204" pitchFamily="34" charset="0"/>
              <a:buChar char="•"/>
            </a:pPr>
            <a:endParaRPr lang="en-US" altLang="zh-CN" sz="1800" dirty="0"/>
          </a:p>
          <a:p>
            <a:pPr marL="293551" indent="-293551">
              <a:buFont typeface="Arial" panose="020B0604020202020204" pitchFamily="34" charset="0"/>
              <a:buChar char="•"/>
            </a:pPr>
            <a:r>
              <a:rPr lang="zh-CN" altLang="en-US" sz="1800" dirty="0"/>
              <a:t>这里的他是指</a:t>
            </a:r>
            <a:r>
              <a:rPr lang="en-US" altLang="zh-CN" sz="1800" dirty="0"/>
              <a:t>2</a:t>
            </a:r>
            <a:r>
              <a:rPr lang="zh-CN" altLang="en-US" sz="1800" dirty="0"/>
              <a:t>：</a:t>
            </a:r>
            <a:r>
              <a:rPr lang="en-US" altLang="zh-CN" sz="1800" dirty="0"/>
              <a:t>6</a:t>
            </a:r>
            <a:r>
              <a:rPr lang="zh-CN" altLang="en-US" sz="1800" dirty="0"/>
              <a:t>的人，人类，在基督里得救赎的人</a:t>
            </a:r>
            <a:endParaRPr lang="en-US" altLang="zh-CN" sz="1800" dirty="0"/>
          </a:p>
        </p:txBody>
      </p:sp>
      <p:sp>
        <p:nvSpPr>
          <p:cNvPr id="4" name="Slide Number Placeholder 3"/>
          <p:cNvSpPr>
            <a:spLocks noGrp="1"/>
          </p:cNvSpPr>
          <p:nvPr>
            <p:ph type="sldNum" sz="quarter" idx="10"/>
          </p:nvPr>
        </p:nvSpPr>
        <p:spPr/>
        <p:txBody>
          <a:bodyPr/>
          <a:lstStyle/>
          <a:p>
            <a:fld id="{DFFB6782-E22B-44B8-BE55-B98FFE7079DD}" type="slidenum">
              <a:rPr lang="en-US" smtClean="0"/>
              <a:t>2</a:t>
            </a:fld>
            <a:endParaRPr lang="en-US"/>
          </a:p>
        </p:txBody>
      </p:sp>
    </p:spTree>
    <p:extLst>
      <p:ext uri="{BB962C8B-B14F-4D97-AF65-F5344CB8AC3E}">
        <p14:creationId xmlns:p14="http://schemas.microsoft.com/office/powerpoint/2010/main" val="249340562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93551" indent="-293551">
              <a:buFont typeface="Arial" panose="020B0604020202020204" pitchFamily="34" charset="0"/>
              <a:buChar char="•"/>
            </a:pPr>
            <a:endParaRPr lang="en-US" altLang="zh-CN" sz="1800" dirty="0"/>
          </a:p>
        </p:txBody>
      </p:sp>
      <p:sp>
        <p:nvSpPr>
          <p:cNvPr id="4" name="Slide Number Placeholder 3"/>
          <p:cNvSpPr>
            <a:spLocks noGrp="1"/>
          </p:cNvSpPr>
          <p:nvPr>
            <p:ph type="sldNum" sz="quarter" idx="10"/>
          </p:nvPr>
        </p:nvSpPr>
        <p:spPr/>
        <p:txBody>
          <a:bodyPr/>
          <a:lstStyle/>
          <a:p>
            <a:fld id="{DFFB6782-E22B-44B8-BE55-B98FFE7079DD}" type="slidenum">
              <a:rPr lang="en-US" smtClean="0"/>
              <a:t>20</a:t>
            </a:fld>
            <a:endParaRPr lang="en-US"/>
          </a:p>
        </p:txBody>
      </p:sp>
    </p:spTree>
    <p:extLst>
      <p:ext uri="{BB962C8B-B14F-4D97-AF65-F5344CB8AC3E}">
        <p14:creationId xmlns:p14="http://schemas.microsoft.com/office/powerpoint/2010/main" val="249340562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93551" indent="-293551">
              <a:buFont typeface="Arial" panose="020B0604020202020204" pitchFamily="34" charset="0"/>
              <a:buChar char="•"/>
            </a:pPr>
            <a:endParaRPr lang="en-US" altLang="zh-CN" sz="1800" dirty="0"/>
          </a:p>
        </p:txBody>
      </p:sp>
      <p:sp>
        <p:nvSpPr>
          <p:cNvPr id="4" name="Slide Number Placeholder 3"/>
          <p:cNvSpPr>
            <a:spLocks noGrp="1"/>
          </p:cNvSpPr>
          <p:nvPr>
            <p:ph type="sldNum" sz="quarter" idx="10"/>
          </p:nvPr>
        </p:nvSpPr>
        <p:spPr/>
        <p:txBody>
          <a:bodyPr/>
          <a:lstStyle/>
          <a:p>
            <a:fld id="{DFFB6782-E22B-44B8-BE55-B98FFE7079DD}" type="slidenum">
              <a:rPr lang="en-US" smtClean="0"/>
              <a:t>21</a:t>
            </a:fld>
            <a:endParaRPr lang="en-US"/>
          </a:p>
        </p:txBody>
      </p:sp>
    </p:spTree>
    <p:extLst>
      <p:ext uri="{BB962C8B-B14F-4D97-AF65-F5344CB8AC3E}">
        <p14:creationId xmlns:p14="http://schemas.microsoft.com/office/powerpoint/2010/main" val="249340562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zh-CN" altLang="en-US" sz="1800" dirty="0"/>
              <a:t>上下文，神的话指</a:t>
            </a:r>
            <a:r>
              <a:rPr lang="en-US" altLang="zh-CN" sz="1800" dirty="0" err="1"/>
              <a:t>Psm</a:t>
            </a:r>
            <a:r>
              <a:rPr lang="en-US" altLang="zh-CN" sz="1800" dirty="0"/>
              <a:t> 95. </a:t>
            </a:r>
          </a:p>
          <a:p>
            <a:pPr marL="293551" indent="-293551">
              <a:buFont typeface="Arial" panose="020B0604020202020204" pitchFamily="34" charset="0"/>
              <a:buChar char="•"/>
            </a:pPr>
            <a:r>
              <a:rPr lang="zh-CN" altLang="en-US" sz="1800" dirty="0"/>
              <a:t>活泼的，神的话是活的，是有生命的，教导，责备，安慰，劝勉，鼓励。</a:t>
            </a:r>
            <a:endParaRPr lang="en-US" altLang="zh-CN" sz="1800" dirty="0"/>
          </a:p>
          <a:p>
            <a:pPr marL="293551" indent="-293551">
              <a:buFont typeface="Arial" panose="020B0604020202020204" pitchFamily="34" charset="0"/>
              <a:buChar char="•"/>
            </a:pPr>
            <a:r>
              <a:rPr lang="zh-CN" altLang="en-US" sz="1800" dirty="0"/>
              <a:t>有功效的，有果效的，有能力的，一定能达到目的，</a:t>
            </a:r>
            <a:r>
              <a:rPr lang="en-US" altLang="zh-CN" sz="1800" dirty="0"/>
              <a:t>Isa 55:11 </a:t>
            </a:r>
            <a:r>
              <a:rPr lang="zh-CN" altLang="en-US" sz="1800" dirty="0"/>
              <a:t>我口所出的话，也必如此，决不徒然返回，却要成就我所喜悦的，在我发他去成就的事上（发他去成就或作所命定）必然亨通。</a:t>
            </a:r>
            <a:endParaRPr lang="en-US" altLang="zh-CN" sz="1800" dirty="0"/>
          </a:p>
          <a:p>
            <a:pPr marL="293551" indent="-293551">
              <a:buFont typeface="Arial" panose="020B0604020202020204" pitchFamily="34" charset="0"/>
              <a:buChar char="•"/>
            </a:pPr>
            <a:r>
              <a:rPr lang="zh-CN" altLang="en-US" sz="1800" dirty="0"/>
              <a:t>两刃的剑</a:t>
            </a:r>
            <a:endParaRPr lang="en-US" altLang="zh-CN" sz="1800" dirty="0"/>
          </a:p>
          <a:p>
            <a:pPr marL="763233" lvl="1" indent="-293551">
              <a:buFont typeface="Arial" panose="020B0604020202020204" pitchFamily="34" charset="0"/>
              <a:buChar char="•"/>
            </a:pPr>
            <a:r>
              <a:rPr lang="zh-CN" altLang="en-US" sz="1800" dirty="0"/>
              <a:t>安慰又击打</a:t>
            </a:r>
            <a:r>
              <a:rPr lang="en-US" altLang="zh-CN" sz="1800" dirty="0"/>
              <a:t>comforts the afflicted and afflicts the comfortable</a:t>
            </a:r>
            <a:r>
              <a:rPr lang="zh-CN" altLang="en-US" sz="1800" dirty="0"/>
              <a:t>；</a:t>
            </a:r>
            <a:r>
              <a:rPr lang="zh-TW" altLang="en-US" sz="1800" dirty="0"/>
              <a:t>拆</a:t>
            </a:r>
            <a:r>
              <a:rPr lang="zh-CN" altLang="en-US" sz="1800" dirty="0"/>
              <a:t>毁</a:t>
            </a:r>
            <a:r>
              <a:rPr lang="zh-TW" altLang="en-US" sz="1800" dirty="0"/>
              <a:t>又建立</a:t>
            </a:r>
            <a:r>
              <a:rPr lang="zh-CN" altLang="en-US" sz="1800" dirty="0"/>
              <a:t>；好消息也有坏消息；给人生命也审判定罪。</a:t>
            </a:r>
            <a:endParaRPr lang="en-US" altLang="zh-CN" sz="1800" dirty="0"/>
          </a:p>
          <a:p>
            <a:pPr marL="763233" lvl="1" indent="-293551">
              <a:buFont typeface="Arial" panose="020B0604020202020204" pitchFamily="34" charset="0"/>
              <a:buChar char="•"/>
            </a:pPr>
            <a:r>
              <a:rPr lang="zh-CN" altLang="en-US" sz="1800" dirty="0"/>
              <a:t>所有的边都是锋利，没有钝边，所有神的话都是一样锋利的。</a:t>
            </a:r>
            <a:endParaRPr lang="en-US" altLang="zh-CN" sz="1800" dirty="0"/>
          </a:p>
          <a:p>
            <a:pPr marL="763233" lvl="1" indent="-293551">
              <a:buFont typeface="Arial" panose="020B0604020202020204" pitchFamily="34" charset="0"/>
              <a:buChar char="•"/>
            </a:pPr>
            <a:r>
              <a:rPr lang="zh-CN" altLang="en-US" sz="1800" dirty="0"/>
              <a:t>刺入剖开，人的心，只有神的话能刺入。分开人的假象和真实的意图，人心比万物都诡诈，会给自己找很多的借口。</a:t>
            </a:r>
            <a:endParaRPr lang="en-US" altLang="zh-CN" sz="1800" dirty="0"/>
          </a:p>
          <a:p>
            <a:pPr marL="763233" lvl="1" indent="-293551">
              <a:buFont typeface="Arial" panose="020B0604020202020204" pitchFamily="34" charset="0"/>
              <a:buChar char="•"/>
            </a:pPr>
            <a:r>
              <a:rPr lang="zh-TW" altLang="en-US" sz="1800" dirty="0"/>
              <a:t>心中的思念和主意</a:t>
            </a:r>
            <a:r>
              <a:rPr lang="zh-CN" altLang="en-US" sz="1800" dirty="0"/>
              <a:t>，心中的真实想法和动机，除去虚假。</a:t>
            </a:r>
            <a:r>
              <a:rPr lang="en-US" altLang="zh-CN" sz="1800" dirty="0" err="1"/>
              <a:t>Psm</a:t>
            </a:r>
            <a:r>
              <a:rPr lang="en-US" altLang="zh-CN" sz="1800" dirty="0"/>
              <a:t> 119:37 </a:t>
            </a:r>
            <a:r>
              <a:rPr lang="zh-CN" altLang="en-US" sz="1800" dirty="0"/>
              <a:t>求你叫我转眼不看虚假，又叫我在你的道中生活。</a:t>
            </a:r>
            <a:endParaRPr lang="en-US" altLang="zh-CN" sz="1800" dirty="0"/>
          </a:p>
          <a:p>
            <a:pPr marL="293551" indent="-293551">
              <a:buFont typeface="Arial" panose="020B0604020202020204" pitchFamily="34" charset="0"/>
              <a:buChar char="•"/>
            </a:pPr>
            <a:r>
              <a:rPr lang="en-US" altLang="zh-CN" sz="1800" dirty="0"/>
              <a:t>4</a:t>
            </a:r>
            <a:r>
              <a:rPr lang="zh-CN" altLang="en-US" sz="1800" dirty="0"/>
              <a:t>：</a:t>
            </a:r>
            <a:r>
              <a:rPr lang="en-US" altLang="zh-CN" sz="1800" dirty="0"/>
              <a:t>13</a:t>
            </a:r>
            <a:r>
              <a:rPr lang="zh-CN" altLang="en-US" sz="1800" dirty="0"/>
              <a:t>从神的道转到神，神的眼遍查全地。想一想，我们所做所为，所有的心思和想法在神面前都是敞开的。</a:t>
            </a:r>
            <a:endParaRPr lang="en-US" altLang="zh-CN" sz="1800" dirty="0"/>
          </a:p>
          <a:p>
            <a:pPr marL="763233" lvl="1" indent="-293551">
              <a:buFont typeface="Arial" panose="020B0604020202020204" pitchFamily="34" charset="0"/>
              <a:buChar char="•"/>
            </a:pPr>
            <a:r>
              <a:rPr lang="zh-TW" altLang="en-US" sz="1800" dirty="0"/>
              <a:t>赤露 </a:t>
            </a:r>
            <a:r>
              <a:rPr lang="en-US" altLang="zh-CN" sz="1800" dirty="0"/>
              <a:t>Naked </a:t>
            </a:r>
            <a:r>
              <a:rPr lang="zh-CN" altLang="en-US" sz="1800" dirty="0"/>
              <a:t>起初亚当和下午犯罪之后为自已用无花果树的叶子做衣服，遮盖自己。</a:t>
            </a:r>
            <a:endParaRPr lang="en-US" altLang="zh-CN" sz="1800" dirty="0"/>
          </a:p>
          <a:p>
            <a:pPr marL="763233" lvl="1" indent="-293551">
              <a:buFont typeface="Arial" panose="020B0604020202020204" pitchFamily="34" charset="0"/>
              <a:buChar char="•"/>
            </a:pPr>
            <a:r>
              <a:rPr lang="zh-CN" altLang="en-US" sz="1800" dirty="0"/>
              <a:t>敞开，原义是脖子后仰。</a:t>
            </a:r>
            <a:r>
              <a:rPr lang="en-US" altLang="zh-CN" sz="1800" dirty="0"/>
              <a:t>1. </a:t>
            </a:r>
            <a:r>
              <a:rPr lang="zh-CN" altLang="en-US" sz="1800" dirty="0"/>
              <a:t>当牲畜被杀时，露出喉咙；</a:t>
            </a:r>
            <a:r>
              <a:rPr lang="en-US" altLang="zh-CN" sz="1800" dirty="0"/>
              <a:t>2. </a:t>
            </a:r>
            <a:r>
              <a:rPr lang="zh-CN" altLang="en-US" sz="1800" dirty="0"/>
              <a:t>当罪犯被判决或执行时，被用刀尖顶住下巴，因而他得眼对眼地看审判官。这与上一节两刃的剑相连。与我们有关系的主，有翻译为我们要交帐的主。审判的味道。要表达的意思是我们都要见神的面，无法遮盖，无法躲藏。</a:t>
            </a:r>
            <a:endParaRPr lang="en-US" altLang="zh-CN" sz="1800" dirty="0"/>
          </a:p>
        </p:txBody>
      </p:sp>
      <p:sp>
        <p:nvSpPr>
          <p:cNvPr id="4" name="Slide Number Placeholder 3"/>
          <p:cNvSpPr>
            <a:spLocks noGrp="1"/>
          </p:cNvSpPr>
          <p:nvPr>
            <p:ph type="sldNum" sz="quarter" idx="10"/>
          </p:nvPr>
        </p:nvSpPr>
        <p:spPr/>
        <p:txBody>
          <a:bodyPr/>
          <a:lstStyle/>
          <a:p>
            <a:fld id="{DFFB6782-E22B-44B8-BE55-B98FFE7079DD}" type="slidenum">
              <a:rPr lang="en-US" smtClean="0"/>
              <a:t>22</a:t>
            </a:fld>
            <a:endParaRPr lang="en-US"/>
          </a:p>
        </p:txBody>
      </p:sp>
    </p:spTree>
    <p:extLst>
      <p:ext uri="{BB962C8B-B14F-4D97-AF65-F5344CB8AC3E}">
        <p14:creationId xmlns:p14="http://schemas.microsoft.com/office/powerpoint/2010/main" val="249340562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zh-CN" altLang="en-US" sz="1800" dirty="0"/>
              <a:t>我们需要一位</a:t>
            </a:r>
            <a:r>
              <a:rPr lang="zh-TW" altLang="en-US" sz="1800" dirty="0"/>
              <a:t>大祭司</a:t>
            </a:r>
            <a:r>
              <a:rPr lang="zh-CN" altLang="en-US" sz="1800" dirty="0"/>
              <a:t>，一位中保。</a:t>
            </a:r>
            <a:endParaRPr lang="en-US" altLang="zh-TW" sz="1800" dirty="0"/>
          </a:p>
          <a:p>
            <a:pPr marL="293551" indent="-293551">
              <a:buFont typeface="Arial" panose="020B0604020202020204" pitchFamily="34" charset="0"/>
              <a:buChar char="•"/>
            </a:pPr>
            <a:r>
              <a:rPr lang="zh-CN" altLang="en-US" sz="1800" dirty="0"/>
              <a:t>（负面）不要回头，为什么，因为回头没有活路。（正面）要认识神的儿子耶稣基督，他是我们已经升入高天尊荣的大祭司。</a:t>
            </a:r>
            <a:endParaRPr lang="en-US" altLang="zh-CN" sz="1800" dirty="0"/>
          </a:p>
          <a:p>
            <a:pPr marL="293551" indent="-293551">
              <a:buFont typeface="Arial" panose="020B0604020202020204" pitchFamily="34" charset="0"/>
              <a:buChar char="•"/>
            </a:pPr>
            <a:r>
              <a:rPr lang="zh-CN" altLang="en-US" sz="1800" dirty="0"/>
              <a:t>这里是一个转折，从耶稣的身份，慢慢更多地转到他的工作（</a:t>
            </a:r>
            <a:r>
              <a:rPr lang="en-US" altLang="zh-CN" sz="1800" dirty="0"/>
              <a:t>Ministry</a:t>
            </a:r>
            <a:r>
              <a:rPr lang="zh-CN" altLang="en-US" sz="1800" dirty="0"/>
              <a:t>）。</a:t>
            </a:r>
            <a:endParaRPr lang="en-US" altLang="zh-CN" sz="1800" dirty="0"/>
          </a:p>
          <a:p>
            <a:pPr marL="293551" indent="-293551">
              <a:buFont typeface="Arial" panose="020B0604020202020204" pitchFamily="34" charset="0"/>
              <a:buChar char="•"/>
            </a:pPr>
            <a:r>
              <a:rPr lang="zh-CN" altLang="en-US" sz="1800" dirty="0"/>
              <a:t>耶稣基督是大祭司这一个主题要一直持续到第十章。</a:t>
            </a:r>
            <a:endParaRPr lang="en-US" altLang="zh-CN" sz="1800" dirty="0"/>
          </a:p>
          <a:p>
            <a:pPr marL="293551" indent="-293551">
              <a:buFont typeface="Arial" panose="020B0604020202020204" pitchFamily="34" charset="0"/>
              <a:buChar char="•"/>
            </a:pPr>
            <a:r>
              <a:rPr lang="en-US" altLang="zh-CN" sz="1800" dirty="0" err="1"/>
              <a:t>Heb</a:t>
            </a:r>
            <a:r>
              <a:rPr lang="en-US" altLang="zh-CN" sz="1800" dirty="0"/>
              <a:t> 1:3 </a:t>
            </a:r>
            <a:r>
              <a:rPr lang="zh-CN" altLang="en-US" sz="1800" dirty="0"/>
              <a:t>他是神荣耀所发的光辉，是神本体的真像，常用他权能的命令托住万有，他洗净了人的罪，就坐在高天至大者的右边。</a:t>
            </a:r>
            <a:endParaRPr lang="en-US" altLang="zh-CN" sz="1800" dirty="0"/>
          </a:p>
          <a:p>
            <a:pPr marL="293551" indent="-293551">
              <a:buFont typeface="Arial" panose="020B0604020202020204" pitchFamily="34" charset="0"/>
              <a:buChar char="•"/>
            </a:pPr>
            <a:r>
              <a:rPr lang="en-US" altLang="zh-CN" sz="1800" dirty="0" err="1"/>
              <a:t>Heb</a:t>
            </a:r>
            <a:r>
              <a:rPr lang="en-US" altLang="zh-CN" sz="1800" dirty="0"/>
              <a:t> 2:17 </a:t>
            </a:r>
            <a:r>
              <a:rPr lang="zh-CN" altLang="en-US" sz="1800" dirty="0"/>
              <a:t>所以他凡事该与他的弟兄相同，为要在神的事上，成为慈悲忠信的大祭司，为百姓的罪献上挽回祭。</a:t>
            </a:r>
            <a:endParaRPr lang="en-US" altLang="zh-CN" sz="1800" dirty="0"/>
          </a:p>
          <a:p>
            <a:pPr marL="293551" indent="-293551">
              <a:buFont typeface="Arial" panose="020B0604020202020204" pitchFamily="34" charset="0"/>
              <a:buChar char="•"/>
            </a:pPr>
            <a:r>
              <a:rPr lang="en-US" altLang="zh-CN" sz="1800" dirty="0" err="1"/>
              <a:t>Heb</a:t>
            </a:r>
            <a:r>
              <a:rPr lang="en-US" altLang="zh-CN" sz="1800" dirty="0"/>
              <a:t> 3:1 </a:t>
            </a:r>
            <a:r>
              <a:rPr lang="zh-CN" altLang="en-US" sz="1800" dirty="0"/>
              <a:t>同蒙天召的圣洁弟兄阿，你们应当思想，我们所认为使者，为大祭司的耶稣。</a:t>
            </a:r>
            <a:endParaRPr lang="en-US" altLang="zh-CN" sz="1800" dirty="0"/>
          </a:p>
          <a:p>
            <a:pPr marL="293551" indent="-293551">
              <a:buFont typeface="Arial" panose="020B0604020202020204" pitchFamily="34" charset="0"/>
              <a:buChar char="•"/>
            </a:pPr>
            <a:r>
              <a:rPr lang="en-US" altLang="zh-CN" sz="1800" dirty="0"/>
              <a:t>(1) Jesus’ ability to sympathize with human need,</a:t>
            </a:r>
          </a:p>
          <a:p>
            <a:pPr marL="293551" indent="-293551">
              <a:buFont typeface="Arial" panose="020B0604020202020204" pitchFamily="34" charset="0"/>
              <a:buChar char="•"/>
            </a:pPr>
            <a:r>
              <a:rPr lang="en-US" altLang="zh-CN" sz="1800" dirty="0"/>
              <a:t>(2) His perfect holiness,</a:t>
            </a:r>
          </a:p>
          <a:p>
            <a:pPr marL="293551" indent="-293551">
              <a:buFont typeface="Arial" panose="020B0604020202020204" pitchFamily="34" charset="0"/>
              <a:buChar char="•"/>
            </a:pPr>
            <a:r>
              <a:rPr lang="en-US" altLang="zh-CN" sz="1800" dirty="0"/>
              <a:t>(3) His eternal call to the priestly order of Melchizedek (combined with his eternal </a:t>
            </a:r>
            <a:r>
              <a:rPr lang="en-US" altLang="zh-CN" sz="1800" dirty="0" err="1"/>
              <a:t>sonship</a:t>
            </a:r>
            <a:r>
              <a:rPr lang="en-US" altLang="zh-CN" sz="1800" dirty="0"/>
              <a:t>),</a:t>
            </a:r>
          </a:p>
          <a:p>
            <a:pPr marL="293551" indent="-293551">
              <a:buFont typeface="Arial" panose="020B0604020202020204" pitchFamily="34" charset="0"/>
              <a:buChar char="•"/>
            </a:pPr>
            <a:r>
              <a:rPr lang="en-US" altLang="zh-CN" sz="1800" dirty="0"/>
              <a:t>(4) His initiating a new and better covenant,</a:t>
            </a:r>
          </a:p>
          <a:p>
            <a:pPr marL="293551" indent="-293551">
              <a:buFont typeface="Arial" panose="020B0604020202020204" pitchFamily="34" charset="0"/>
              <a:buChar char="•"/>
            </a:pPr>
            <a:r>
              <a:rPr lang="en-US" altLang="zh-CN" sz="1800" dirty="0"/>
              <a:t>(5) His ministering in the true heavenly tabernacle, and</a:t>
            </a:r>
          </a:p>
          <a:p>
            <a:pPr marL="293551" indent="-293551">
              <a:buFont typeface="Arial" panose="020B0604020202020204" pitchFamily="34" charset="0"/>
              <a:buChar char="•"/>
            </a:pPr>
            <a:r>
              <a:rPr lang="en-US" altLang="zh-CN" sz="1800" dirty="0"/>
              <a:t>(6) His presenting himself as a once-for-all sacrifice for the salvation and perfection of all his followers.</a:t>
            </a:r>
          </a:p>
          <a:p>
            <a:pPr marL="293551" indent="-293551">
              <a:buFont typeface="Arial" panose="020B0604020202020204" pitchFamily="34" charset="0"/>
              <a:buChar char="•"/>
            </a:pPr>
            <a:endParaRPr lang="en-US" altLang="zh-CN" sz="1800" dirty="0"/>
          </a:p>
          <a:p>
            <a:pPr marL="293551" indent="-293551">
              <a:buFont typeface="Arial" panose="020B0604020202020204" pitchFamily="34" charset="0"/>
              <a:buChar char="•"/>
            </a:pPr>
            <a:r>
              <a:rPr lang="zh-TW" altLang="en-US" sz="1800" dirty="0"/>
              <a:t>升入高天</a:t>
            </a:r>
            <a:r>
              <a:rPr lang="zh-CN" altLang="en-US" sz="1800" dirty="0"/>
              <a:t>，穿过诸天，旧约是大祭司穿过圣所，进入至圣所。耶稣穿越诸天，进入</a:t>
            </a:r>
            <a:r>
              <a:rPr lang="en-US" altLang="zh-CN" sz="1800" dirty="0"/>
              <a:t>Heaven of Heavens. </a:t>
            </a:r>
            <a:r>
              <a:rPr lang="zh-CN" altLang="en-US" sz="1800" dirty="0"/>
              <a:t>斯提反我看见天开了</a:t>
            </a:r>
            <a:r>
              <a:rPr lang="en-US" altLang="zh-CN" sz="1800" dirty="0"/>
              <a:t> </a:t>
            </a:r>
          </a:p>
        </p:txBody>
      </p:sp>
      <p:sp>
        <p:nvSpPr>
          <p:cNvPr id="4" name="Slide Number Placeholder 3"/>
          <p:cNvSpPr>
            <a:spLocks noGrp="1"/>
          </p:cNvSpPr>
          <p:nvPr>
            <p:ph type="sldNum" sz="quarter" idx="10"/>
          </p:nvPr>
        </p:nvSpPr>
        <p:spPr/>
        <p:txBody>
          <a:bodyPr/>
          <a:lstStyle/>
          <a:p>
            <a:fld id="{DFFB6782-E22B-44B8-BE55-B98FFE7079DD}" type="slidenum">
              <a:rPr lang="en-US" smtClean="0"/>
              <a:t>23</a:t>
            </a:fld>
            <a:endParaRPr lang="en-US"/>
          </a:p>
        </p:txBody>
      </p:sp>
    </p:spTree>
    <p:extLst>
      <p:ext uri="{BB962C8B-B14F-4D97-AF65-F5344CB8AC3E}">
        <p14:creationId xmlns:p14="http://schemas.microsoft.com/office/powerpoint/2010/main" val="249340562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93551" indent="-293551">
              <a:buFont typeface="Arial" panose="020B0604020202020204" pitchFamily="34" charset="0"/>
              <a:buChar char="•"/>
            </a:pPr>
            <a:r>
              <a:rPr lang="zh-CN" altLang="en-US" sz="1800" dirty="0"/>
              <a:t>因為，升入高天尊荣的大祭司</a:t>
            </a:r>
            <a:r>
              <a:rPr lang="en-US" altLang="zh-CN" sz="1800" dirty="0"/>
              <a:t>VS</a:t>
            </a:r>
            <a:r>
              <a:rPr lang="zh-CN" altLang="en-US" sz="1800" dirty="0"/>
              <a:t>體恤我們的軟弱。耶穌基督超越的地位</a:t>
            </a:r>
            <a:r>
              <a:rPr lang="en-US" altLang="zh-CN" sz="1800" dirty="0"/>
              <a:t>VS</a:t>
            </a:r>
            <a:r>
              <a:rPr lang="zh-CN" altLang="en-US" sz="1800" dirty="0"/>
              <a:t>他體恤我們的軟弱。</a:t>
            </a:r>
            <a:endParaRPr lang="en-US" altLang="zh-CN" sz="1800" dirty="0"/>
          </a:p>
          <a:p>
            <a:pPr marL="293551" indent="-293551">
              <a:buFont typeface="Arial" panose="020B0604020202020204" pitchFamily="34" charset="0"/>
              <a:buChar char="•"/>
            </a:pPr>
            <a:r>
              <a:rPr lang="zh-CN" altLang="en-US" sz="1800" dirty="0">
                <a:solidFill>
                  <a:schemeClr val="bg1"/>
                </a:solidFill>
              </a:rPr>
              <a:t>软弱是指肉體的限制，軟弱本身不是罪，但軟弱使我們與罪惡的爭戰中極其艱難。</a:t>
            </a:r>
            <a:endParaRPr lang="en-US" altLang="zh-CN" sz="1800" dirty="0">
              <a:solidFill>
                <a:schemeClr val="bg1"/>
              </a:solidFill>
            </a:endParaRPr>
          </a:p>
          <a:p>
            <a:pPr marL="293551" indent="-293551">
              <a:buFont typeface="Arial" panose="020B0604020202020204" pitchFamily="34" charset="0"/>
              <a:buChar char="•"/>
            </a:pPr>
            <a:r>
              <a:rPr lang="en-US" altLang="zh-CN" sz="1800" dirty="0"/>
              <a:t>John MacArthur </a:t>
            </a:r>
            <a:r>
              <a:rPr lang="zh-CN" altLang="en-US" sz="1800" dirty="0"/>
              <a:t>指出不犯罪使試探的影響更為強烈。</a:t>
            </a:r>
            <a:endParaRPr lang="en-US" altLang="zh-CN" sz="1800" dirty="0"/>
          </a:p>
        </p:txBody>
      </p:sp>
      <p:sp>
        <p:nvSpPr>
          <p:cNvPr id="4" name="Slide Number Placeholder 3"/>
          <p:cNvSpPr>
            <a:spLocks noGrp="1"/>
          </p:cNvSpPr>
          <p:nvPr>
            <p:ph type="sldNum" sz="quarter" idx="10"/>
          </p:nvPr>
        </p:nvSpPr>
        <p:spPr/>
        <p:txBody>
          <a:bodyPr/>
          <a:lstStyle/>
          <a:p>
            <a:fld id="{DFFB6782-E22B-44B8-BE55-B98FFE7079DD}" type="slidenum">
              <a:rPr lang="en-US" smtClean="0"/>
              <a:t>24</a:t>
            </a:fld>
            <a:endParaRPr lang="en-US"/>
          </a:p>
        </p:txBody>
      </p:sp>
    </p:spTree>
    <p:extLst>
      <p:ext uri="{BB962C8B-B14F-4D97-AF65-F5344CB8AC3E}">
        <p14:creationId xmlns:p14="http://schemas.microsoft.com/office/powerpoint/2010/main" val="249340562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93551" indent="-293551">
              <a:buFont typeface="Arial" panose="020B0604020202020204" pitchFamily="34" charset="0"/>
              <a:buChar char="•"/>
            </a:pPr>
            <a:r>
              <a:rPr lang="zh-TW" altLang="en-US" sz="1800" dirty="0"/>
              <a:t>所以</a:t>
            </a:r>
            <a:r>
              <a:rPr lang="zh-CN" altLang="en-US" sz="1800" dirty="0"/>
              <a:t>，警戒之后的劝勉</a:t>
            </a:r>
            <a:endParaRPr lang="en-US" altLang="zh-TW" sz="1800" dirty="0"/>
          </a:p>
          <a:p>
            <a:pPr marL="293551" indent="-293551">
              <a:buFont typeface="Arial" panose="020B0604020202020204" pitchFamily="34" charset="0"/>
              <a:buChar char="•"/>
            </a:pPr>
            <a:r>
              <a:rPr lang="zh-CN" altLang="en-US" sz="1800" dirty="0"/>
              <a:t>讓我們畏懼</a:t>
            </a:r>
            <a:r>
              <a:rPr lang="en-US" altLang="zh-CN" sz="1800" dirty="0"/>
              <a:t>4:1 </a:t>
            </a:r>
            <a:r>
              <a:rPr lang="zh-CN" altLang="en-US" sz="1800" dirty="0"/>
              <a:t>我们既蒙留下有进入他安息的应许，就当畏惧，免得我们中间，（我们原文作你们）或有人似乎是赶不上了。</a:t>
            </a:r>
            <a:endParaRPr lang="en-US" altLang="zh-CN" sz="1800" dirty="0"/>
          </a:p>
          <a:p>
            <a:pPr marL="293551" indent="-293551">
              <a:buFont typeface="Arial" panose="020B0604020202020204" pitchFamily="34" charset="0"/>
              <a:buChar char="•"/>
            </a:pPr>
            <a:r>
              <a:rPr lang="zh-CN" altLang="en-US" sz="1800" dirty="0"/>
              <a:t>让我们努力</a:t>
            </a:r>
            <a:r>
              <a:rPr lang="en-US" altLang="zh-CN" sz="1800" dirty="0"/>
              <a:t>4:11 </a:t>
            </a:r>
            <a:r>
              <a:rPr lang="zh-CN" altLang="en-US" sz="1800" dirty="0"/>
              <a:t>所以我们务必竭力进入那安息，免得有人学那不信从的样子跌倒了。</a:t>
            </a:r>
            <a:endParaRPr lang="en-US" altLang="zh-CN" sz="1800" dirty="0"/>
          </a:p>
          <a:p>
            <a:pPr marL="293551" indent="-293551">
              <a:buFont typeface="Arial" panose="020B0604020202020204" pitchFamily="34" charset="0"/>
              <a:buChar char="•"/>
            </a:pPr>
            <a:r>
              <a:rPr lang="zh-CN" altLang="en-US" sz="1800" dirty="0"/>
              <a:t>让我们持定</a:t>
            </a:r>
            <a:r>
              <a:rPr lang="en-US" altLang="zh-CN" sz="1800" dirty="0"/>
              <a:t>4:14 </a:t>
            </a:r>
            <a:r>
              <a:rPr lang="zh-CN" altLang="en-US" sz="1800" dirty="0"/>
              <a:t>我们既然有一位已经升入高天尊荣的大祭司，就是神的儿子耶稣，便当持定所承认的道。</a:t>
            </a:r>
            <a:endParaRPr lang="en-US" altLang="zh-CN" sz="1800" dirty="0"/>
          </a:p>
          <a:p>
            <a:pPr marL="293551" indent="-293551">
              <a:buFont typeface="Arial" panose="020B0604020202020204" pitchFamily="34" charset="0"/>
              <a:buChar char="•"/>
            </a:pPr>
            <a:r>
              <a:rPr lang="zh-CN" altLang="en-US" sz="1800" dirty="0"/>
              <a:t>让我们靠近</a:t>
            </a:r>
            <a:r>
              <a:rPr lang="en-US" altLang="zh-CN" sz="1800" dirty="0"/>
              <a:t>4:16 </a:t>
            </a:r>
            <a:r>
              <a:rPr lang="zh-CN" altLang="en-US" sz="1800" dirty="0"/>
              <a:t>所以我们只管坦然无惧地，来到施恩的宝座前，为要得怜恤，蒙恩惠作随时的帮助。</a:t>
            </a:r>
            <a:endParaRPr lang="en-US" altLang="zh-CN" sz="1800" dirty="0"/>
          </a:p>
          <a:p>
            <a:pPr marL="763233" lvl="1" indent="-293551">
              <a:buFont typeface="Arial" panose="020B0604020202020204" pitchFamily="34" charset="0"/>
              <a:buChar char="•"/>
            </a:pPr>
            <a:r>
              <a:rPr lang="en-US" altLang="zh-CN" sz="1800" dirty="0"/>
              <a:t>Exo 19:12 </a:t>
            </a:r>
            <a:r>
              <a:rPr lang="zh-CN" altLang="en-US" sz="1800" dirty="0"/>
              <a:t>你要在山的四围给百姓定界限，说，你们当谨慎，不可上山去，也不可摸山的边界，凡摸这山的，必要治死他。神来了，人却没有一个中保。</a:t>
            </a:r>
            <a:endParaRPr lang="en-US" altLang="zh-CN" sz="1800" dirty="0"/>
          </a:p>
          <a:p>
            <a:pPr marL="763233" lvl="1" indent="-293551">
              <a:buFont typeface="Arial" panose="020B0604020202020204" pitchFamily="34" charset="0"/>
              <a:buChar char="•"/>
            </a:pPr>
            <a:r>
              <a:rPr lang="en-US" altLang="zh-CN" sz="1800" dirty="0" err="1"/>
              <a:t>Num</a:t>
            </a:r>
            <a:r>
              <a:rPr lang="en-US" altLang="zh-CN" sz="1800" dirty="0"/>
              <a:t> 18:22 </a:t>
            </a:r>
            <a:r>
              <a:rPr lang="zh-CN" altLang="en-US" sz="1800" dirty="0"/>
              <a:t>从今以后，以色列人不可挨近会幕，免得他们担罪而死。</a:t>
            </a:r>
            <a:endParaRPr lang="en-US" altLang="zh-CN" sz="1800" dirty="0"/>
          </a:p>
          <a:p>
            <a:pPr marL="293551" indent="-293551">
              <a:buFont typeface="Arial" panose="020B0604020202020204" pitchFamily="34" charset="0"/>
              <a:buChar char="•"/>
            </a:pPr>
            <a:r>
              <a:rPr lang="zh-CN" altLang="en-US" sz="1800" dirty="0"/>
              <a:t>不光是靠近，而且是</a:t>
            </a:r>
            <a:r>
              <a:rPr lang="zh-CN" altLang="en-US" sz="1800" b="1" dirty="0"/>
              <a:t>坦然无惧</a:t>
            </a:r>
            <a:r>
              <a:rPr lang="zh-CN" altLang="en-US" sz="1800" dirty="0"/>
              <a:t>。</a:t>
            </a:r>
            <a:r>
              <a:rPr lang="en-US" altLang="zh-CN" sz="1800" dirty="0"/>
              <a:t>the idea of freedom to say all</a:t>
            </a:r>
            <a:r>
              <a:rPr lang="zh-CN" altLang="en-US" sz="1800" dirty="0"/>
              <a:t>。</a:t>
            </a:r>
            <a:r>
              <a:rPr lang="en-US" altLang="zh-CN" sz="1800" dirty="0" err="1"/>
              <a:t>Parrhesia</a:t>
            </a:r>
            <a:r>
              <a:rPr lang="en-US" altLang="zh-CN" sz="1800" dirty="0"/>
              <a:t> is confidence that speaks up</a:t>
            </a:r>
            <a:r>
              <a:rPr lang="zh-CN" altLang="en-US" sz="1800" dirty="0"/>
              <a:t>，</a:t>
            </a:r>
            <a:r>
              <a:rPr lang="en-US" altLang="zh-CN" sz="1800" dirty="0"/>
              <a:t>freedom of speech</a:t>
            </a:r>
            <a:r>
              <a:rPr lang="zh-CN" altLang="en-US" sz="1800" dirty="0"/>
              <a:t>。畅所欲言，毫无顾忌的讲。</a:t>
            </a:r>
            <a:endParaRPr lang="en-US" altLang="zh-CN" sz="1800" dirty="0"/>
          </a:p>
          <a:p>
            <a:pPr marL="763233" lvl="1" indent="-293551">
              <a:buFont typeface="Arial" panose="020B0604020202020204" pitchFamily="34" charset="0"/>
              <a:buChar char="•"/>
            </a:pPr>
            <a:r>
              <a:rPr lang="en-US" altLang="zh-CN" sz="1800" dirty="0"/>
              <a:t>1Jn 2:28 </a:t>
            </a:r>
            <a:r>
              <a:rPr lang="zh-CN" altLang="en-US" sz="1800" dirty="0"/>
              <a:t>小子们哪，你们要住在主里面。这样，他若显现，我们就可以坦然无惧。当他来的时候，在他面前也不至于惭愧。</a:t>
            </a:r>
            <a:endParaRPr lang="en-US" altLang="zh-CN" sz="1800" dirty="0"/>
          </a:p>
          <a:p>
            <a:pPr marL="763233" lvl="1" indent="-293551">
              <a:buFont typeface="Arial" panose="020B0604020202020204" pitchFamily="34" charset="0"/>
              <a:buChar char="•"/>
            </a:pPr>
            <a:r>
              <a:rPr lang="en-US" altLang="zh-CN" sz="1800" dirty="0"/>
              <a:t>1Jn 3:21 </a:t>
            </a:r>
            <a:r>
              <a:rPr lang="zh-CN" altLang="en-US" sz="1800" dirty="0"/>
              <a:t>亲爱的弟兄阿，我们的心若不责备我们，就可以向神坦然无惧了。</a:t>
            </a:r>
            <a:endParaRPr lang="en-US" altLang="zh-CN" sz="1800" dirty="0"/>
          </a:p>
          <a:p>
            <a:pPr marL="763233" lvl="1" indent="-293551">
              <a:buFont typeface="Arial" panose="020B0604020202020204" pitchFamily="34" charset="0"/>
              <a:buChar char="•"/>
            </a:pPr>
            <a:r>
              <a:rPr lang="en-US" altLang="zh-CN" sz="1800" dirty="0"/>
              <a:t>1Jn 4:17 </a:t>
            </a:r>
            <a:r>
              <a:rPr lang="zh-CN" altLang="en-US" sz="1800" dirty="0"/>
              <a:t>这样爱在我们里面得以完全，我们就可以在审判的日子，坦然无惧。因为他如何，我们在这世上也如何。</a:t>
            </a:r>
            <a:endParaRPr lang="en-US" altLang="zh-CN" sz="1800" dirty="0"/>
          </a:p>
          <a:p>
            <a:pPr marL="763233" lvl="1" indent="-293551">
              <a:buFont typeface="Arial" panose="020B0604020202020204" pitchFamily="34" charset="0"/>
              <a:buChar char="•"/>
            </a:pPr>
            <a:r>
              <a:rPr lang="en-US" altLang="zh-CN" sz="1800" dirty="0"/>
              <a:t>Because of Christ’s finished work on the Cross and His present mediation as our High Priest, believers can boldly approach God’s presence! You may want to read that again and then ponder the incredible privilege believers have in the New Covenant!</a:t>
            </a:r>
          </a:p>
          <a:p>
            <a:pPr marL="763233" lvl="1" indent="-293551">
              <a:buFont typeface="Arial" panose="020B0604020202020204" pitchFamily="34" charset="0"/>
              <a:buChar char="•"/>
            </a:pPr>
            <a:r>
              <a:rPr lang="en-US" altLang="zh-CN" sz="1800" dirty="0"/>
              <a:t>You cannot pour out your heart in the fullest confidence to a person you do not respect, but if you get with some one you entirely trust, how swiftly the words flow. and how very easy it is to tell out the whole heart. Just so with this great word of the writer of this Epistle, descriptive of the temper and disposition with which men are to go to God — with confidence, full, cheerful, and unembarrassed, and which expresses itself in full trust, exactly as one of the old Psalms says — ‘Ye people, pour out your heart before Him.’ (Ps 62:8-note)</a:t>
            </a:r>
            <a:endParaRPr lang="zh-CN" altLang="en-US" sz="1800" dirty="0"/>
          </a:p>
          <a:p>
            <a:pPr marL="293551" indent="-293551">
              <a:buFont typeface="Arial" panose="020B0604020202020204" pitchFamily="34" charset="0"/>
              <a:buChar char="•"/>
            </a:pPr>
            <a:r>
              <a:rPr lang="zh-CN" altLang="en-US" sz="1800" dirty="0"/>
              <a:t>宝座。这是神的宝座，我们不可怠慢，但这是恩典的宝座，</a:t>
            </a:r>
            <a:r>
              <a:rPr lang="en-US" altLang="zh-CN" sz="1800" dirty="0"/>
              <a:t>Throne of grace</a:t>
            </a:r>
            <a:r>
              <a:rPr lang="zh-CN" altLang="en-US" sz="1800" dirty="0"/>
              <a:t>。同一个宝座，对于罪人是审判的宝座。</a:t>
            </a:r>
            <a:endParaRPr lang="en-US" altLang="zh-CN" sz="1800" dirty="0"/>
          </a:p>
          <a:p>
            <a:pPr marL="293551" indent="-293551">
              <a:buFont typeface="Arial" panose="020B0604020202020204" pitchFamily="34" charset="0"/>
              <a:buChar char="•"/>
            </a:pPr>
            <a:r>
              <a:rPr lang="zh-CN" altLang="en-US" sz="1800" dirty="0"/>
              <a:t>你犯罪了，严重的罪，必死无疑，你绝望了，走头无路，但是你来到法庭，发现审判你的人竟然是一个最爱你的人，他爱你到一个地步愿意替你死。</a:t>
            </a:r>
            <a:endParaRPr lang="en-US" altLang="zh-CN" sz="1800" dirty="0"/>
          </a:p>
          <a:p>
            <a:pPr marL="293551" indent="-293551">
              <a:buFont typeface="Arial" panose="020B0604020202020204" pitchFamily="34" charset="0"/>
              <a:buChar char="•"/>
            </a:pPr>
            <a:r>
              <a:rPr lang="en-US" altLang="zh-CN" sz="1800" dirty="0"/>
              <a:t>Jesus Christ fully God and fully Man, but a Man of infinite power on one hand and a Man with complete and utter sympathy toward mere men! After the resurrection, Jesus encouraged His disciples with the emboldening truth that "All power is given to Me, in heaven and in on earth." (Matthew 28:18)</a:t>
            </a:r>
          </a:p>
          <a:p>
            <a:pPr marL="293551" indent="-293551">
              <a:buFont typeface="Arial" panose="020B0604020202020204" pitchFamily="34" charset="0"/>
              <a:buChar char="•"/>
            </a:pPr>
            <a:r>
              <a:rPr lang="zh-TW" altLang="en-US" sz="1800" dirty="0"/>
              <a:t>施恩的宝座 </a:t>
            </a:r>
            <a:r>
              <a:rPr lang="en-US" altLang="zh-CN" sz="1800" dirty="0"/>
              <a:t>throne characterized by grace.</a:t>
            </a:r>
          </a:p>
          <a:p>
            <a:pPr marL="293551" indent="-293551">
              <a:buFont typeface="Arial" panose="020B0604020202020204" pitchFamily="34" charset="0"/>
              <a:buChar char="•"/>
            </a:pPr>
            <a:r>
              <a:rPr lang="zh-CN" altLang="en-US" sz="1800" dirty="0"/>
              <a:t>什麼是恩典？</a:t>
            </a:r>
            <a:endParaRPr lang="en-US" altLang="zh-CN" sz="1800" dirty="0"/>
          </a:p>
          <a:p>
            <a:pPr marL="763233" lvl="1" indent="-293551">
              <a:buFont typeface="Arial" panose="020B0604020202020204" pitchFamily="34" charset="0"/>
              <a:buChar char="•"/>
            </a:pPr>
            <a:r>
              <a:rPr lang="en-US" altLang="zh-CN" sz="1800" dirty="0"/>
              <a:t>Marvin Vincent says that grace (</a:t>
            </a:r>
            <a:r>
              <a:rPr lang="en-US" altLang="zh-CN" sz="1800" dirty="0" err="1"/>
              <a:t>charis</a:t>
            </a:r>
            <a:r>
              <a:rPr lang="en-US" altLang="zh-CN" sz="1800" dirty="0"/>
              <a:t>) "is primarily that which gives joy (</a:t>
            </a:r>
            <a:r>
              <a:rPr lang="en-US" altLang="zh-CN" sz="1800" dirty="0" err="1"/>
              <a:t>chara</a:t>
            </a:r>
            <a:r>
              <a:rPr lang="en-US" altLang="zh-CN" sz="1800" dirty="0"/>
              <a:t>). Its higher, Christian meaning is based on the emphasis of freeness in a gift or </a:t>
            </a:r>
            <a:r>
              <a:rPr lang="en-US" altLang="zh-CN" sz="1800" dirty="0" err="1"/>
              <a:t>favour</a:t>
            </a:r>
            <a:r>
              <a:rPr lang="en-US" altLang="zh-CN" sz="1800" dirty="0"/>
              <a:t>. It is the free, spontaneous, absolute loving-kindness of God toward men. (Word Studies in the New Testament: Vol. 4, page 109)</a:t>
            </a:r>
          </a:p>
          <a:p>
            <a:pPr marL="763233" lvl="1" indent="-293551">
              <a:buFont typeface="Arial" panose="020B0604020202020204" pitchFamily="34" charset="0"/>
              <a:buChar char="•"/>
            </a:pPr>
            <a:r>
              <a:rPr lang="en-US" altLang="zh-CN" sz="1800" dirty="0"/>
              <a:t>Grace is the merciful kindness by which God, exerting his holy influence upon souls ("saving" grace), turning them to Christ and causing him to seek after His righteousness, keeps, strengthens, increases them in Christian faith, knowledge, affection, and kindles them to the exercise of the Christian virtues ("sanctifying" grace - that work of the Holy Spirit in the life of a yielded believer, enabling him to daily die to sin and live to righteousness). Paul frequently introduces his epistles with "grace" to recipients who are already saved by grace. Thus grace in these introductions is Paul's desire that his recipients live out their Christianity empowered by sanctifying grace.</a:t>
            </a:r>
            <a:endParaRPr lang="zh-CN" altLang="en-US" sz="1800" dirty="0"/>
          </a:p>
          <a:p>
            <a:pPr marL="763233" lvl="1" indent="-293551">
              <a:buFont typeface="Arial" panose="020B0604020202020204" pitchFamily="34" charset="0"/>
              <a:buChar char="•"/>
            </a:pPr>
            <a:r>
              <a:rPr lang="en-US" altLang="zh-CN" sz="1800" dirty="0"/>
              <a:t>Grace is the dimension of divine activity that enables God to confront human indifference and rebellion with an inexhaustible capacity to forgive and to bless." (Tyndale Bible Dictionary)</a:t>
            </a:r>
          </a:p>
          <a:p>
            <a:pPr marL="763233" lvl="1" indent="-293551">
              <a:buFont typeface="Arial" panose="020B0604020202020204" pitchFamily="34" charset="0"/>
              <a:buChar char="•"/>
            </a:pPr>
            <a:r>
              <a:rPr lang="en-US" altLang="zh-CN" sz="1800" dirty="0" err="1"/>
              <a:t>Jhn</a:t>
            </a:r>
            <a:r>
              <a:rPr lang="en-US" altLang="zh-CN" sz="1800" dirty="0"/>
              <a:t> 1:16 </a:t>
            </a:r>
            <a:r>
              <a:rPr lang="zh-CN" altLang="en-US" sz="1800" dirty="0"/>
              <a:t>从他丰满的恩典里我们都领受了，而且恩上加恩。恩典有两个方面，一个</a:t>
            </a:r>
            <a:r>
              <a:rPr lang="en-US" altLang="zh-CN" sz="1800" dirty="0"/>
              <a:t>Saving Grace</a:t>
            </a:r>
            <a:r>
              <a:rPr lang="zh-CN" altLang="en-US" sz="1800" dirty="0"/>
              <a:t>，一个是</a:t>
            </a:r>
            <a:r>
              <a:rPr lang="en-US" altLang="zh-CN" sz="1800" dirty="0" err="1"/>
              <a:t>Sanctifing</a:t>
            </a:r>
            <a:r>
              <a:rPr lang="en-US" altLang="zh-CN" sz="1800" dirty="0"/>
              <a:t> Grace</a:t>
            </a:r>
            <a:r>
              <a:rPr lang="zh-CN" altLang="en-US" sz="1800" dirty="0"/>
              <a:t>。恩典是神的豐富，用基督來支付。她的原意是喜悅，她能讓每一個試煉都得到一個喜樂的結局，恩典必然帶來和平。</a:t>
            </a:r>
            <a:endParaRPr lang="en-US" altLang="zh-CN" sz="1800" dirty="0"/>
          </a:p>
          <a:p>
            <a:pPr marL="763233" lvl="1" indent="-293551">
              <a:buFont typeface="Arial" panose="020B0604020202020204" pitchFamily="34" charset="0"/>
              <a:buChar char="•"/>
            </a:pPr>
            <a:r>
              <a:rPr lang="zh-CN" altLang="en-US" sz="1800" dirty="0"/>
              <a:t>我們現代的基督徒，低估了律法的嚴峻，更是大大地低估了恩典的寶貴。</a:t>
            </a:r>
            <a:r>
              <a:rPr lang="en-US" altLang="zh-CN" sz="1800" dirty="0"/>
              <a:t>Gal 3:3 </a:t>
            </a:r>
            <a:r>
              <a:rPr lang="zh-CN" altLang="en-US" sz="1800" dirty="0"/>
              <a:t>你们既靠圣灵入门，如今还靠肉身成全吗？你们是这样的无知吗？</a:t>
            </a:r>
            <a:endParaRPr lang="en-US" altLang="zh-CN" sz="1800" dirty="0"/>
          </a:p>
          <a:p>
            <a:pPr marL="763233" lvl="1" indent="-293551">
              <a:buFont typeface="Arial" panose="020B0604020202020204" pitchFamily="34" charset="0"/>
              <a:buChar char="•"/>
            </a:pPr>
            <a:r>
              <a:rPr lang="en-US" altLang="zh-CN" sz="1800" dirty="0"/>
              <a:t>The dying words of one ancient saint were "Grace is the only thing that can make us like God. I might be dragged through heaven, earth, and hell and I would still be the same sinful, polluted wretch unless God Himself should cleanse me by His grace.</a:t>
            </a:r>
          </a:p>
          <a:p>
            <a:pPr marL="293551" indent="-293551">
              <a:buFont typeface="Arial" panose="020B0604020202020204" pitchFamily="34" charset="0"/>
              <a:buChar char="•"/>
            </a:pPr>
            <a:r>
              <a:rPr lang="zh-CN" altLang="en-US" sz="1800" dirty="0"/>
              <a:t>为要，翻译的不好，愿意的以至于，因此， </a:t>
            </a:r>
            <a:r>
              <a:rPr lang="en-US" altLang="zh-CN" sz="1800" dirty="0"/>
              <a:t>so that, in order that, that, as a result</a:t>
            </a:r>
            <a:r>
              <a:rPr lang="zh-CN" altLang="en-US" sz="1800" dirty="0"/>
              <a:t>。</a:t>
            </a:r>
            <a:endParaRPr lang="en-US" altLang="zh-CN" sz="1800" dirty="0"/>
          </a:p>
          <a:p>
            <a:pPr marL="293551" indent="-293551">
              <a:buFont typeface="Arial" panose="020B0604020202020204" pitchFamily="34" charset="0"/>
              <a:buChar char="•"/>
            </a:pPr>
            <a:r>
              <a:rPr lang="zh-CN" altLang="en-US" sz="1800" dirty="0"/>
              <a:t>怜恤，怜悯</a:t>
            </a:r>
            <a:endParaRPr lang="en-US" altLang="zh-CN" sz="1800" dirty="0"/>
          </a:p>
          <a:p>
            <a:pPr marL="763233" lvl="1" indent="-293551">
              <a:buFont typeface="Arial" panose="020B0604020202020204" pitchFamily="34" charset="0"/>
              <a:buChar char="•"/>
            </a:pPr>
            <a:r>
              <a:rPr lang="en-US" altLang="zh-CN" sz="1800" dirty="0"/>
              <a:t>Blue Letter Bible writes that "Mercy is when that which is deserved is withheld to the benefit of the object of the mercy. God has demonstrated this attribute in abundance with respect to mankind. We from nearly the beginning of our existence have deserved nothing but wrath; having sinned and fallen short of eternal life in glory, we can do nothing to commend ourselves to or defend ourselves before God. But thankfully, God has been so amazing in His mercy. Over and against merely having the mercy to allow us to live out our miserable lives without destroying us instantly, God has chosen us to greatness and glory by the hand of His Son. The believer finds himself in Christ and enjoys full well the fruits of God's mercy.</a:t>
            </a:r>
          </a:p>
          <a:p>
            <a:pPr marL="763233" lvl="1" indent="-293551">
              <a:buFont typeface="Arial" panose="020B0604020202020204" pitchFamily="34" charset="0"/>
              <a:buChar char="•"/>
            </a:pPr>
            <a:r>
              <a:rPr lang="en-US" altLang="zh-CN" sz="1800" dirty="0"/>
              <a:t>Mercy includes three elements: 1. ”I see the need”—that’s recognition. 2. “I am moved by the need”—that’s motivation. 3. “I move to meet the need”—that’s action. Having a feeling of sorrow over someone's bad situation I now want to try to do something about it.</a:t>
            </a:r>
          </a:p>
          <a:p>
            <a:pPr marL="763233" lvl="1" indent="-293551">
              <a:buFont typeface="Arial" panose="020B0604020202020204" pitchFamily="34" charset="0"/>
              <a:buChar char="•"/>
            </a:pPr>
            <a:r>
              <a:rPr lang="zh-CN" altLang="en-US" sz="1800" dirty="0"/>
              <a:t>怜悯是把当受的惩罚不给他，恩典是把不当得的好处给他。</a:t>
            </a:r>
            <a:r>
              <a:rPr lang="en-US" altLang="zh-CN" sz="1800" dirty="0"/>
              <a:t>Grace is getting what we do not deserve. Justice is getting what we do deserve. Mercy is not getting what we do deserve.</a:t>
            </a:r>
          </a:p>
          <a:p>
            <a:pPr marL="293551" indent="-293551">
              <a:buFont typeface="Arial" panose="020B0604020202020204" pitchFamily="34" charset="0"/>
              <a:buChar char="•"/>
            </a:pPr>
            <a:r>
              <a:rPr lang="zh-CN" altLang="en-US" sz="1800" dirty="0"/>
              <a:t>得怜悯，</a:t>
            </a:r>
            <a:r>
              <a:rPr lang="en-US" altLang="zh-CN" sz="1800" dirty="0"/>
              <a:t>receive mercy</a:t>
            </a:r>
            <a:r>
              <a:rPr lang="zh-CN" altLang="en-US" sz="1800" dirty="0"/>
              <a:t>，你只能是被动接受的。</a:t>
            </a:r>
            <a:endParaRPr lang="en-US" altLang="zh-CN" sz="1800" dirty="0"/>
          </a:p>
          <a:p>
            <a:pPr marL="293551" indent="-293551">
              <a:buFont typeface="Arial" panose="020B0604020202020204" pitchFamily="34" charset="0"/>
              <a:buChar char="•"/>
            </a:pPr>
            <a:r>
              <a:rPr lang="zh-CN" altLang="en-US" sz="1800" dirty="0"/>
              <a:t>蒙恩惠，</a:t>
            </a:r>
            <a:r>
              <a:rPr lang="en-US" altLang="zh-CN" sz="1800" dirty="0"/>
              <a:t>find grace</a:t>
            </a:r>
          </a:p>
          <a:p>
            <a:pPr marL="763233" lvl="1" indent="-293551">
              <a:buFont typeface="Arial" panose="020B0604020202020204" pitchFamily="34" charset="0"/>
              <a:buChar char="•"/>
            </a:pPr>
            <a:r>
              <a:rPr lang="zh-CN" altLang="en-US" sz="1800" dirty="0"/>
              <a:t>有一种恩典不是我们找的，</a:t>
            </a:r>
            <a:r>
              <a:rPr lang="en-US" altLang="zh-CN" sz="1800" dirty="0"/>
              <a:t>saving grace</a:t>
            </a:r>
            <a:r>
              <a:rPr lang="zh-CN" altLang="en-US" sz="1800" dirty="0"/>
              <a:t>。</a:t>
            </a:r>
            <a:endParaRPr lang="en-US" altLang="zh-CN" sz="1800" dirty="0"/>
          </a:p>
          <a:p>
            <a:pPr marL="763233" lvl="1" indent="-293551">
              <a:buFont typeface="Arial" panose="020B0604020202020204" pitchFamily="34" charset="0"/>
              <a:buChar char="•"/>
            </a:pPr>
            <a:r>
              <a:rPr lang="zh-CN" altLang="en-US" sz="1800" dirty="0"/>
              <a:t>这里的恩典是要找的，为已经得救的人存留的，寻找，你必寻见，这就是为什么有的人会蒙大恩。得救之后，如果你要更多的恩典，你是要主动去找的。</a:t>
            </a:r>
            <a:endParaRPr lang="en-US" altLang="zh-CN" sz="1800" dirty="0"/>
          </a:p>
          <a:p>
            <a:pPr marL="293551" indent="-293551">
              <a:buFont typeface="Arial" panose="020B0604020202020204" pitchFamily="34" charset="0"/>
              <a:buChar char="•"/>
            </a:pPr>
            <a:r>
              <a:rPr lang="zh-CN" altLang="en-US" sz="1800" dirty="0"/>
              <a:t>帮助</a:t>
            </a:r>
            <a:endParaRPr lang="en-US" altLang="zh-CN" sz="1800" dirty="0"/>
          </a:p>
          <a:p>
            <a:pPr marL="763233" lvl="1" indent="-293551">
              <a:buFont typeface="Arial" panose="020B0604020202020204" pitchFamily="34" charset="0"/>
              <a:buChar char="•"/>
            </a:pPr>
            <a:r>
              <a:rPr lang="en-US" altLang="zh-CN" sz="1800" dirty="0"/>
              <a:t>Help (996) (</a:t>
            </a:r>
            <a:r>
              <a:rPr lang="en-US" altLang="zh-CN" sz="1800" dirty="0" err="1"/>
              <a:t>boetheia</a:t>
            </a:r>
            <a:r>
              <a:rPr lang="en-US" altLang="zh-CN" sz="1800" dirty="0"/>
              <a:t> [word study] is the noun derived from </a:t>
            </a:r>
            <a:r>
              <a:rPr lang="en-US" altLang="zh-CN" sz="1800" dirty="0" err="1"/>
              <a:t>boetheo</a:t>
            </a:r>
            <a:r>
              <a:rPr lang="en-US" altLang="zh-CN" sz="1800" dirty="0"/>
              <a:t> (997)] = to help -- from combination of </a:t>
            </a:r>
            <a:r>
              <a:rPr lang="en-US" altLang="zh-CN" sz="1800" dirty="0" err="1"/>
              <a:t>boé</a:t>
            </a:r>
            <a:r>
              <a:rPr lang="en-US" altLang="zh-CN" sz="1800" dirty="0"/>
              <a:t> = a cry, exclamation + </a:t>
            </a:r>
            <a:r>
              <a:rPr lang="en-US" altLang="zh-CN" sz="1800" dirty="0" err="1"/>
              <a:t>theo</a:t>
            </a:r>
            <a:r>
              <a:rPr lang="en-US" altLang="zh-CN" sz="1800" dirty="0"/>
              <a:t> = to run) draws an incredible word picture of one who upon hearing a cry for help, runs to give aid to assist or to succor. </a:t>
            </a:r>
            <a:r>
              <a:rPr lang="en-US" altLang="zh-CN" sz="1800" dirty="0" err="1"/>
              <a:t>Boetheia</a:t>
            </a:r>
            <a:r>
              <a:rPr lang="en-US" altLang="zh-CN" sz="1800" dirty="0"/>
              <a:t> describes the assistance offered to meet a need.</a:t>
            </a:r>
          </a:p>
          <a:p>
            <a:pPr marL="293551" indent="-293551">
              <a:buFont typeface="Arial" panose="020B0604020202020204" pitchFamily="34" charset="0"/>
              <a:buChar char="•"/>
            </a:pPr>
            <a:r>
              <a:rPr lang="zh-TW" altLang="en-US" sz="1800" dirty="0"/>
              <a:t>随时的</a:t>
            </a:r>
            <a:r>
              <a:rPr lang="zh-CN" altLang="en-US" sz="1800" dirty="0"/>
              <a:t>，及时的，时间恰到好处的帮助 </a:t>
            </a:r>
            <a:r>
              <a:rPr lang="en-US" altLang="zh-CN" sz="1800" dirty="0"/>
              <a:t>Good timing </a:t>
            </a:r>
            <a:r>
              <a:rPr lang="en-US" altLang="zh-CN" sz="1800" dirty="0" err="1"/>
              <a:t>hlep</a:t>
            </a:r>
            <a:r>
              <a:rPr lang="zh-CN" altLang="en-US" sz="1800" dirty="0"/>
              <a:t>。</a:t>
            </a:r>
            <a:endParaRPr lang="en-US" altLang="zh-CN" sz="1800" dirty="0"/>
          </a:p>
          <a:p>
            <a:pPr marL="293551" indent="-293551">
              <a:buFont typeface="Arial" panose="020B0604020202020204" pitchFamily="34" charset="0"/>
              <a:buChar char="•"/>
            </a:pPr>
            <a:r>
              <a:rPr lang="zh-CN" altLang="en-US" sz="1800" dirty="0"/>
              <a:t>所以让我们来到施恩的宝座前，没有惧怕，畅所欲言，因而在需要帮助的时候，得到怜悯，找到恩典。</a:t>
            </a:r>
            <a:r>
              <a:rPr lang="en-US" altLang="zh-CN" sz="1800" dirty="0"/>
              <a:t> </a:t>
            </a:r>
            <a:endParaRPr lang="zh-CN" altLang="en-US" sz="1800" dirty="0"/>
          </a:p>
        </p:txBody>
      </p:sp>
      <p:sp>
        <p:nvSpPr>
          <p:cNvPr id="4" name="Slide Number Placeholder 3"/>
          <p:cNvSpPr>
            <a:spLocks noGrp="1"/>
          </p:cNvSpPr>
          <p:nvPr>
            <p:ph type="sldNum" sz="quarter" idx="10"/>
          </p:nvPr>
        </p:nvSpPr>
        <p:spPr/>
        <p:txBody>
          <a:bodyPr/>
          <a:lstStyle/>
          <a:p>
            <a:fld id="{DFFB6782-E22B-44B8-BE55-B98FFE7079DD}" type="slidenum">
              <a:rPr lang="en-US" smtClean="0"/>
              <a:t>25</a:t>
            </a:fld>
            <a:endParaRPr lang="en-US"/>
          </a:p>
        </p:txBody>
      </p:sp>
    </p:spTree>
    <p:extLst>
      <p:ext uri="{BB962C8B-B14F-4D97-AF65-F5344CB8AC3E}">
        <p14:creationId xmlns:p14="http://schemas.microsoft.com/office/powerpoint/2010/main" val="24934056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93551" indent="-293551">
              <a:buFont typeface="Arial" panose="020B0604020202020204" pitchFamily="34" charset="0"/>
              <a:buChar char="•"/>
            </a:pPr>
            <a:r>
              <a:rPr lang="zh-CN" altLang="en-US" sz="1800" dirty="0"/>
              <a:t>得荣耀之路：谦卑，道成肉身，受死的苦。死：灵魂与肉体的分离，死是罪的结果。</a:t>
            </a:r>
            <a:endParaRPr lang="en-US" altLang="zh-CN" sz="1800" dirty="0"/>
          </a:p>
          <a:p>
            <a:pPr marL="293551" indent="-293551">
              <a:buFont typeface="Arial" panose="020B0604020202020204" pitchFamily="34" charset="0"/>
              <a:buChar char="•"/>
            </a:pPr>
            <a:r>
              <a:rPr lang="zh-CN" altLang="en-US" sz="1800" dirty="0"/>
              <a:t>福音：为人人尝了死味。耶稣基督的替死</a:t>
            </a:r>
            <a:endParaRPr lang="en-US" altLang="zh-CN" sz="1800" dirty="0"/>
          </a:p>
          <a:p>
            <a:pPr marL="763233" lvl="1" indent="-293551">
              <a:buFont typeface="Arial" panose="020B0604020202020204" pitchFamily="34" charset="0"/>
              <a:buChar char="•"/>
            </a:pPr>
            <a:r>
              <a:rPr lang="zh-CN" altLang="en-US" sz="1800" dirty="0"/>
              <a:t>普世得救论？</a:t>
            </a:r>
            <a:endParaRPr lang="en-US" altLang="zh-CN" sz="1800" dirty="0"/>
          </a:p>
          <a:p>
            <a:pPr marL="293551" indent="-293551">
              <a:buFont typeface="Arial" panose="020B0604020202020204" pitchFamily="34" charset="0"/>
              <a:buChar char="•"/>
            </a:pPr>
            <a:r>
              <a:rPr lang="zh-CN" altLang="en-US" sz="1800" dirty="0"/>
              <a:t>神的恩，</a:t>
            </a:r>
            <a:r>
              <a:rPr lang="en-US" altLang="zh-CN" sz="1800" dirty="0"/>
              <a:t>The grace of God. 4:16 </a:t>
            </a:r>
            <a:r>
              <a:rPr lang="zh-CN" altLang="en-US" sz="1800" dirty="0"/>
              <a:t>我們能到</a:t>
            </a:r>
            <a:r>
              <a:rPr lang="en-US" altLang="zh-CN" sz="1800" dirty="0"/>
              <a:t>The throne of grace.</a:t>
            </a:r>
            <a:endParaRPr lang="en-US" sz="1800" dirty="0"/>
          </a:p>
        </p:txBody>
      </p:sp>
      <p:sp>
        <p:nvSpPr>
          <p:cNvPr id="4" name="Slide Number Placeholder 3"/>
          <p:cNvSpPr>
            <a:spLocks noGrp="1"/>
          </p:cNvSpPr>
          <p:nvPr>
            <p:ph type="sldNum" sz="quarter" idx="10"/>
          </p:nvPr>
        </p:nvSpPr>
        <p:spPr/>
        <p:txBody>
          <a:bodyPr/>
          <a:lstStyle/>
          <a:p>
            <a:fld id="{DFFB6782-E22B-44B8-BE55-B98FFE7079DD}" type="slidenum">
              <a:rPr lang="en-US" smtClean="0"/>
              <a:t>3</a:t>
            </a:fld>
            <a:endParaRPr lang="en-US"/>
          </a:p>
        </p:txBody>
      </p:sp>
    </p:spTree>
    <p:extLst>
      <p:ext uri="{BB962C8B-B14F-4D97-AF65-F5344CB8AC3E}">
        <p14:creationId xmlns:p14="http://schemas.microsoft.com/office/powerpoint/2010/main" val="24934056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93551" indent="-293551">
              <a:buFont typeface="Arial" panose="020B0604020202020204" pitchFamily="34" charset="0"/>
              <a:buChar char="•"/>
            </a:pPr>
            <a:r>
              <a:rPr lang="zh-CN" altLang="en-US" sz="1800" dirty="0"/>
              <a:t>解释为什么神的恩需要耶稣尝死味。</a:t>
            </a:r>
            <a:endParaRPr lang="en-US" altLang="zh-CN" sz="1800" dirty="0"/>
          </a:p>
          <a:p>
            <a:pPr marL="293551" indent="-293551">
              <a:buFont typeface="Arial" panose="020B0604020202020204" pitchFamily="34" charset="0"/>
              <a:buChar char="•"/>
            </a:pPr>
            <a:r>
              <a:rPr lang="zh-TW" altLang="en-US" sz="1800" dirty="0"/>
              <a:t>为万物所属</a:t>
            </a:r>
            <a:r>
              <a:rPr lang="zh-CN" altLang="en-US" sz="1800" dirty="0"/>
              <a:t>，所有的东西都是为祂的；为万物所本的，所有的东西都是从祂而来的。指</a:t>
            </a:r>
            <a:r>
              <a:rPr lang="en-US" altLang="zh-CN" sz="1800" dirty="0"/>
              <a:t>God The Father</a:t>
            </a:r>
          </a:p>
          <a:p>
            <a:pPr marL="293551" indent="-293551">
              <a:buFont typeface="Arial" panose="020B0604020202020204" pitchFamily="34" charset="0"/>
              <a:buChar char="•"/>
            </a:pPr>
            <a:r>
              <a:rPr lang="zh-CN" altLang="en-US" sz="1800" dirty="0"/>
              <a:t>救恩的目的，要领许多的儿子进荣耀里去。救赎是进入神的荣耀里，我们要放弃救赎只是进天堂的想法。</a:t>
            </a:r>
            <a:endParaRPr lang="en-US" altLang="zh-CN" sz="1800" dirty="0"/>
          </a:p>
          <a:p>
            <a:pPr marL="763233" lvl="1" indent="-293551">
              <a:buFont typeface="Arial" panose="020B0604020202020204" pitchFamily="34" charset="0"/>
              <a:buChar char="•"/>
            </a:pPr>
            <a:r>
              <a:rPr lang="en-US" altLang="zh-CN" sz="1800" dirty="0"/>
              <a:t>Our Father has on hand a work greater than his original creation</a:t>
            </a:r>
          </a:p>
          <a:p>
            <a:pPr marL="293551" indent="-293551">
              <a:buFont typeface="Arial" panose="020B0604020202020204" pitchFamily="34" charset="0"/>
              <a:buChar char="•"/>
            </a:pPr>
            <a:r>
              <a:rPr lang="zh-CN" altLang="en-US" sz="1800" dirty="0"/>
              <a:t>需要有一个救恩的元帅：希腊文中，一个城市的建造人；一个家族的开始人；一个学派的创始人；一个开路的先锋；一个军队走在前面的指挥官。</a:t>
            </a:r>
            <a:endParaRPr lang="en-US" altLang="zh-CN" sz="1800" dirty="0"/>
          </a:p>
          <a:p>
            <a:pPr marL="763233" lvl="1" indent="-293551">
              <a:buFont typeface="Arial" panose="020B0604020202020204" pitchFamily="34" charset="0"/>
              <a:buChar char="•"/>
            </a:pPr>
            <a:r>
              <a:rPr lang="en-US" altLang="zh-CN" sz="1800" dirty="0"/>
              <a:t>Act 3:15 </a:t>
            </a:r>
            <a:r>
              <a:rPr lang="zh-CN" altLang="en-US" sz="1800" dirty="0"/>
              <a:t>你们杀了那生命的</a:t>
            </a:r>
            <a:r>
              <a:rPr lang="zh-CN" altLang="en-US" sz="1800" b="1" dirty="0"/>
              <a:t>主</a:t>
            </a:r>
            <a:r>
              <a:rPr lang="zh-CN" altLang="en-US" sz="1800" dirty="0"/>
              <a:t>，神却叫他从死里复活了。我们都是为这事作见证。</a:t>
            </a:r>
            <a:endParaRPr lang="en-US" altLang="zh-CN" sz="1800" dirty="0"/>
          </a:p>
          <a:p>
            <a:pPr marL="763233" lvl="1" indent="-293551">
              <a:buFont typeface="Arial" panose="020B0604020202020204" pitchFamily="34" charset="0"/>
              <a:buChar char="•"/>
            </a:pPr>
            <a:r>
              <a:rPr lang="en-US" altLang="zh-CN" sz="1800" dirty="0"/>
              <a:t>Act 5:31 </a:t>
            </a:r>
            <a:r>
              <a:rPr lang="zh-CN" altLang="en-US" sz="1800" dirty="0"/>
              <a:t>神且用右手将他高举，（或作他就是神高举在自己的右边）叫他作</a:t>
            </a:r>
            <a:r>
              <a:rPr lang="zh-CN" altLang="en-US" sz="1800" b="1" dirty="0"/>
              <a:t>君王</a:t>
            </a:r>
            <a:r>
              <a:rPr lang="zh-CN" altLang="en-US" sz="1800" dirty="0"/>
              <a:t>，作救主，将悔改的心，和赦罪的恩，赐给以色列人。</a:t>
            </a:r>
            <a:endParaRPr lang="en-US" altLang="zh-CN" sz="1800" dirty="0"/>
          </a:p>
          <a:p>
            <a:pPr marL="293551" indent="-293551">
              <a:buFont typeface="Arial" panose="020B0604020202020204" pitchFamily="34" charset="0"/>
              <a:buChar char="•"/>
            </a:pPr>
            <a:r>
              <a:rPr lang="zh-CN" altLang="en-US" sz="1800" dirty="0"/>
              <a:t>基督不完美吗？基督是无罪的，这是一个事实。这里的完全是指耶稣完成这项工作，成为救恩的元帅的资格。</a:t>
            </a:r>
            <a:endParaRPr lang="en-US" altLang="zh-CN" sz="1800" dirty="0"/>
          </a:p>
          <a:p>
            <a:pPr marL="293551" indent="-293551">
              <a:buFont typeface="Arial" panose="020B0604020202020204" pitchFamily="34" charset="0"/>
              <a:buChar char="•"/>
            </a:pPr>
            <a:r>
              <a:rPr lang="zh-CN" altLang="en-US" sz="1800" dirty="0"/>
              <a:t>从苦难到完美完全</a:t>
            </a:r>
            <a:endParaRPr lang="en-US" altLang="zh-CN" sz="1800" dirty="0"/>
          </a:p>
          <a:p>
            <a:pPr marL="293551" indent="-293551">
              <a:buFont typeface="Arial" panose="020B0604020202020204" pitchFamily="34" charset="0"/>
              <a:buChar char="•"/>
            </a:pPr>
            <a:r>
              <a:rPr lang="zh-CN" altLang="en-US" sz="1800" dirty="0"/>
              <a:t>合宜，</a:t>
            </a:r>
          </a:p>
        </p:txBody>
      </p:sp>
      <p:sp>
        <p:nvSpPr>
          <p:cNvPr id="4" name="Slide Number Placeholder 3"/>
          <p:cNvSpPr>
            <a:spLocks noGrp="1"/>
          </p:cNvSpPr>
          <p:nvPr>
            <p:ph type="sldNum" sz="quarter" idx="10"/>
          </p:nvPr>
        </p:nvSpPr>
        <p:spPr/>
        <p:txBody>
          <a:bodyPr/>
          <a:lstStyle/>
          <a:p>
            <a:fld id="{DFFB6782-E22B-44B8-BE55-B98FFE7079DD}" type="slidenum">
              <a:rPr lang="en-US" smtClean="0"/>
              <a:t>4</a:t>
            </a:fld>
            <a:endParaRPr lang="en-US"/>
          </a:p>
        </p:txBody>
      </p:sp>
    </p:spTree>
    <p:extLst>
      <p:ext uri="{BB962C8B-B14F-4D97-AF65-F5344CB8AC3E}">
        <p14:creationId xmlns:p14="http://schemas.microsoft.com/office/powerpoint/2010/main" val="24934056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93551" indent="-293551">
              <a:buFont typeface="Arial" panose="020B0604020202020204" pitchFamily="34" charset="0"/>
              <a:buChar char="•"/>
            </a:pPr>
            <a:r>
              <a:rPr lang="zh-CN" altLang="en-US" sz="1800" dirty="0"/>
              <a:t>成圣，专为神用；向神洁净。成圣，进行时，连续不断的过程。</a:t>
            </a:r>
            <a:r>
              <a:rPr lang="en-US" altLang="zh-CN" sz="1800" dirty="0" err="1"/>
              <a:t>Heb</a:t>
            </a:r>
            <a:r>
              <a:rPr lang="en-US" altLang="zh-CN" sz="1800" dirty="0"/>
              <a:t> 10:10 </a:t>
            </a:r>
            <a:r>
              <a:rPr lang="zh-CN" altLang="en-US" sz="1800" dirty="0"/>
              <a:t>我们凭这旨意，靠耶稣基督只一次献上他的身体，就得以成圣。这里是完成时</a:t>
            </a:r>
            <a:endParaRPr lang="en-US" altLang="zh-CN" sz="1800" dirty="0"/>
          </a:p>
          <a:p>
            <a:pPr marL="293551" indent="-293551">
              <a:buFont typeface="Arial" panose="020B0604020202020204" pitchFamily="34" charset="0"/>
              <a:buChar char="•"/>
            </a:pPr>
            <a:r>
              <a:rPr lang="en-US" altLang="zh-CN" sz="1800" dirty="0" err="1"/>
              <a:t>Jhn</a:t>
            </a:r>
            <a:r>
              <a:rPr lang="en-US" altLang="zh-CN" sz="1800" dirty="0"/>
              <a:t> 17:19 </a:t>
            </a:r>
            <a:r>
              <a:rPr lang="zh-CN" altLang="en-US" sz="1800" dirty="0"/>
              <a:t>我为他们的缘故，自己分别为圣，叫他们也因真理成圣。</a:t>
            </a:r>
          </a:p>
          <a:p>
            <a:pPr marL="293551" indent="-293551">
              <a:buFont typeface="Arial" panose="020B0604020202020204" pitchFamily="34" charset="0"/>
              <a:buChar char="•"/>
            </a:pPr>
            <a:r>
              <a:rPr lang="en-US" sz="1800" dirty="0"/>
              <a:t>No man is truly sanctified unless he is sanctified by Christ. The Holy Spirit is made the Agent of our purification, but it is in Christ that we are first of all set apart unto God, and it is by His most precious blood, applied to us by the Spirit of God, that we are made clean and pure so as to be used in the divine service. Believers are the sanctified, and Jesus Christ is the Sanctifier.</a:t>
            </a:r>
          </a:p>
          <a:p>
            <a:pPr marL="293551" indent="-293551">
              <a:buFont typeface="Arial" panose="020B0604020202020204" pitchFamily="34" charset="0"/>
              <a:buChar char="•"/>
            </a:pPr>
            <a:r>
              <a:rPr lang="en-US" sz="1800" dirty="0"/>
              <a:t>If He is going to regain the dominion which Adam lost, then it must be demonstrated that He is true Man.</a:t>
            </a:r>
          </a:p>
          <a:p>
            <a:pPr marL="293551" indent="-293551">
              <a:buFont typeface="Arial" panose="020B0604020202020204" pitchFamily="34" charset="0"/>
              <a:buChar char="•"/>
            </a:pPr>
            <a:r>
              <a:rPr lang="zh-TW" altLang="en-US" sz="1800" dirty="0"/>
              <a:t>出于一</a:t>
            </a:r>
            <a:r>
              <a:rPr lang="zh-CN" altLang="en-US" sz="1800" dirty="0"/>
              <a:t>，同一个父？同一个血肉？</a:t>
            </a:r>
            <a:endParaRPr lang="en-US" altLang="zh-CN" sz="1800" dirty="0"/>
          </a:p>
          <a:p>
            <a:pPr marL="293551" indent="-293551">
              <a:buFont typeface="Arial" panose="020B0604020202020204" pitchFamily="34" charset="0"/>
              <a:buChar char="•"/>
            </a:pPr>
            <a:r>
              <a:rPr lang="zh-TW" altLang="en-US" sz="1800" dirty="0"/>
              <a:t>不以为耻</a:t>
            </a:r>
            <a:r>
              <a:rPr lang="zh-CN" altLang="en-US" sz="1800" dirty="0"/>
              <a:t>。</a:t>
            </a:r>
            <a:r>
              <a:rPr lang="en-US" altLang="zh-CN" sz="1800" dirty="0" err="1"/>
              <a:t>Heb</a:t>
            </a:r>
            <a:r>
              <a:rPr lang="en-US" altLang="zh-CN" sz="1800" dirty="0"/>
              <a:t> 11:16 </a:t>
            </a:r>
            <a:r>
              <a:rPr lang="zh-CN" altLang="en-US" sz="1800" dirty="0"/>
              <a:t>他们却羡慕一个更美的家乡，就是在天上的。所以神被称为他们的神，并不以为耻。因为他已经给他们预备了一座城。</a:t>
            </a:r>
            <a:endParaRPr lang="en-US" altLang="zh-CN" sz="1800" dirty="0"/>
          </a:p>
          <a:p>
            <a:pPr marL="293551" indent="-293551">
              <a:buFont typeface="Arial" panose="020B0604020202020204" pitchFamily="34" charset="0"/>
              <a:buChar char="•"/>
            </a:pPr>
            <a:r>
              <a:rPr lang="en-US" sz="1800" dirty="0"/>
              <a:t>Who will the Lord Jesus be ashamed of? In the gospels Jesus declares that...</a:t>
            </a:r>
          </a:p>
          <a:p>
            <a:pPr marL="293551" indent="-293551">
              <a:buFont typeface="Arial" panose="020B0604020202020204" pitchFamily="34" charset="0"/>
              <a:buChar char="•"/>
            </a:pPr>
            <a:r>
              <a:rPr lang="en-US" sz="1800" dirty="0"/>
              <a:t>John MacArthur makes an interesting observation that "The Lord Jesus never called His people brothers on the other side of the cross. Before Calvary He called them disciples or friends or sheep, but never brothers. As soon as Jesus was risen from the dead, He said to Mary, "Go to My brethren." For the first time He called His disciples brothers.</a:t>
            </a:r>
          </a:p>
          <a:p>
            <a:pPr marL="293551" indent="-293551">
              <a:buFont typeface="Arial" panose="020B0604020202020204" pitchFamily="34" charset="0"/>
              <a:buChar char="•"/>
            </a:pPr>
            <a:r>
              <a:rPr lang="en-US" altLang="zh-CN" sz="1800" dirty="0" err="1"/>
              <a:t>Psm</a:t>
            </a:r>
            <a:r>
              <a:rPr lang="en-US" altLang="zh-CN" sz="1800" dirty="0"/>
              <a:t> 22:22 </a:t>
            </a:r>
            <a:r>
              <a:rPr lang="zh-CN" altLang="en-US" sz="1800" dirty="0"/>
              <a:t>我要将你的名传与我的弟兄。在会中我要赞美你。</a:t>
            </a:r>
            <a:r>
              <a:rPr lang="en-US" altLang="zh-CN" sz="1800" dirty="0" err="1"/>
              <a:t>Psm</a:t>
            </a:r>
            <a:r>
              <a:rPr lang="en-US" altLang="zh-CN" sz="1800" dirty="0"/>
              <a:t> 22:25 </a:t>
            </a:r>
            <a:r>
              <a:rPr lang="zh-CN" altLang="en-US" sz="1800" dirty="0"/>
              <a:t>我在大会中赞美你的话，是从你而来的。我要在敬畏耶和华的人面前还我的愿。</a:t>
            </a:r>
            <a:endParaRPr lang="en-US" altLang="zh-CN" sz="1800" dirty="0"/>
          </a:p>
          <a:p>
            <a:pPr marL="293551" indent="-293551">
              <a:buFont typeface="Arial" panose="020B0604020202020204" pitchFamily="34" charset="0"/>
              <a:buChar char="•"/>
            </a:pPr>
            <a:r>
              <a:rPr lang="zh-CN" altLang="en-US" sz="1800" dirty="0"/>
              <a:t>将你的名传与我的弟兄，</a:t>
            </a:r>
            <a:r>
              <a:rPr lang="en-US" altLang="zh-CN" sz="1800" dirty="0"/>
              <a:t>God’s name refers to His character and attributes, and here, especially, to His grace and mercy as seen in the cross.</a:t>
            </a:r>
          </a:p>
          <a:p>
            <a:pPr marL="293551" indent="-293551">
              <a:buFont typeface="Arial" panose="020B0604020202020204" pitchFamily="34" charset="0"/>
              <a:buChar char="•"/>
            </a:pPr>
            <a:r>
              <a:rPr lang="zh-CN" altLang="en-US" sz="1800" dirty="0"/>
              <a:t>耶稣唱诗！在会中我要颂扬你，我要对你唱诗篇。</a:t>
            </a:r>
            <a:endParaRPr lang="en-US" altLang="zh-CN" sz="1800" dirty="0"/>
          </a:p>
          <a:p>
            <a:pPr marL="293551" indent="-293551">
              <a:buFont typeface="Arial" panose="020B0604020202020204" pitchFamily="34" charset="0"/>
              <a:buChar char="•"/>
            </a:pPr>
            <a:endParaRPr lang="en-US" sz="1800" dirty="0"/>
          </a:p>
        </p:txBody>
      </p:sp>
      <p:sp>
        <p:nvSpPr>
          <p:cNvPr id="4" name="Slide Number Placeholder 3"/>
          <p:cNvSpPr>
            <a:spLocks noGrp="1"/>
          </p:cNvSpPr>
          <p:nvPr>
            <p:ph type="sldNum" sz="quarter" idx="10"/>
          </p:nvPr>
        </p:nvSpPr>
        <p:spPr/>
        <p:txBody>
          <a:bodyPr/>
          <a:lstStyle/>
          <a:p>
            <a:fld id="{DFFB6782-E22B-44B8-BE55-B98FFE7079DD}" type="slidenum">
              <a:rPr lang="en-US" smtClean="0"/>
              <a:t>5</a:t>
            </a:fld>
            <a:endParaRPr lang="en-US"/>
          </a:p>
        </p:txBody>
      </p:sp>
    </p:spTree>
    <p:extLst>
      <p:ext uri="{BB962C8B-B14F-4D97-AF65-F5344CB8AC3E}">
        <p14:creationId xmlns:p14="http://schemas.microsoft.com/office/powerpoint/2010/main" val="24934056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93551" indent="-293551">
              <a:buFont typeface="Arial" panose="020B0604020202020204" pitchFamily="34" charset="0"/>
              <a:buChar char="•"/>
            </a:pPr>
            <a:r>
              <a:rPr lang="zh-CN" altLang="en-US" sz="1800" dirty="0"/>
              <a:t>以賽亞書</a:t>
            </a:r>
            <a:r>
              <a:rPr lang="en-US" altLang="zh-CN" sz="1800" dirty="0"/>
              <a:t>8:17 </a:t>
            </a:r>
            <a:r>
              <a:rPr lang="zh-CN" altLang="en-US" sz="1800" dirty="0"/>
              <a:t>我要等候那掩面不顾雅各家的耶和华，</a:t>
            </a:r>
            <a:r>
              <a:rPr lang="zh-CN" altLang="en-US" sz="1800" u="sng" dirty="0"/>
              <a:t>我也要仰望他</a:t>
            </a:r>
            <a:r>
              <a:rPr lang="zh-CN" altLang="en-US" sz="1800" dirty="0"/>
              <a:t>。</a:t>
            </a:r>
            <a:r>
              <a:rPr lang="en-US" altLang="zh-CN" sz="1800" dirty="0"/>
              <a:t>8:18 </a:t>
            </a:r>
            <a:r>
              <a:rPr lang="zh-CN" altLang="en-US" sz="1800" dirty="0"/>
              <a:t>看哪，我与耶和华所给我的儿女，就是从住在锡安山万君之耶和华来的，在以色列中作为豫兆和奇迹。  </a:t>
            </a:r>
            <a:endParaRPr lang="en-US" altLang="zh-TW" sz="1800" dirty="0"/>
          </a:p>
          <a:p>
            <a:pPr marL="293551" indent="-293551">
              <a:buFont typeface="Arial" panose="020B0604020202020204" pitchFamily="34" charset="0"/>
              <a:buChar char="•"/>
            </a:pPr>
            <a:r>
              <a:rPr lang="zh-TW" altLang="en-US" sz="1800" dirty="0"/>
              <a:t>我与神所给我的儿女，我与神给我的小孩子。</a:t>
            </a:r>
            <a:r>
              <a:rPr lang="en-US" altLang="zh-CN" sz="1800" dirty="0"/>
              <a:t>This quote may place Jesus in the role of Father (not brother), with the church as His children. Or, if Jesus is still viewed as our brother, then He is speaking as God’s Son, thanking the Father for the spiritual children that the Father has given to Him, who are thus His brothers and sisters. </a:t>
            </a:r>
          </a:p>
          <a:p>
            <a:pPr marL="293551" indent="-293551">
              <a:buFont typeface="Arial" panose="020B0604020202020204" pitchFamily="34" charset="0"/>
              <a:buChar char="•"/>
            </a:pPr>
            <a:endParaRPr lang="en-US" altLang="zh-CN" sz="1800" dirty="0"/>
          </a:p>
          <a:p>
            <a:pPr marL="293551" indent="-293551">
              <a:buFont typeface="Arial" panose="020B0604020202020204" pitchFamily="34" charset="0"/>
              <a:buChar char="•"/>
            </a:pPr>
            <a:r>
              <a:rPr lang="zh-CN" altLang="en-US" sz="1800" dirty="0"/>
              <a:t>掌死权的魔鬼，它有的是权柄权力</a:t>
            </a:r>
            <a:r>
              <a:rPr lang="en-US" altLang="zh-CN" sz="1800" dirty="0"/>
              <a:t>Dominion</a:t>
            </a:r>
            <a:r>
              <a:rPr lang="zh-CN" altLang="en-US" sz="1800" dirty="0"/>
              <a:t>，它并没有主权</a:t>
            </a:r>
            <a:r>
              <a:rPr lang="en-US" altLang="zh-CN" sz="1800" dirty="0"/>
              <a:t>Authority</a:t>
            </a:r>
            <a:r>
              <a:rPr lang="zh-CN" altLang="en-US" sz="1800" dirty="0"/>
              <a:t>，</a:t>
            </a:r>
            <a:r>
              <a:rPr lang="en-US" altLang="zh-CN" sz="1800" dirty="0"/>
              <a:t>Sovereignty</a:t>
            </a:r>
            <a:r>
              <a:rPr lang="zh-CN" altLang="en-US" sz="1800" dirty="0"/>
              <a:t>，而且是暂时的，是在地上的。魔鬼之所以有死权要借用两個武器，一個是罪，一個是律法。起初魔鬼诱惑亚当和夏娃犯罪，罪就进入了世界，按着神的律法，罪的的工价就是死。</a:t>
            </a:r>
            <a:r>
              <a:rPr lang="en-US" altLang="zh-CN" sz="1800" dirty="0"/>
              <a:t>1Co 15:55 </a:t>
            </a:r>
            <a:r>
              <a:rPr lang="zh-CN" altLang="en-US" sz="1800" dirty="0"/>
              <a:t>死啊，你得胜的权势在哪里？死啊，你的毒钩在哪里？</a:t>
            </a:r>
            <a:r>
              <a:rPr lang="en-US" altLang="zh-CN" sz="1800" dirty="0"/>
              <a:t>1Co 15:56 </a:t>
            </a:r>
            <a:r>
              <a:rPr lang="zh-CN" altLang="en-US" sz="1800" dirty="0"/>
              <a:t>死的毒钩就是罪。罪的权势就是律法。</a:t>
            </a:r>
          </a:p>
          <a:p>
            <a:pPr marL="293551" indent="-293551">
              <a:buFont typeface="Arial" panose="020B0604020202020204" pitchFamily="34" charset="0"/>
              <a:buChar char="•"/>
            </a:pPr>
            <a:r>
              <a:rPr lang="zh-CN" altLang="en-US" sz="1800" dirty="0"/>
              <a:t>但魔鬼沒有權柄</a:t>
            </a:r>
            <a:r>
              <a:rPr lang="en-US" altLang="zh-CN" sz="1800" dirty="0"/>
              <a:t>Satan is described as the one who had the power of death. This does not mean that he has the power to kill people at will. The risen Christ holds the keys of death and Hades (Rev. 1:17, 18). God determines the length of each person’s life (Ps. 139:16) and He alone has final authority in this matter (Job 2:6; Luke 12:5). But Satan tempted Adam and Eve to sin, and through sin, death entered this world. Satan was a murderer from the beginning (John 8:44). He delights in seeing people die outside of Christ, because they then join him in hell throughout eternity, which is the second death (Rev. 20:14, 15).</a:t>
            </a:r>
          </a:p>
          <a:p>
            <a:pPr marL="293551" indent="-293551">
              <a:buFont typeface="Arial" panose="020B0604020202020204" pitchFamily="34" charset="0"/>
              <a:buChar char="•"/>
            </a:pPr>
            <a:endParaRPr lang="en-US" altLang="zh-CN" sz="1800" dirty="0"/>
          </a:p>
          <a:p>
            <a:pPr marL="293551" indent="-293551">
              <a:buFont typeface="Arial" panose="020B0604020202020204" pitchFamily="34" charset="0"/>
              <a:buChar char="•"/>
            </a:pPr>
            <a:r>
              <a:rPr lang="zh-CN" altLang="en-US" sz="1800" dirty="0"/>
              <a:t>敗壞那掌死權的，敗壞，出去权利，解除武装，魔鬼被解除了权力，在它原本的管辖范围之内，有了一个它管不了的地方，那就是神的国</a:t>
            </a:r>
            <a:r>
              <a:rPr lang="en-US" altLang="zh-CN" sz="1800" dirty="0"/>
              <a:t>The Kingdom Of God</a:t>
            </a:r>
            <a:r>
              <a:rPr lang="zh-CN" altLang="en-US" sz="1800" dirty="0"/>
              <a:t>，藉著一个无罪的人耶稣的死（和復活）。</a:t>
            </a:r>
            <a:endParaRPr lang="en-US" altLang="zh-CN" sz="1800" dirty="0"/>
          </a:p>
          <a:p>
            <a:pPr marL="293551" indent="-293551">
              <a:buFont typeface="Arial" panose="020B0604020202020204" pitchFamily="34" charset="0"/>
              <a:buChar char="•"/>
            </a:pPr>
            <a:endParaRPr lang="en-US" altLang="zh-CN" sz="1800" dirty="0"/>
          </a:p>
          <a:p>
            <a:pPr marL="293551" indent="-293551">
              <a:buFont typeface="Arial" panose="020B0604020202020204" pitchFamily="34" charset="0"/>
              <a:buChar char="•"/>
            </a:pPr>
            <a:endParaRPr lang="en-US" sz="1800" dirty="0"/>
          </a:p>
        </p:txBody>
      </p:sp>
      <p:sp>
        <p:nvSpPr>
          <p:cNvPr id="4" name="Slide Number Placeholder 3"/>
          <p:cNvSpPr>
            <a:spLocks noGrp="1"/>
          </p:cNvSpPr>
          <p:nvPr>
            <p:ph type="sldNum" sz="quarter" idx="10"/>
          </p:nvPr>
        </p:nvSpPr>
        <p:spPr/>
        <p:txBody>
          <a:bodyPr/>
          <a:lstStyle/>
          <a:p>
            <a:fld id="{DFFB6782-E22B-44B8-BE55-B98FFE7079DD}" type="slidenum">
              <a:rPr lang="en-US" smtClean="0"/>
              <a:t>6</a:t>
            </a:fld>
            <a:endParaRPr lang="en-US"/>
          </a:p>
        </p:txBody>
      </p:sp>
    </p:spTree>
    <p:extLst>
      <p:ext uri="{BB962C8B-B14F-4D97-AF65-F5344CB8AC3E}">
        <p14:creationId xmlns:p14="http://schemas.microsoft.com/office/powerpoint/2010/main" val="24934056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93551" indent="-293551">
              <a:buFont typeface="Arial" panose="020B0604020202020204" pitchFamily="34" charset="0"/>
              <a:buChar char="•"/>
            </a:pPr>
            <a:r>
              <a:rPr lang="zh-TW" altLang="en-US" sz="1800" dirty="0"/>
              <a:t>釋放</a:t>
            </a:r>
            <a:r>
              <a:rPr lang="zh-CN" altLang="en-US" sz="1800" dirty="0"/>
              <a:t>，</a:t>
            </a:r>
            <a:r>
              <a:rPr lang="en-US" altLang="zh-CN" sz="1800" dirty="0"/>
              <a:t>In the present context in Hebrews 2:15, </a:t>
            </a:r>
            <a:r>
              <a:rPr lang="en-US" altLang="zh-CN" sz="1800" dirty="0" err="1"/>
              <a:t>apallasso</a:t>
            </a:r>
            <a:r>
              <a:rPr lang="en-US" altLang="zh-CN" sz="1800" dirty="0"/>
              <a:t> pictures the incarnation of Jesus and His crucifixion taking believers from one state to another, specifically conveying the idea of separating believers from the domain of darkness to the kingdom of His beloved Son.</a:t>
            </a:r>
          </a:p>
          <a:p>
            <a:pPr marL="293551" indent="-293551">
              <a:buFont typeface="Arial" panose="020B0604020202020204" pitchFamily="34" charset="0"/>
              <a:buChar char="•"/>
            </a:pPr>
            <a:r>
              <a:rPr lang="zh-CN" altLang="en-US" sz="1800" dirty="0"/>
              <a:t>怕，惧怕，极端的害怕，就像一个奴仆害怕一个严酷的主人一样。基督徒也许会对肉体的死亡感到不安或紧张，但不应当惧怕。</a:t>
            </a:r>
            <a:endParaRPr lang="en-US" sz="1800" dirty="0"/>
          </a:p>
        </p:txBody>
      </p:sp>
      <p:sp>
        <p:nvSpPr>
          <p:cNvPr id="4" name="Slide Number Placeholder 3"/>
          <p:cNvSpPr>
            <a:spLocks noGrp="1"/>
          </p:cNvSpPr>
          <p:nvPr>
            <p:ph type="sldNum" sz="quarter" idx="10"/>
          </p:nvPr>
        </p:nvSpPr>
        <p:spPr/>
        <p:txBody>
          <a:bodyPr/>
          <a:lstStyle/>
          <a:p>
            <a:fld id="{DFFB6782-E22B-44B8-BE55-B98FFE7079DD}" type="slidenum">
              <a:rPr lang="en-US" smtClean="0"/>
              <a:t>7</a:t>
            </a:fld>
            <a:endParaRPr lang="en-US"/>
          </a:p>
        </p:txBody>
      </p:sp>
    </p:spTree>
    <p:extLst>
      <p:ext uri="{BB962C8B-B14F-4D97-AF65-F5344CB8AC3E}">
        <p14:creationId xmlns:p14="http://schemas.microsoft.com/office/powerpoint/2010/main" val="24934056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93551" indent="-293551">
              <a:buFont typeface="Arial" panose="020B0604020202020204" pitchFamily="34" charset="0"/>
              <a:buChar char="•"/>
            </a:pPr>
            <a:r>
              <a:rPr lang="zh-TW" altLang="en-US" sz="1800" dirty="0">
                <a:solidFill>
                  <a:schemeClr val="bg1"/>
                </a:solidFill>
              </a:rPr>
              <a:t>救拔</a:t>
            </a:r>
            <a:r>
              <a:rPr lang="zh-CN" altLang="en-US" sz="1800" dirty="0">
                <a:solidFill>
                  <a:schemeClr val="bg1"/>
                </a:solidFill>
              </a:rPr>
              <a:t>，抓住你的手当你要沉下去的时候，比人完美的天使他不救拔，他偏偏拯救亚伯拉罕的后裔。</a:t>
            </a:r>
            <a:endParaRPr lang="en-US" altLang="zh-TW" sz="1800" dirty="0"/>
          </a:p>
          <a:p>
            <a:pPr marL="293551" indent="-293551">
              <a:buFont typeface="Arial" panose="020B0604020202020204" pitchFamily="34" charset="0"/>
              <a:buChar char="•"/>
            </a:pPr>
            <a:r>
              <a:rPr lang="zh-TW" altLang="en-US" sz="1800" dirty="0"/>
              <a:t>忠信</a:t>
            </a:r>
            <a:r>
              <a:rPr lang="zh-CN" altLang="en-US" sz="1800" dirty="0"/>
              <a:t>，</a:t>
            </a:r>
            <a:r>
              <a:rPr lang="en-US" altLang="zh-CN" sz="1800" dirty="0"/>
              <a:t>trustworthy</a:t>
            </a:r>
            <a:r>
              <a:rPr lang="zh-CN" altLang="en-US" sz="1800" dirty="0"/>
              <a:t>，</a:t>
            </a:r>
            <a:r>
              <a:rPr lang="en-US" altLang="zh-CN" sz="1800" dirty="0"/>
              <a:t>faithful</a:t>
            </a:r>
            <a:r>
              <a:rPr lang="zh-CN" altLang="en-US" sz="1800" dirty="0"/>
              <a:t>，值得依靠的</a:t>
            </a:r>
            <a:endParaRPr lang="en-US" altLang="zh-CN" sz="1800" dirty="0"/>
          </a:p>
          <a:p>
            <a:pPr marL="293551" indent="-293551">
              <a:buFont typeface="Arial" panose="020B0604020202020204" pitchFamily="34" charset="0"/>
              <a:buChar char="•"/>
            </a:pPr>
            <a:r>
              <a:rPr lang="zh-TW" altLang="en-US" sz="1800" dirty="0"/>
              <a:t>大祭司</a:t>
            </a:r>
            <a:r>
              <a:rPr lang="zh-CN" altLang="en-US" sz="1800" dirty="0"/>
              <a:t>，第一次出现</a:t>
            </a:r>
            <a:endParaRPr lang="en-US" altLang="zh-CN" sz="1800" dirty="0"/>
          </a:p>
          <a:p>
            <a:pPr marL="293551" indent="-293551">
              <a:buFont typeface="Arial" panose="020B0604020202020204" pitchFamily="34" charset="0"/>
              <a:buChar char="•"/>
            </a:pPr>
            <a:r>
              <a:rPr lang="zh-TW" altLang="en-US" sz="1800" dirty="0"/>
              <a:t>挽回祭</a:t>
            </a:r>
            <a:r>
              <a:rPr lang="en-US" altLang="zh-TW" sz="1800" dirty="0"/>
              <a:t>, </a:t>
            </a:r>
            <a:r>
              <a:rPr lang="en-US" altLang="zh-CN" sz="1800" dirty="0"/>
              <a:t>In its Biblical usage, the verb (</a:t>
            </a:r>
            <a:r>
              <a:rPr lang="en-US" altLang="zh-CN" sz="1800" dirty="0" err="1"/>
              <a:t>hilaskomai</a:t>
            </a:r>
            <a:r>
              <a:rPr lang="en-US" altLang="zh-CN" sz="1800" dirty="0"/>
              <a:t>) refers to the act of our Lord offering Himself on the Cross to satisfy the righteous demands of God’s justice so that His government might be maintained, and that mercy might be shown on the basis of justice satisfied. The words “reconciliation” and “propitiation” are to be understood in this light</a:t>
            </a:r>
          </a:p>
          <a:p>
            <a:pPr marL="293551" indent="-293551">
              <a:buFont typeface="Arial" panose="020B0604020202020204" pitchFamily="34" charset="0"/>
              <a:buChar char="•"/>
            </a:pPr>
            <a:r>
              <a:rPr lang="en-US" altLang="zh-CN" sz="1800" dirty="0"/>
              <a:t>Two goats representing two truths: sacrifice and substitution</a:t>
            </a:r>
          </a:p>
          <a:p>
            <a:pPr marL="293551" indent="-293551">
              <a:buFont typeface="Arial" panose="020B0604020202020204" pitchFamily="34" charset="0"/>
              <a:buChar char="•"/>
            </a:pPr>
            <a:r>
              <a:rPr lang="zh-CN" altLang="en-US" sz="1800" b="1" dirty="0"/>
              <a:t>该</a:t>
            </a:r>
            <a:r>
              <a:rPr lang="zh-CN" altLang="en-US" sz="1800" dirty="0"/>
              <a:t>与他的弟兄相同</a:t>
            </a:r>
            <a:endParaRPr lang="en-US" altLang="zh-CN" sz="1800" dirty="0"/>
          </a:p>
          <a:p>
            <a:pPr marL="293551" indent="-293551">
              <a:buFont typeface="Arial" panose="020B0604020202020204" pitchFamily="34" charset="0"/>
              <a:buChar char="•"/>
            </a:pPr>
            <a:endParaRPr lang="en-US" sz="1800" dirty="0"/>
          </a:p>
        </p:txBody>
      </p:sp>
      <p:sp>
        <p:nvSpPr>
          <p:cNvPr id="4" name="Slide Number Placeholder 3"/>
          <p:cNvSpPr>
            <a:spLocks noGrp="1"/>
          </p:cNvSpPr>
          <p:nvPr>
            <p:ph type="sldNum" sz="quarter" idx="10"/>
          </p:nvPr>
        </p:nvSpPr>
        <p:spPr/>
        <p:txBody>
          <a:bodyPr/>
          <a:lstStyle/>
          <a:p>
            <a:fld id="{DFFB6782-E22B-44B8-BE55-B98FFE7079DD}" type="slidenum">
              <a:rPr lang="en-US" smtClean="0"/>
              <a:t>8</a:t>
            </a:fld>
            <a:endParaRPr lang="en-US"/>
          </a:p>
        </p:txBody>
      </p:sp>
    </p:spTree>
    <p:extLst>
      <p:ext uri="{BB962C8B-B14F-4D97-AF65-F5344CB8AC3E}">
        <p14:creationId xmlns:p14="http://schemas.microsoft.com/office/powerpoint/2010/main" val="24934056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93551" indent="-293551">
              <a:buFont typeface="Arial" panose="020B0604020202020204" pitchFamily="34" charset="0"/>
              <a:buChar char="•"/>
            </a:pPr>
            <a:r>
              <a:rPr lang="zh-TW" altLang="en-US" sz="1800" dirty="0"/>
              <a:t>试探</a:t>
            </a:r>
            <a:r>
              <a:rPr lang="zh-CN" altLang="en-US" sz="1800" dirty="0"/>
              <a:t>，</a:t>
            </a:r>
            <a:r>
              <a:rPr lang="en-US" sz="1800" dirty="0"/>
              <a:t>Trials may come from God or under His permissive will from Satan (Job 1:8, 12), or may be the result of our own wrong doing. Solicitations to do evil come from the world, the flesh and the devil.</a:t>
            </a:r>
          </a:p>
          <a:p>
            <a:pPr marL="293551" indent="-293551">
              <a:buFont typeface="Arial" panose="020B0604020202020204" pitchFamily="34" charset="0"/>
              <a:buChar char="•"/>
            </a:pPr>
            <a:r>
              <a:rPr lang="zh-CN" altLang="en-US" sz="1800" dirty="0"/>
              <a:t>被试探表明耶稣的人性，他倒空自己（虚己），倒空的是神性。</a:t>
            </a:r>
            <a:endParaRPr lang="en-US" altLang="zh-CN" sz="1800" dirty="0"/>
          </a:p>
          <a:p>
            <a:pPr marL="763233" lvl="1" indent="-293551">
              <a:buFont typeface="Arial" panose="020B0604020202020204" pitchFamily="34" charset="0"/>
              <a:buChar char="•"/>
            </a:pPr>
            <a:r>
              <a:rPr lang="en-US" sz="1800" dirty="0"/>
              <a:t>Let no one say when he is tempted, "I am being tempted by God"; for God cannot be tempted by evil, and He Himself does not tempt anyone. (James 1:13-note)</a:t>
            </a:r>
          </a:p>
          <a:p>
            <a:pPr marL="293551" indent="-293551">
              <a:buFont typeface="Arial" panose="020B0604020202020204" pitchFamily="34" charset="0"/>
              <a:buChar char="•"/>
            </a:pPr>
            <a:r>
              <a:rPr lang="zh-TW" altLang="en-US" sz="1800" dirty="0"/>
              <a:t>受苦</a:t>
            </a:r>
            <a:r>
              <a:rPr lang="zh-CN" altLang="en-US" sz="1800" dirty="0"/>
              <a:t>，</a:t>
            </a:r>
            <a:r>
              <a:rPr lang="en-US" altLang="zh-CN" sz="1800" dirty="0"/>
              <a:t>Suffered (3958) (</a:t>
            </a:r>
            <a:r>
              <a:rPr lang="en-US" altLang="zh-CN" sz="1800" dirty="0" err="1"/>
              <a:t>pascho</a:t>
            </a:r>
            <a:r>
              <a:rPr lang="en-US" altLang="zh-CN" sz="1800" dirty="0"/>
              <a:t>) means to feel or bear what is painful, disagreeable or distressing, either to the body or mind. We suffer pain of body; we suffer grief of mind. It means to be affected by something from without. It means to undergo an experience, usually difficult, and normally with the implication of physical or psychological suffering.</a:t>
            </a:r>
          </a:p>
          <a:p>
            <a:pPr marL="763233" lvl="1" indent="-293551">
              <a:buFont typeface="Arial" panose="020B0604020202020204" pitchFamily="34" charset="0"/>
              <a:buChar char="•"/>
            </a:pPr>
            <a:r>
              <a:rPr lang="en-US" sz="1800" dirty="0"/>
              <a:t>Suffered is in the perfect tense which emphasizes that although the temptation Christ suffered in the flesh is a thing of the past, its effect is permanent, in the sense that the effect of His compassion and understanding remains to aid us in our own temptations.</a:t>
            </a:r>
          </a:p>
          <a:p>
            <a:pPr marL="293551" indent="-293551">
              <a:buFont typeface="Arial" panose="020B0604020202020204" pitchFamily="34" charset="0"/>
              <a:buChar char="•"/>
            </a:pPr>
            <a:r>
              <a:rPr lang="en-US" sz="1800" dirty="0"/>
              <a:t>A T Robertson summarizes Jesus' suffering noting that "The temptation to escape the shame of the Cross was early and repeatedly presented to Christ, by Satan in the wilderness (Mt 4:1-11), by Peter in the spirit of Satan (Mt 16:22, 23.), in Gethsemane (Mt 26:36-39) and caused intense suffering to Jesus ("And being in agony He was praying very fervently; and His sweat became like drops of blood, falling down upon the ground." Lk 22:44; </a:t>
            </a:r>
            <a:r>
              <a:rPr lang="en-US" sz="1800" dirty="0" err="1"/>
              <a:t>Heb</a:t>
            </a:r>
            <a:r>
              <a:rPr lang="en-US" sz="1800" dirty="0"/>
              <a:t> 5:8)." </a:t>
            </a:r>
          </a:p>
          <a:p>
            <a:pPr marL="293551" indent="-293551">
              <a:buFont typeface="Arial" panose="020B0604020202020204" pitchFamily="34" charset="0"/>
              <a:buChar char="•"/>
            </a:pPr>
            <a:endParaRPr lang="en-US" sz="1800" dirty="0"/>
          </a:p>
          <a:p>
            <a:pPr marL="293551" indent="-293551">
              <a:buFont typeface="Arial" panose="020B0604020202020204" pitchFamily="34" charset="0"/>
              <a:buChar char="•"/>
            </a:pPr>
            <a:r>
              <a:rPr lang="en-US" sz="1800" dirty="0"/>
              <a:t>Illustration of the great truth that Jesus Who Suffered as a Man is thus "Able to come to our aid" - Bob Weber, past president of Kiwanis International, told this story. He had spoken to a club in a small town and was spending the night with a farmer on the outskirts of the community. He had just relaxed on the front porch when a newsboy delivered the evening paper. The boy noted the sign Puppies for Sale. The boy got off his bike and said to the farmer, "How much do you want for the pups, mister?" "Twenty-five dollars, son." The boy's face dropped. "Well, sir, could I at least see them anyway?" The farmer whistled, and in a moment the mother dog came bounding around the corner of the house tagged by four of the cute puppies, wagging their tails and yipping happily. At last, another pup came straggling around the house, dragging one hind leg. "What's the matter with that puppy, mister?" the boy asked. "Well, Son, that puppy is crippled. We took her to the vet and the doctor took an X ray. The pup doesn't have a hip joint and that leg will never be right." To the amazement of both men, the boy dropped the bike, reached for his collection bag and took out a fifty-cent piece. "Please, mister," the boy pleaded, "I want to buy that pup. I'll pay you fifty cents every week until the twenty-five dollars is paid. Honest I will, mister." The farmer replied, "But, Son, you don't seem to understand. That pup will never, never be able to run or jump. That pup is going to be a cripple forever. Why in the world would you want such a useless pup as that?" The boy paused for a moment, then reached down and pulled up his pant leg, exposing that all too familiar iron brace and leather knee-strap holding a poor twisted leg. The boy answered,</a:t>
            </a:r>
          </a:p>
          <a:p>
            <a:pPr marL="763233" lvl="1" indent="-293551">
              <a:buFont typeface="Arial" panose="020B0604020202020204" pitchFamily="34" charset="0"/>
              <a:buChar char="•"/>
            </a:pPr>
            <a:r>
              <a:rPr lang="en-US" sz="1800" dirty="0"/>
              <a:t>“Mister, that pup is going to need someone who understands him to help him in life!“</a:t>
            </a:r>
            <a:r>
              <a:rPr lang="zh-CN" altLang="en-US" sz="1800" dirty="0"/>
              <a:t>那個小狗需要一個能真正體會它的難處的人去幫助它</a:t>
            </a:r>
            <a:endParaRPr lang="en-US" sz="1800" dirty="0"/>
          </a:p>
          <a:p>
            <a:pPr marL="293551" indent="-293551">
              <a:buFont typeface="Arial" panose="020B0604020202020204" pitchFamily="34" charset="0"/>
              <a:buChar char="•"/>
            </a:pPr>
            <a:r>
              <a:rPr lang="zh-CN" altLang="en-US" sz="1800" dirty="0"/>
              <a:t>他</a:t>
            </a:r>
            <a:r>
              <a:rPr lang="zh-TW" altLang="en-US" sz="1800" dirty="0"/>
              <a:t>能</a:t>
            </a:r>
            <a:r>
              <a:rPr lang="zh-CN" altLang="en-US" sz="1800" dirty="0"/>
              <a:t>，</a:t>
            </a:r>
            <a:r>
              <a:rPr lang="en-US" altLang="zh-CN" sz="1800" dirty="0"/>
              <a:t>Robertson notes that "He is able" "strikes the heart of it all. Christ’s power to help is due not merely to his deity as God’s Son, but also to his humanity without which he could not sympathize with us (He 4:15)." </a:t>
            </a:r>
          </a:p>
          <a:p>
            <a:pPr marL="763233" lvl="1" indent="-293551">
              <a:buFont typeface="Arial" panose="020B0604020202020204" pitchFamily="34" charset="0"/>
              <a:buChar char="•"/>
            </a:pPr>
            <a:r>
              <a:rPr lang="zh-CN" altLang="en-US" sz="1800" dirty="0"/>
              <a:t>我们最想要的“能”是解决问题的能，是把我的问题拿走的能，但耶稣基督因被试探而受苦的“能”是伴随我们走出死荫幽谷的能。</a:t>
            </a:r>
            <a:endParaRPr lang="en-US" altLang="zh-CN" sz="1800" dirty="0"/>
          </a:p>
          <a:p>
            <a:pPr marL="763233" lvl="1" indent="-293551">
              <a:buFont typeface="Arial" panose="020B0604020202020204" pitchFamily="34" charset="0"/>
              <a:buChar char="•"/>
            </a:pPr>
            <a:r>
              <a:rPr lang="en-US" altLang="zh-CN" sz="1800" dirty="0"/>
              <a:t>Isa 43:2 </a:t>
            </a:r>
            <a:r>
              <a:rPr lang="zh-CN" altLang="en-US" sz="1800" dirty="0"/>
              <a:t>你从水中经过，我必与你同在。你趟过江河，水必不漫过你。你从火中行过，必不被烧，火焰也不着在你身上。</a:t>
            </a:r>
            <a:endParaRPr lang="en-US" altLang="zh-CN" sz="1800" dirty="0"/>
          </a:p>
          <a:p>
            <a:pPr marL="763233" lvl="1" indent="-293551">
              <a:buFont typeface="Arial" panose="020B0604020202020204" pitchFamily="34" charset="0"/>
              <a:buChar char="•"/>
            </a:pPr>
            <a:r>
              <a:rPr lang="zh-CN" altLang="en-US" sz="1800" dirty="0"/>
              <a:t>我们的主人</a:t>
            </a:r>
            <a:r>
              <a:rPr lang="en-US" altLang="zh-CN" sz="1800" dirty="0"/>
              <a:t>Isa 53:3 </a:t>
            </a:r>
            <a:r>
              <a:rPr lang="zh-CN" altLang="en-US" sz="1800" dirty="0"/>
              <a:t>他被藐视，被人厌弃，多受痛苦，常经忧患，所以神的仆人也要常经忧患（与我们的期望相反），与至于他</a:t>
            </a:r>
            <a:r>
              <a:rPr lang="en-US" altLang="zh-CN" sz="1800" dirty="0"/>
              <a:t>/</a:t>
            </a:r>
            <a:r>
              <a:rPr lang="zh-CN" altLang="en-US" sz="1800" dirty="0"/>
              <a:t>她能成为主能使用的器皿，能够安慰那受苦的人。</a:t>
            </a:r>
            <a:endParaRPr lang="en-US" altLang="zh-CN" sz="1800" dirty="0"/>
          </a:p>
          <a:p>
            <a:pPr marL="763233" lvl="1" indent="-293551">
              <a:buFont typeface="Arial" panose="020B0604020202020204" pitchFamily="34" charset="0"/>
              <a:buChar char="•"/>
            </a:pPr>
            <a:r>
              <a:rPr lang="en-US" altLang="zh-CN" sz="1800" dirty="0" err="1"/>
              <a:t>Heb</a:t>
            </a:r>
            <a:r>
              <a:rPr lang="en-US" altLang="zh-CN" sz="1800" dirty="0"/>
              <a:t> 2:17 </a:t>
            </a:r>
            <a:r>
              <a:rPr lang="zh-CN" altLang="en-US" sz="1800" dirty="0"/>
              <a:t>所以他凡事该与他的弟兄相同，</a:t>
            </a:r>
            <a:endParaRPr lang="en-US" altLang="zh-CN" sz="1800" dirty="0"/>
          </a:p>
          <a:p>
            <a:pPr marL="763233" lvl="1" indent="-293551">
              <a:buFont typeface="Arial" panose="020B0604020202020204" pitchFamily="34" charset="0"/>
              <a:buChar char="•"/>
            </a:pPr>
            <a:r>
              <a:rPr lang="en-US" altLang="zh-CN" sz="1800" dirty="0" err="1"/>
              <a:t>Heb</a:t>
            </a:r>
            <a:r>
              <a:rPr lang="en-US" altLang="zh-CN" sz="1800" dirty="0"/>
              <a:t> 13:12 </a:t>
            </a:r>
            <a:r>
              <a:rPr lang="zh-CN" altLang="en-US" sz="1800" dirty="0"/>
              <a:t>所以耶稣，要用自己的血叫百姓成圣，也就在城门外受苦。</a:t>
            </a:r>
            <a:r>
              <a:rPr lang="en-US" altLang="zh-CN" sz="1800" dirty="0" err="1"/>
              <a:t>Heb</a:t>
            </a:r>
            <a:r>
              <a:rPr lang="en-US" altLang="zh-CN" sz="1800" dirty="0"/>
              <a:t> 13:13 </a:t>
            </a:r>
            <a:r>
              <a:rPr lang="zh-CN" altLang="en-US" sz="1800" dirty="0"/>
              <a:t>这样，我们也当出到营外就了他去，忍受他所受的凌辱。</a:t>
            </a:r>
          </a:p>
          <a:p>
            <a:pPr marL="763233" lvl="1" indent="-293551">
              <a:buFont typeface="Arial" panose="020B0604020202020204" pitchFamily="34" charset="0"/>
              <a:buChar char="•"/>
            </a:pPr>
            <a:endParaRPr lang="en-US" altLang="zh-TW" sz="1800" dirty="0"/>
          </a:p>
          <a:p>
            <a:pPr marL="293551" indent="-293551">
              <a:buFont typeface="Arial" panose="020B0604020202020204" pitchFamily="34" charset="0"/>
              <a:buChar char="•"/>
            </a:pPr>
            <a:r>
              <a:rPr lang="zh-TW" altLang="en-US" sz="1800" dirty="0"/>
              <a:t>搭救</a:t>
            </a:r>
            <a:r>
              <a:rPr lang="zh-CN" altLang="en-US" sz="1800" dirty="0"/>
              <a:t>，</a:t>
            </a:r>
            <a:r>
              <a:rPr lang="en-US" altLang="zh-CN" sz="1800" dirty="0"/>
              <a:t>Come to the aid (997) (</a:t>
            </a:r>
            <a:r>
              <a:rPr lang="en-US" altLang="zh-CN" sz="1800" dirty="0" err="1"/>
              <a:t>boetheo</a:t>
            </a:r>
            <a:r>
              <a:rPr lang="en-US" altLang="zh-CN" sz="1800" dirty="0"/>
              <a:t> [word study] from </a:t>
            </a:r>
            <a:r>
              <a:rPr lang="en-US" altLang="zh-CN" sz="1800" dirty="0" err="1"/>
              <a:t>boé</a:t>
            </a:r>
            <a:r>
              <a:rPr lang="en-US" altLang="zh-CN" sz="1800" dirty="0"/>
              <a:t> = at a shout or cry as for aid or help [only NT use = Jas 5:4="outcry", the cry of the oppressed] + </a:t>
            </a:r>
            <a:r>
              <a:rPr lang="en-US" altLang="zh-CN" sz="1800" dirty="0" err="1"/>
              <a:t>théo</a:t>
            </a:r>
            <a:r>
              <a:rPr lang="en-US" altLang="zh-CN" sz="1800" dirty="0"/>
              <a:t> = to run) means literally to run on hearing a cry from one (in need or danger) to give help, relief, aid and/or assistance to someone. To hurry or hasten to the help of someone who is oppressed or in need of assistance. To bring or furnish aid. To assist by supplying what is needed.</a:t>
            </a:r>
          </a:p>
          <a:p>
            <a:pPr marL="763233" lvl="1" indent="-293551">
              <a:buFont typeface="Arial" panose="020B0604020202020204" pitchFamily="34" charset="0"/>
              <a:buChar char="•"/>
            </a:pPr>
            <a:r>
              <a:rPr lang="en-US" sz="1800" dirty="0"/>
              <a:t>Warren </a:t>
            </a:r>
            <a:r>
              <a:rPr lang="en-US" sz="1800" dirty="0" err="1"/>
              <a:t>Wiersbe</a:t>
            </a:r>
            <a:r>
              <a:rPr lang="en-US" sz="1800" dirty="0"/>
              <a:t> makes a distinction between the help angels give and the help given by our merciful and faithful High Priest, Who "stands ready to help us! He was tempted when He was on earth, but no temptation ever conquered Him. Because He has defeated every enemy, He is able to give us the grace that we need to overcome temptation. The word “</a:t>
            </a:r>
            <a:r>
              <a:rPr lang="en-US" sz="1800" dirty="0" err="1"/>
              <a:t>succour</a:t>
            </a:r>
            <a:r>
              <a:rPr lang="en-US" sz="1800" dirty="0"/>
              <a:t>” (</a:t>
            </a:r>
            <a:r>
              <a:rPr lang="en-US" sz="1800" dirty="0" err="1"/>
              <a:t>boethéo</a:t>
            </a:r>
            <a:r>
              <a:rPr lang="en-US" sz="1800" dirty="0"/>
              <a:t> "Come to the aid") literally means “to run to the cry of a child.” It means “to bring help when it is needed.” Angels are able to serve us (</a:t>
            </a:r>
            <a:r>
              <a:rPr lang="en-US" sz="1800" dirty="0" err="1"/>
              <a:t>Heb</a:t>
            </a:r>
            <a:r>
              <a:rPr lang="en-US" sz="1800" dirty="0"/>
              <a:t> 1:14-note), but they are not able to succor us in our times of temptation. Only Jesus Christ can do that, and He can do it because He became a man and suffered and died.</a:t>
            </a:r>
          </a:p>
          <a:p>
            <a:pPr marL="763233" lvl="1" indent="-293551">
              <a:buFont typeface="Arial" panose="020B0604020202020204" pitchFamily="34" charset="0"/>
              <a:buChar char="•"/>
            </a:pPr>
            <a:r>
              <a:rPr lang="zh-TW" altLang="en-US" sz="1800" dirty="0"/>
              <a:t>搭救</a:t>
            </a:r>
            <a:r>
              <a:rPr lang="zh-CN" altLang="en-US" sz="1800" dirty="0"/>
              <a:t>，喊</a:t>
            </a:r>
            <a:r>
              <a:rPr lang="en-US" altLang="zh-CN" sz="1800" dirty="0"/>
              <a:t>+</a:t>
            </a:r>
            <a:r>
              <a:rPr lang="zh-CN" altLang="en-US" sz="1800" dirty="0"/>
              <a:t>跑，我们要喊，</a:t>
            </a:r>
            <a:r>
              <a:rPr lang="en-US" altLang="zh-CN" sz="1800" dirty="0" err="1"/>
              <a:t>Luk</a:t>
            </a:r>
            <a:r>
              <a:rPr lang="en-US" altLang="zh-CN" sz="1800" dirty="0"/>
              <a:t> 15:17 </a:t>
            </a:r>
            <a:r>
              <a:rPr lang="zh-CN" altLang="en-US" sz="1800" dirty="0"/>
              <a:t>他醒悟过来，就说，我父亲有多少的雇工，口粮有余，我倒在这里饿死吗？</a:t>
            </a:r>
            <a:endParaRPr lang="en-US" sz="1800" dirty="0"/>
          </a:p>
        </p:txBody>
      </p:sp>
      <p:sp>
        <p:nvSpPr>
          <p:cNvPr id="4" name="Slide Number Placeholder 3"/>
          <p:cNvSpPr>
            <a:spLocks noGrp="1"/>
          </p:cNvSpPr>
          <p:nvPr>
            <p:ph type="sldNum" sz="quarter" idx="10"/>
          </p:nvPr>
        </p:nvSpPr>
        <p:spPr/>
        <p:txBody>
          <a:bodyPr/>
          <a:lstStyle/>
          <a:p>
            <a:fld id="{DFFB6782-E22B-44B8-BE55-B98FFE7079DD}" type="slidenum">
              <a:rPr lang="en-US" smtClean="0"/>
              <a:t>9</a:t>
            </a:fld>
            <a:endParaRPr lang="en-US"/>
          </a:p>
        </p:txBody>
      </p:sp>
    </p:spTree>
    <p:extLst>
      <p:ext uri="{BB962C8B-B14F-4D97-AF65-F5344CB8AC3E}">
        <p14:creationId xmlns:p14="http://schemas.microsoft.com/office/powerpoint/2010/main" val="24934056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D75EF15-3EF8-4F9E-8F11-377A17F2942F}" type="datetimeFigureOut">
              <a:rPr lang="en-US" smtClean="0"/>
              <a:t>6/12/2019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C8ED36-A6FE-4E88-82AE-5122906DCF6E}" type="slidenum">
              <a:rPr lang="en-US" smtClean="0"/>
              <a:t>‹#›</a:t>
            </a:fld>
            <a:endParaRPr lang="en-US"/>
          </a:p>
        </p:txBody>
      </p:sp>
    </p:spTree>
    <p:extLst>
      <p:ext uri="{BB962C8B-B14F-4D97-AF65-F5344CB8AC3E}">
        <p14:creationId xmlns:p14="http://schemas.microsoft.com/office/powerpoint/2010/main" val="1502108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D75EF15-3EF8-4F9E-8F11-377A17F2942F}" type="datetimeFigureOut">
              <a:rPr lang="en-US" smtClean="0"/>
              <a:t>6/12/2019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C8ED36-A6FE-4E88-82AE-5122906DCF6E}" type="slidenum">
              <a:rPr lang="en-US" smtClean="0"/>
              <a:t>‹#›</a:t>
            </a:fld>
            <a:endParaRPr lang="en-US"/>
          </a:p>
        </p:txBody>
      </p:sp>
    </p:spTree>
    <p:extLst>
      <p:ext uri="{BB962C8B-B14F-4D97-AF65-F5344CB8AC3E}">
        <p14:creationId xmlns:p14="http://schemas.microsoft.com/office/powerpoint/2010/main" val="17938094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D75EF15-3EF8-4F9E-8F11-377A17F2942F}" type="datetimeFigureOut">
              <a:rPr lang="en-US" smtClean="0"/>
              <a:t>6/12/2019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C8ED36-A6FE-4E88-82AE-5122906DCF6E}" type="slidenum">
              <a:rPr lang="en-US" smtClean="0"/>
              <a:t>‹#›</a:t>
            </a:fld>
            <a:endParaRPr lang="en-US"/>
          </a:p>
        </p:txBody>
      </p:sp>
    </p:spTree>
    <p:extLst>
      <p:ext uri="{BB962C8B-B14F-4D97-AF65-F5344CB8AC3E}">
        <p14:creationId xmlns:p14="http://schemas.microsoft.com/office/powerpoint/2010/main" val="18851915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D75EF15-3EF8-4F9E-8F11-377A17F2942F}" type="datetimeFigureOut">
              <a:rPr lang="en-US" smtClean="0"/>
              <a:t>6/12/2019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C8ED36-A6FE-4E88-82AE-5122906DCF6E}" type="slidenum">
              <a:rPr lang="en-US" smtClean="0"/>
              <a:t>‹#›</a:t>
            </a:fld>
            <a:endParaRPr lang="en-US"/>
          </a:p>
        </p:txBody>
      </p:sp>
    </p:spTree>
    <p:extLst>
      <p:ext uri="{BB962C8B-B14F-4D97-AF65-F5344CB8AC3E}">
        <p14:creationId xmlns:p14="http://schemas.microsoft.com/office/powerpoint/2010/main" val="30934587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D75EF15-3EF8-4F9E-8F11-377A17F2942F}" type="datetimeFigureOut">
              <a:rPr lang="en-US" smtClean="0"/>
              <a:t>6/12/2019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C8ED36-A6FE-4E88-82AE-5122906DCF6E}" type="slidenum">
              <a:rPr lang="en-US" smtClean="0"/>
              <a:t>‹#›</a:t>
            </a:fld>
            <a:endParaRPr lang="en-US"/>
          </a:p>
        </p:txBody>
      </p:sp>
    </p:spTree>
    <p:extLst>
      <p:ext uri="{BB962C8B-B14F-4D97-AF65-F5344CB8AC3E}">
        <p14:creationId xmlns:p14="http://schemas.microsoft.com/office/powerpoint/2010/main" val="1292515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D75EF15-3EF8-4F9E-8F11-377A17F2942F}" type="datetimeFigureOut">
              <a:rPr lang="en-US" smtClean="0"/>
              <a:t>6/12/2019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C8ED36-A6FE-4E88-82AE-5122906DCF6E}" type="slidenum">
              <a:rPr lang="en-US" smtClean="0"/>
              <a:t>‹#›</a:t>
            </a:fld>
            <a:endParaRPr lang="en-US"/>
          </a:p>
        </p:txBody>
      </p:sp>
    </p:spTree>
    <p:extLst>
      <p:ext uri="{BB962C8B-B14F-4D97-AF65-F5344CB8AC3E}">
        <p14:creationId xmlns:p14="http://schemas.microsoft.com/office/powerpoint/2010/main" val="13760419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D75EF15-3EF8-4F9E-8F11-377A17F2942F}" type="datetimeFigureOut">
              <a:rPr lang="en-US" smtClean="0"/>
              <a:t>6/12/2019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8C8ED36-A6FE-4E88-82AE-5122906DCF6E}" type="slidenum">
              <a:rPr lang="en-US" smtClean="0"/>
              <a:t>‹#›</a:t>
            </a:fld>
            <a:endParaRPr lang="en-US"/>
          </a:p>
        </p:txBody>
      </p:sp>
    </p:spTree>
    <p:extLst>
      <p:ext uri="{BB962C8B-B14F-4D97-AF65-F5344CB8AC3E}">
        <p14:creationId xmlns:p14="http://schemas.microsoft.com/office/powerpoint/2010/main" val="15922687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D75EF15-3EF8-4F9E-8F11-377A17F2942F}" type="datetimeFigureOut">
              <a:rPr lang="en-US" smtClean="0"/>
              <a:t>6/12/2019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8C8ED36-A6FE-4E88-82AE-5122906DCF6E}" type="slidenum">
              <a:rPr lang="en-US" smtClean="0"/>
              <a:t>‹#›</a:t>
            </a:fld>
            <a:endParaRPr lang="en-US"/>
          </a:p>
        </p:txBody>
      </p:sp>
    </p:spTree>
    <p:extLst>
      <p:ext uri="{BB962C8B-B14F-4D97-AF65-F5344CB8AC3E}">
        <p14:creationId xmlns:p14="http://schemas.microsoft.com/office/powerpoint/2010/main" val="14133175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75EF15-3EF8-4F9E-8F11-377A17F2942F}" type="datetimeFigureOut">
              <a:rPr lang="en-US" smtClean="0"/>
              <a:t>6/12/2019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8C8ED36-A6FE-4E88-82AE-5122906DCF6E}" type="slidenum">
              <a:rPr lang="en-US" smtClean="0"/>
              <a:t>‹#›</a:t>
            </a:fld>
            <a:endParaRPr lang="en-US"/>
          </a:p>
        </p:txBody>
      </p:sp>
    </p:spTree>
    <p:extLst>
      <p:ext uri="{BB962C8B-B14F-4D97-AF65-F5344CB8AC3E}">
        <p14:creationId xmlns:p14="http://schemas.microsoft.com/office/powerpoint/2010/main" val="3786810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D75EF15-3EF8-4F9E-8F11-377A17F2942F}" type="datetimeFigureOut">
              <a:rPr lang="en-US" smtClean="0"/>
              <a:t>6/12/2019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C8ED36-A6FE-4E88-82AE-5122906DCF6E}" type="slidenum">
              <a:rPr lang="en-US" smtClean="0"/>
              <a:t>‹#›</a:t>
            </a:fld>
            <a:endParaRPr lang="en-US"/>
          </a:p>
        </p:txBody>
      </p:sp>
    </p:spTree>
    <p:extLst>
      <p:ext uri="{BB962C8B-B14F-4D97-AF65-F5344CB8AC3E}">
        <p14:creationId xmlns:p14="http://schemas.microsoft.com/office/powerpoint/2010/main" val="26382873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D75EF15-3EF8-4F9E-8F11-377A17F2942F}" type="datetimeFigureOut">
              <a:rPr lang="en-US" smtClean="0"/>
              <a:t>6/12/2019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C8ED36-A6FE-4E88-82AE-5122906DCF6E}" type="slidenum">
              <a:rPr lang="en-US" smtClean="0"/>
              <a:t>‹#›</a:t>
            </a:fld>
            <a:endParaRPr lang="en-US"/>
          </a:p>
        </p:txBody>
      </p:sp>
    </p:spTree>
    <p:extLst>
      <p:ext uri="{BB962C8B-B14F-4D97-AF65-F5344CB8AC3E}">
        <p14:creationId xmlns:p14="http://schemas.microsoft.com/office/powerpoint/2010/main" val="7811358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extLst>
              <a:ext uri="{BEBA8EAE-BF5A-486C-A8C5-ECC9F3942E4B}">
                <a14:imgProps xmlns:a14="http://schemas.microsoft.com/office/drawing/2010/main">
                  <a14:imgLayer r:embed="rId14">
                    <a14:imgEffect>
                      <a14:sharpenSoften amount="-20000"/>
                    </a14:imgEffect>
                    <a14:imgEffect>
                      <a14:colorTemperature colorTemp="4875"/>
                    </a14:imgEffect>
                    <a14:imgEffect>
                      <a14:brightnessContrast bright="-59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75EF15-3EF8-4F9E-8F11-377A17F2942F}" type="datetimeFigureOut">
              <a:rPr lang="en-US" smtClean="0"/>
              <a:t>6/12/2019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C8ED36-A6FE-4E88-82AE-5122906DCF6E}" type="slidenum">
              <a:rPr lang="en-US" smtClean="0"/>
              <a:t>‹#›</a:t>
            </a:fld>
            <a:endParaRPr lang="en-US"/>
          </a:p>
        </p:txBody>
      </p:sp>
    </p:spTree>
    <p:extLst>
      <p:ext uri="{BB962C8B-B14F-4D97-AF65-F5344CB8AC3E}">
        <p14:creationId xmlns:p14="http://schemas.microsoft.com/office/powerpoint/2010/main" val="42461648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90600"/>
            <a:ext cx="7772400" cy="1470025"/>
          </a:xfrm>
        </p:spPr>
        <p:txBody>
          <a:bodyPr>
            <a:normAutofit/>
          </a:bodyPr>
          <a:lstStyle/>
          <a:p>
            <a:r>
              <a:rPr lang="zh-TW" altLang="en-US" b="1" dirty="0" smtClean="0">
                <a:solidFill>
                  <a:schemeClr val="bg1"/>
                </a:solidFill>
              </a:rPr>
              <a:t>三谷基督徒會堂成人主日學</a:t>
            </a:r>
            <a:endParaRPr lang="en-US" b="1" dirty="0">
              <a:solidFill>
                <a:schemeClr val="bg1"/>
              </a:solidFill>
            </a:endParaRPr>
          </a:p>
        </p:txBody>
      </p:sp>
      <p:sp>
        <p:nvSpPr>
          <p:cNvPr id="3" name="Subtitle 2"/>
          <p:cNvSpPr>
            <a:spLocks noGrp="1"/>
          </p:cNvSpPr>
          <p:nvPr>
            <p:ph type="subTitle" idx="1"/>
          </p:nvPr>
        </p:nvSpPr>
        <p:spPr>
          <a:xfrm>
            <a:off x="1371600" y="3124200"/>
            <a:ext cx="6400800" cy="2514600"/>
          </a:xfrm>
        </p:spPr>
        <p:txBody>
          <a:bodyPr/>
          <a:lstStyle/>
          <a:p>
            <a:r>
              <a:rPr lang="zh-TW" altLang="en-US" sz="5400" b="1" dirty="0" smtClean="0">
                <a:solidFill>
                  <a:schemeClr val="bg1"/>
                </a:solidFill>
              </a:rPr>
              <a:t>希伯來書 </a:t>
            </a:r>
            <a:r>
              <a:rPr lang="en-US" altLang="zh-CN" sz="5400" b="1" dirty="0">
                <a:solidFill>
                  <a:schemeClr val="bg1"/>
                </a:solidFill>
              </a:rPr>
              <a:t>2</a:t>
            </a:r>
            <a:r>
              <a:rPr lang="en-US" altLang="zh-TW" sz="5400" b="1" dirty="0" smtClean="0">
                <a:solidFill>
                  <a:schemeClr val="bg1"/>
                </a:solidFill>
              </a:rPr>
              <a:t>: </a:t>
            </a:r>
            <a:r>
              <a:rPr lang="en-US" altLang="zh-CN" sz="5400" b="1" dirty="0" smtClean="0">
                <a:solidFill>
                  <a:schemeClr val="bg1"/>
                </a:solidFill>
              </a:rPr>
              <a:t>5</a:t>
            </a:r>
            <a:r>
              <a:rPr lang="en-US" altLang="zh-TW" sz="5400" b="1" dirty="0" smtClean="0">
                <a:solidFill>
                  <a:schemeClr val="bg1"/>
                </a:solidFill>
              </a:rPr>
              <a:t> - 4: 16</a:t>
            </a:r>
            <a:r>
              <a:rPr lang="zh-CN" altLang="en-US" b="1" dirty="0" smtClean="0">
                <a:solidFill>
                  <a:schemeClr val="bg1"/>
                </a:solidFill>
              </a:rPr>
              <a:t>第三課</a:t>
            </a:r>
            <a:endParaRPr lang="en-US" b="1" dirty="0">
              <a:solidFill>
                <a:schemeClr val="bg1"/>
              </a:solidFill>
            </a:endParaRPr>
          </a:p>
          <a:p>
            <a:r>
              <a:rPr lang="en-US" dirty="0" smtClean="0">
                <a:solidFill>
                  <a:schemeClr val="bg1"/>
                </a:solidFill>
              </a:rPr>
              <a:t>06/</a:t>
            </a:r>
            <a:r>
              <a:rPr lang="en-US" altLang="zh-CN" dirty="0" smtClean="0">
                <a:solidFill>
                  <a:schemeClr val="bg1"/>
                </a:solidFill>
              </a:rPr>
              <a:t>16</a:t>
            </a:r>
            <a:r>
              <a:rPr lang="en-US" dirty="0" smtClean="0">
                <a:solidFill>
                  <a:schemeClr val="bg1"/>
                </a:solidFill>
              </a:rPr>
              <a:t>/201</a:t>
            </a:r>
            <a:r>
              <a:rPr lang="en-US" altLang="zh-CN" dirty="0" smtClean="0">
                <a:solidFill>
                  <a:schemeClr val="bg1"/>
                </a:solidFill>
              </a:rPr>
              <a:t>9</a:t>
            </a:r>
            <a:endParaRPr lang="en-US" dirty="0">
              <a:solidFill>
                <a:schemeClr val="bg1"/>
              </a:solidFill>
            </a:endParaRPr>
          </a:p>
        </p:txBody>
      </p:sp>
      <p:sp>
        <p:nvSpPr>
          <p:cNvPr id="4" name="AutoShape 2" descr="http://www.desktopnexus.com/dl/inline/893590/1920x1080/ngdon64tcf1b6lvle5iigbvku05495d5e2f2617"/>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141605337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zh-CN" altLang="en-US" sz="4800" b="1" dirty="0" smtClean="0">
                <a:solidFill>
                  <a:schemeClr val="bg1"/>
                </a:solidFill>
              </a:rPr>
              <a:t>當思想耶穌</a:t>
            </a:r>
            <a:endParaRPr lang="zh-CN" altLang="en-US" sz="4800" b="1" dirty="0">
              <a:solidFill>
                <a:schemeClr val="bg1"/>
              </a:solidFill>
            </a:endParaRPr>
          </a:p>
        </p:txBody>
      </p:sp>
      <p:sp>
        <p:nvSpPr>
          <p:cNvPr id="3" name="Content Placeholder 2"/>
          <p:cNvSpPr>
            <a:spLocks noGrp="1"/>
          </p:cNvSpPr>
          <p:nvPr>
            <p:ph idx="1"/>
          </p:nvPr>
        </p:nvSpPr>
        <p:spPr>
          <a:xfrm>
            <a:off x="228600" y="1219200"/>
            <a:ext cx="8763000" cy="5486400"/>
          </a:xfrm>
        </p:spPr>
        <p:txBody>
          <a:bodyPr>
            <a:normAutofit/>
          </a:bodyPr>
          <a:lstStyle/>
          <a:p>
            <a:r>
              <a:rPr lang="en-US" altLang="zh-TW" sz="4400" b="1" dirty="0" smtClean="0">
                <a:solidFill>
                  <a:schemeClr val="bg1"/>
                </a:solidFill>
              </a:rPr>
              <a:t>3:1 </a:t>
            </a:r>
            <a:r>
              <a:rPr lang="zh-TW" altLang="en-US" sz="4400" b="1" dirty="0" smtClean="0">
                <a:solidFill>
                  <a:schemeClr val="bg1"/>
                </a:solidFill>
              </a:rPr>
              <a:t>同蒙天召的聖潔弟兄阿</a:t>
            </a:r>
            <a:r>
              <a:rPr lang="zh-CN" altLang="en-US" sz="4400" b="1" dirty="0">
                <a:solidFill>
                  <a:schemeClr val="bg1"/>
                </a:solidFill>
              </a:rPr>
              <a:t>，</a:t>
            </a:r>
            <a:r>
              <a:rPr lang="zh-TW" altLang="en-US" sz="4400" b="1" dirty="0" smtClean="0">
                <a:solidFill>
                  <a:schemeClr val="bg1"/>
                </a:solidFill>
              </a:rPr>
              <a:t>你們應當思想</a:t>
            </a:r>
            <a:r>
              <a:rPr lang="zh-CN" altLang="en-US" sz="4400" b="1" dirty="0">
                <a:solidFill>
                  <a:schemeClr val="bg1"/>
                </a:solidFill>
              </a:rPr>
              <a:t>，</a:t>
            </a:r>
            <a:r>
              <a:rPr lang="zh-TW" altLang="en-US" sz="4400" b="1" dirty="0" smtClean="0">
                <a:solidFill>
                  <a:schemeClr val="bg1"/>
                </a:solidFill>
              </a:rPr>
              <a:t>我們所認為使者</a:t>
            </a:r>
            <a:r>
              <a:rPr lang="zh-CN" altLang="en-US" sz="4400" b="1" dirty="0">
                <a:solidFill>
                  <a:schemeClr val="bg1"/>
                </a:solidFill>
              </a:rPr>
              <a:t>，</a:t>
            </a:r>
            <a:r>
              <a:rPr lang="zh-TW" altLang="en-US" sz="4400" b="1" dirty="0" smtClean="0">
                <a:solidFill>
                  <a:schemeClr val="bg1"/>
                </a:solidFill>
              </a:rPr>
              <a:t>為大祭司的耶穌。</a:t>
            </a:r>
            <a:endParaRPr lang="zh-CN" altLang="en-US" sz="4400" b="1" dirty="0">
              <a:solidFill>
                <a:schemeClr val="bg1"/>
              </a:solidFill>
            </a:endParaRPr>
          </a:p>
        </p:txBody>
      </p:sp>
    </p:spTree>
    <p:extLst>
      <p:ext uri="{BB962C8B-B14F-4D97-AF65-F5344CB8AC3E}">
        <p14:creationId xmlns:p14="http://schemas.microsoft.com/office/powerpoint/2010/main" val="11252954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zh-CN" altLang="en-US" sz="4800" b="1" dirty="0" smtClean="0">
                <a:solidFill>
                  <a:schemeClr val="bg1"/>
                </a:solidFill>
              </a:rPr>
              <a:t>耶稣与摩西相比</a:t>
            </a:r>
            <a:endParaRPr lang="zh-CN" altLang="en-US" sz="4800" b="1" dirty="0">
              <a:solidFill>
                <a:schemeClr val="bg1"/>
              </a:solidFill>
            </a:endParaRPr>
          </a:p>
        </p:txBody>
      </p:sp>
      <p:sp>
        <p:nvSpPr>
          <p:cNvPr id="3" name="Content Placeholder 2"/>
          <p:cNvSpPr>
            <a:spLocks noGrp="1"/>
          </p:cNvSpPr>
          <p:nvPr>
            <p:ph idx="1"/>
          </p:nvPr>
        </p:nvSpPr>
        <p:spPr>
          <a:xfrm>
            <a:off x="228600" y="1219200"/>
            <a:ext cx="8763000" cy="5486400"/>
          </a:xfrm>
        </p:spPr>
        <p:txBody>
          <a:bodyPr>
            <a:normAutofit/>
          </a:bodyPr>
          <a:lstStyle/>
          <a:p>
            <a:pPr>
              <a:spcBef>
                <a:spcPts val="1100"/>
              </a:spcBef>
              <a:spcAft>
                <a:spcPts val="100"/>
              </a:spcAft>
            </a:pPr>
            <a:r>
              <a:rPr lang="en-US" altLang="zh-TW" sz="4400" dirty="0" smtClean="0">
                <a:solidFill>
                  <a:schemeClr val="bg1"/>
                </a:solidFill>
              </a:rPr>
              <a:t>3:2 </a:t>
            </a:r>
            <a:r>
              <a:rPr lang="zh-TW" altLang="en-US" sz="4400" dirty="0" smtClean="0">
                <a:solidFill>
                  <a:schemeClr val="bg1"/>
                </a:solidFill>
              </a:rPr>
              <a:t>他為那設立他的盡忠</a:t>
            </a:r>
            <a:r>
              <a:rPr lang="zh-CN" altLang="en-US" sz="4400" dirty="0">
                <a:solidFill>
                  <a:schemeClr val="bg1"/>
                </a:solidFill>
              </a:rPr>
              <a:t>，</a:t>
            </a:r>
            <a:r>
              <a:rPr lang="zh-TW" altLang="en-US" sz="4400" dirty="0" smtClean="0">
                <a:solidFill>
                  <a:schemeClr val="bg1"/>
                </a:solidFill>
              </a:rPr>
              <a:t>如同摩西在神的全家盡忠一樣。 </a:t>
            </a:r>
            <a:r>
              <a:rPr lang="en-US" altLang="zh-TW" sz="4400" dirty="0" smtClean="0">
                <a:solidFill>
                  <a:schemeClr val="bg1"/>
                </a:solidFill>
              </a:rPr>
              <a:t>3:3 </a:t>
            </a:r>
            <a:r>
              <a:rPr lang="zh-TW" altLang="en-US" sz="4400" dirty="0" smtClean="0">
                <a:solidFill>
                  <a:schemeClr val="bg1"/>
                </a:solidFill>
              </a:rPr>
              <a:t>他比摩西算是更配多得榮耀</a:t>
            </a:r>
            <a:r>
              <a:rPr lang="zh-CN" altLang="en-US" sz="4400" dirty="0">
                <a:solidFill>
                  <a:schemeClr val="bg1"/>
                </a:solidFill>
              </a:rPr>
              <a:t>，</a:t>
            </a:r>
            <a:r>
              <a:rPr lang="zh-TW" altLang="en-US" sz="4400" dirty="0" smtClean="0">
                <a:solidFill>
                  <a:schemeClr val="bg1"/>
                </a:solidFill>
              </a:rPr>
              <a:t>好像建造房屋的比房屋更尊榮。 </a:t>
            </a:r>
            <a:r>
              <a:rPr lang="en-US" altLang="zh-TW" sz="4400" dirty="0" smtClean="0">
                <a:solidFill>
                  <a:schemeClr val="bg1"/>
                </a:solidFill>
              </a:rPr>
              <a:t>3:4 </a:t>
            </a:r>
            <a:r>
              <a:rPr lang="zh-TW" altLang="en-US" sz="4400" dirty="0" smtClean="0">
                <a:solidFill>
                  <a:schemeClr val="bg1"/>
                </a:solidFill>
              </a:rPr>
              <a:t>因為房屋都必有人建造。 但建造萬物的就是神。</a:t>
            </a:r>
            <a:endParaRPr lang="zh-CN" altLang="en-US" sz="4400" dirty="0">
              <a:solidFill>
                <a:schemeClr val="bg1"/>
              </a:solidFill>
            </a:endParaRPr>
          </a:p>
        </p:txBody>
      </p:sp>
    </p:spTree>
    <p:extLst>
      <p:ext uri="{BB962C8B-B14F-4D97-AF65-F5344CB8AC3E}">
        <p14:creationId xmlns:p14="http://schemas.microsoft.com/office/powerpoint/2010/main" val="34324970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zh-TW" altLang="en-US" sz="4800" b="1" dirty="0" smtClean="0">
                <a:solidFill>
                  <a:schemeClr val="bg1"/>
                </a:solidFill>
              </a:rPr>
              <a:t>耶穌與摩西相比</a:t>
            </a:r>
            <a:endParaRPr lang="zh-CN" altLang="en-US" sz="4800" b="1" dirty="0">
              <a:solidFill>
                <a:schemeClr val="bg1"/>
              </a:solidFill>
            </a:endParaRPr>
          </a:p>
        </p:txBody>
      </p:sp>
      <p:sp>
        <p:nvSpPr>
          <p:cNvPr id="3" name="Content Placeholder 2"/>
          <p:cNvSpPr>
            <a:spLocks noGrp="1"/>
          </p:cNvSpPr>
          <p:nvPr>
            <p:ph idx="1"/>
          </p:nvPr>
        </p:nvSpPr>
        <p:spPr>
          <a:xfrm>
            <a:off x="228600" y="1219200"/>
            <a:ext cx="8763000" cy="5486400"/>
          </a:xfrm>
        </p:spPr>
        <p:txBody>
          <a:bodyPr>
            <a:normAutofit/>
          </a:bodyPr>
          <a:lstStyle/>
          <a:p>
            <a:r>
              <a:rPr lang="en-US" altLang="zh-TW" sz="4400" dirty="0" smtClean="0">
                <a:solidFill>
                  <a:schemeClr val="bg1"/>
                </a:solidFill>
              </a:rPr>
              <a:t>3:5 </a:t>
            </a:r>
            <a:r>
              <a:rPr lang="zh-TW" altLang="en-US" sz="4400" dirty="0" smtClean="0">
                <a:solidFill>
                  <a:schemeClr val="bg1"/>
                </a:solidFill>
              </a:rPr>
              <a:t>摩西為僕人</a:t>
            </a:r>
            <a:r>
              <a:rPr lang="zh-CN" altLang="en-US" sz="4400" dirty="0">
                <a:solidFill>
                  <a:schemeClr val="bg1"/>
                </a:solidFill>
              </a:rPr>
              <a:t>，</a:t>
            </a:r>
            <a:r>
              <a:rPr lang="zh-TW" altLang="en-US" sz="4400" dirty="0" smtClean="0">
                <a:solidFill>
                  <a:schemeClr val="bg1"/>
                </a:solidFill>
              </a:rPr>
              <a:t>在神的全家誠然盡忠</a:t>
            </a:r>
            <a:r>
              <a:rPr lang="zh-CN" altLang="en-US" sz="4400" dirty="0">
                <a:solidFill>
                  <a:schemeClr val="bg1"/>
                </a:solidFill>
              </a:rPr>
              <a:t>，</a:t>
            </a:r>
            <a:r>
              <a:rPr lang="zh-TW" altLang="en-US" sz="4400" dirty="0" smtClean="0">
                <a:solidFill>
                  <a:schemeClr val="bg1"/>
                </a:solidFill>
              </a:rPr>
              <a:t>為要證明將來必傳說的事。 </a:t>
            </a:r>
            <a:r>
              <a:rPr lang="en-US" altLang="zh-TW" sz="4400" dirty="0" smtClean="0">
                <a:solidFill>
                  <a:schemeClr val="bg1"/>
                </a:solidFill>
              </a:rPr>
              <a:t>3:6 </a:t>
            </a:r>
            <a:r>
              <a:rPr lang="zh-TW" altLang="en-US" sz="4400" dirty="0" smtClean="0">
                <a:solidFill>
                  <a:schemeClr val="bg1"/>
                </a:solidFill>
              </a:rPr>
              <a:t>但基督為兒子</a:t>
            </a:r>
            <a:r>
              <a:rPr lang="zh-CN" altLang="en-US" sz="4400" dirty="0">
                <a:solidFill>
                  <a:schemeClr val="bg1"/>
                </a:solidFill>
              </a:rPr>
              <a:t>，</a:t>
            </a:r>
            <a:r>
              <a:rPr lang="zh-TW" altLang="en-US" sz="4400" dirty="0" smtClean="0">
                <a:solidFill>
                  <a:schemeClr val="bg1"/>
                </a:solidFill>
              </a:rPr>
              <a:t>治理神的家。 我們若將可誇的盼望和膽量</a:t>
            </a:r>
            <a:r>
              <a:rPr lang="zh-CN" altLang="en-US" sz="4400" dirty="0">
                <a:solidFill>
                  <a:schemeClr val="bg1"/>
                </a:solidFill>
              </a:rPr>
              <a:t>，</a:t>
            </a:r>
            <a:r>
              <a:rPr lang="zh-TW" altLang="en-US" sz="4400" dirty="0" smtClean="0">
                <a:solidFill>
                  <a:schemeClr val="bg1"/>
                </a:solidFill>
              </a:rPr>
              <a:t>堅持到底</a:t>
            </a:r>
            <a:r>
              <a:rPr lang="zh-CN" altLang="en-US" sz="4400" dirty="0">
                <a:solidFill>
                  <a:schemeClr val="bg1"/>
                </a:solidFill>
              </a:rPr>
              <a:t>，</a:t>
            </a:r>
            <a:r>
              <a:rPr lang="zh-TW" altLang="en-US" sz="4400" dirty="0" smtClean="0">
                <a:solidFill>
                  <a:schemeClr val="bg1"/>
                </a:solidFill>
              </a:rPr>
              <a:t>便是他的家了。</a:t>
            </a:r>
            <a:endParaRPr lang="zh-CN" altLang="en-US" sz="4400" dirty="0">
              <a:solidFill>
                <a:schemeClr val="bg1"/>
              </a:solidFill>
            </a:endParaRPr>
          </a:p>
        </p:txBody>
      </p:sp>
    </p:spTree>
    <p:extLst>
      <p:ext uri="{BB962C8B-B14F-4D97-AF65-F5344CB8AC3E}">
        <p14:creationId xmlns:p14="http://schemas.microsoft.com/office/powerpoint/2010/main" val="40392700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zh-CN" altLang="en-US" sz="4800" b="1" dirty="0" smtClean="0">
                <a:solidFill>
                  <a:schemeClr val="bg1"/>
                </a:solidFill>
              </a:rPr>
              <a:t>警戒之二</a:t>
            </a:r>
            <a:endParaRPr lang="zh-CN" altLang="en-US" sz="4800" b="1" dirty="0">
              <a:solidFill>
                <a:schemeClr val="bg1"/>
              </a:solidFill>
            </a:endParaRPr>
          </a:p>
        </p:txBody>
      </p:sp>
      <p:sp>
        <p:nvSpPr>
          <p:cNvPr id="3" name="Content Placeholder 2"/>
          <p:cNvSpPr>
            <a:spLocks noGrp="1"/>
          </p:cNvSpPr>
          <p:nvPr>
            <p:ph idx="1"/>
          </p:nvPr>
        </p:nvSpPr>
        <p:spPr>
          <a:xfrm>
            <a:off x="228600" y="1219200"/>
            <a:ext cx="8763000" cy="5486400"/>
          </a:xfrm>
        </p:spPr>
        <p:txBody>
          <a:bodyPr>
            <a:normAutofit/>
          </a:bodyPr>
          <a:lstStyle/>
          <a:p>
            <a:r>
              <a:rPr lang="en-US" altLang="zh-TW" sz="4400" dirty="0" smtClean="0">
                <a:solidFill>
                  <a:schemeClr val="bg1"/>
                </a:solidFill>
              </a:rPr>
              <a:t>3:7 </a:t>
            </a:r>
            <a:r>
              <a:rPr lang="zh-TW" altLang="en-US" sz="4400" dirty="0" smtClean="0">
                <a:solidFill>
                  <a:schemeClr val="bg1"/>
                </a:solidFill>
              </a:rPr>
              <a:t>聖靈有話說</a:t>
            </a:r>
            <a:r>
              <a:rPr lang="zh-CN" altLang="en-US" sz="4400" dirty="0">
                <a:solidFill>
                  <a:schemeClr val="bg1"/>
                </a:solidFill>
              </a:rPr>
              <a:t>，</a:t>
            </a:r>
            <a:r>
              <a:rPr lang="zh-TW" altLang="en-US" sz="4400" dirty="0" smtClean="0">
                <a:solidFill>
                  <a:schemeClr val="bg1"/>
                </a:solidFill>
              </a:rPr>
              <a:t>你們今日若聽他的話</a:t>
            </a:r>
            <a:r>
              <a:rPr lang="zh-CN" altLang="en-US" sz="4400" dirty="0">
                <a:solidFill>
                  <a:schemeClr val="bg1"/>
                </a:solidFill>
              </a:rPr>
              <a:t>，</a:t>
            </a:r>
            <a:r>
              <a:rPr lang="en-US" altLang="zh-TW" sz="4400" dirty="0" smtClean="0">
                <a:solidFill>
                  <a:schemeClr val="bg1"/>
                </a:solidFill>
              </a:rPr>
              <a:t>3:8 </a:t>
            </a:r>
            <a:r>
              <a:rPr lang="zh-TW" altLang="en-US" sz="4400" dirty="0" smtClean="0">
                <a:solidFill>
                  <a:schemeClr val="bg1"/>
                </a:solidFill>
              </a:rPr>
              <a:t>就不可硬著心</a:t>
            </a:r>
            <a:r>
              <a:rPr lang="zh-CN" altLang="en-US" sz="4400" dirty="0">
                <a:solidFill>
                  <a:schemeClr val="bg1"/>
                </a:solidFill>
              </a:rPr>
              <a:t>，</a:t>
            </a:r>
            <a:r>
              <a:rPr lang="zh-TW" altLang="en-US" sz="4400" dirty="0" smtClean="0">
                <a:solidFill>
                  <a:schemeClr val="bg1"/>
                </a:solidFill>
              </a:rPr>
              <a:t>像在曠野惹他發怒</a:t>
            </a:r>
            <a:r>
              <a:rPr lang="zh-CN" altLang="en-US" sz="4400" dirty="0">
                <a:solidFill>
                  <a:schemeClr val="bg1"/>
                </a:solidFill>
              </a:rPr>
              <a:t>，</a:t>
            </a:r>
            <a:r>
              <a:rPr lang="zh-TW" altLang="en-US" sz="4400" dirty="0" smtClean="0">
                <a:solidFill>
                  <a:schemeClr val="bg1"/>
                </a:solidFill>
              </a:rPr>
              <a:t>試探他的時候一樣。</a:t>
            </a:r>
            <a:endParaRPr lang="zh-CN" altLang="en-US" sz="4400" dirty="0">
              <a:solidFill>
                <a:schemeClr val="bg1"/>
              </a:solidFill>
            </a:endParaRPr>
          </a:p>
        </p:txBody>
      </p:sp>
    </p:spTree>
    <p:extLst>
      <p:ext uri="{BB962C8B-B14F-4D97-AF65-F5344CB8AC3E}">
        <p14:creationId xmlns:p14="http://schemas.microsoft.com/office/powerpoint/2010/main" val="41188301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zh-CN" altLang="en-US" sz="4800" b="1" dirty="0" smtClean="0">
                <a:solidFill>
                  <a:schemeClr val="bg1"/>
                </a:solidFill>
              </a:rPr>
              <a:t>歷史</a:t>
            </a:r>
            <a:endParaRPr lang="zh-CN" altLang="en-US" sz="4800" b="1" dirty="0">
              <a:solidFill>
                <a:schemeClr val="bg1"/>
              </a:solidFill>
            </a:endParaRPr>
          </a:p>
        </p:txBody>
      </p:sp>
      <p:sp>
        <p:nvSpPr>
          <p:cNvPr id="3" name="Content Placeholder 2"/>
          <p:cNvSpPr>
            <a:spLocks noGrp="1"/>
          </p:cNvSpPr>
          <p:nvPr>
            <p:ph idx="1"/>
          </p:nvPr>
        </p:nvSpPr>
        <p:spPr>
          <a:xfrm>
            <a:off x="228600" y="1219200"/>
            <a:ext cx="8763000" cy="5486400"/>
          </a:xfrm>
        </p:spPr>
        <p:txBody>
          <a:bodyPr>
            <a:normAutofit/>
          </a:bodyPr>
          <a:lstStyle/>
          <a:p>
            <a:r>
              <a:rPr lang="en-US" altLang="zh-TW" sz="4400" dirty="0" smtClean="0">
                <a:solidFill>
                  <a:schemeClr val="bg1"/>
                </a:solidFill>
              </a:rPr>
              <a:t>3:9 </a:t>
            </a:r>
            <a:r>
              <a:rPr lang="zh-TW" altLang="en-US" sz="4400" dirty="0" smtClean="0">
                <a:solidFill>
                  <a:schemeClr val="bg1"/>
                </a:solidFill>
              </a:rPr>
              <a:t>在那裡</a:t>
            </a:r>
            <a:r>
              <a:rPr lang="zh-CN" altLang="en-US" sz="4400" dirty="0">
                <a:solidFill>
                  <a:schemeClr val="bg1"/>
                </a:solidFill>
              </a:rPr>
              <a:t>，</a:t>
            </a:r>
            <a:r>
              <a:rPr lang="zh-TW" altLang="en-US" sz="4400" dirty="0" smtClean="0">
                <a:solidFill>
                  <a:schemeClr val="bg1"/>
                </a:solidFill>
              </a:rPr>
              <a:t>你們的祖宗試我探我</a:t>
            </a:r>
            <a:r>
              <a:rPr lang="en-US" altLang="zh-TW" sz="4400" dirty="0" smtClean="0">
                <a:solidFill>
                  <a:schemeClr val="bg1"/>
                </a:solidFill>
              </a:rPr>
              <a:t>,</a:t>
            </a:r>
            <a:r>
              <a:rPr lang="zh-TW" altLang="en-US" sz="4400" dirty="0" smtClean="0">
                <a:solidFill>
                  <a:schemeClr val="bg1"/>
                </a:solidFill>
              </a:rPr>
              <a:t>並且觀看我的作為</a:t>
            </a:r>
            <a:r>
              <a:rPr lang="zh-CN" altLang="en-US" sz="4400" dirty="0">
                <a:solidFill>
                  <a:schemeClr val="bg1"/>
                </a:solidFill>
              </a:rPr>
              <a:t>，</a:t>
            </a:r>
            <a:r>
              <a:rPr lang="zh-TW" altLang="en-US" sz="4400" dirty="0" smtClean="0">
                <a:solidFill>
                  <a:schemeClr val="bg1"/>
                </a:solidFill>
              </a:rPr>
              <a:t>有四十年之久。 </a:t>
            </a:r>
            <a:r>
              <a:rPr lang="en-US" altLang="zh-TW" sz="4400" dirty="0" smtClean="0">
                <a:solidFill>
                  <a:schemeClr val="bg1"/>
                </a:solidFill>
              </a:rPr>
              <a:t>3:10 </a:t>
            </a:r>
            <a:r>
              <a:rPr lang="zh-TW" altLang="en-US" sz="4400" dirty="0" smtClean="0">
                <a:solidFill>
                  <a:schemeClr val="bg1"/>
                </a:solidFill>
              </a:rPr>
              <a:t>所以我厭煩那世代的人</a:t>
            </a:r>
            <a:r>
              <a:rPr lang="en-US" altLang="zh-TW" sz="4400" dirty="0" smtClean="0">
                <a:solidFill>
                  <a:schemeClr val="bg1"/>
                </a:solidFill>
              </a:rPr>
              <a:t>,</a:t>
            </a:r>
            <a:r>
              <a:rPr lang="zh-TW" altLang="en-US" sz="4400" dirty="0" smtClean="0">
                <a:solidFill>
                  <a:schemeClr val="bg1"/>
                </a:solidFill>
              </a:rPr>
              <a:t>說</a:t>
            </a:r>
            <a:r>
              <a:rPr lang="en-US" altLang="zh-TW" sz="4400" dirty="0" smtClean="0">
                <a:solidFill>
                  <a:schemeClr val="bg1"/>
                </a:solidFill>
              </a:rPr>
              <a:t>,</a:t>
            </a:r>
            <a:r>
              <a:rPr lang="zh-TW" altLang="en-US" sz="4400" dirty="0" smtClean="0">
                <a:solidFill>
                  <a:schemeClr val="bg1"/>
                </a:solidFill>
              </a:rPr>
              <a:t>他們心裡常常迷糊</a:t>
            </a:r>
            <a:r>
              <a:rPr lang="zh-CN" altLang="en-US" sz="4400" dirty="0">
                <a:solidFill>
                  <a:schemeClr val="bg1"/>
                </a:solidFill>
              </a:rPr>
              <a:t>，</a:t>
            </a:r>
            <a:r>
              <a:rPr lang="zh-TW" altLang="en-US" sz="4400" dirty="0" smtClean="0">
                <a:solidFill>
                  <a:schemeClr val="bg1"/>
                </a:solidFill>
              </a:rPr>
              <a:t>竟不曉得我的作為。 </a:t>
            </a:r>
            <a:r>
              <a:rPr lang="en-US" altLang="zh-TW" sz="4400" dirty="0" smtClean="0">
                <a:solidFill>
                  <a:schemeClr val="bg1"/>
                </a:solidFill>
              </a:rPr>
              <a:t>3:11 </a:t>
            </a:r>
            <a:r>
              <a:rPr lang="zh-TW" altLang="en-US" sz="4400" dirty="0" smtClean="0">
                <a:solidFill>
                  <a:schemeClr val="bg1"/>
                </a:solidFill>
              </a:rPr>
              <a:t>我就在怒中起誓說</a:t>
            </a:r>
            <a:r>
              <a:rPr lang="en-US" altLang="zh-TW" sz="4400" dirty="0" smtClean="0">
                <a:solidFill>
                  <a:schemeClr val="bg1"/>
                </a:solidFill>
              </a:rPr>
              <a:t>,</a:t>
            </a:r>
            <a:r>
              <a:rPr lang="zh-TW" altLang="en-US" sz="4400" dirty="0" smtClean="0">
                <a:solidFill>
                  <a:schemeClr val="bg1"/>
                </a:solidFill>
              </a:rPr>
              <a:t>他們斷不可進入我的安息。</a:t>
            </a:r>
            <a:endParaRPr lang="zh-CN" altLang="en-US" sz="4400" dirty="0">
              <a:solidFill>
                <a:schemeClr val="bg1"/>
              </a:solidFill>
            </a:endParaRPr>
          </a:p>
        </p:txBody>
      </p:sp>
    </p:spTree>
    <p:extLst>
      <p:ext uri="{BB962C8B-B14F-4D97-AF65-F5344CB8AC3E}">
        <p14:creationId xmlns:p14="http://schemas.microsoft.com/office/powerpoint/2010/main" val="68864702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zh-CN" altLang="en-US" sz="4800" b="1" dirty="0" smtClean="0">
                <a:solidFill>
                  <a:schemeClr val="bg1"/>
                </a:solidFill>
              </a:rPr>
              <a:t>警戒</a:t>
            </a:r>
            <a:endParaRPr lang="zh-CN" altLang="en-US" sz="4800" b="1" dirty="0">
              <a:solidFill>
                <a:schemeClr val="bg1"/>
              </a:solidFill>
            </a:endParaRPr>
          </a:p>
        </p:txBody>
      </p:sp>
      <p:sp>
        <p:nvSpPr>
          <p:cNvPr id="3" name="Content Placeholder 2"/>
          <p:cNvSpPr>
            <a:spLocks noGrp="1"/>
          </p:cNvSpPr>
          <p:nvPr>
            <p:ph idx="1"/>
          </p:nvPr>
        </p:nvSpPr>
        <p:spPr>
          <a:xfrm>
            <a:off x="228600" y="1219200"/>
            <a:ext cx="8763000" cy="5486400"/>
          </a:xfrm>
        </p:spPr>
        <p:txBody>
          <a:bodyPr>
            <a:normAutofit/>
          </a:bodyPr>
          <a:lstStyle/>
          <a:p>
            <a:r>
              <a:rPr lang="en-US" altLang="zh-TW" sz="4400" dirty="0" smtClean="0">
                <a:solidFill>
                  <a:schemeClr val="bg1"/>
                </a:solidFill>
              </a:rPr>
              <a:t>3:12 </a:t>
            </a:r>
            <a:r>
              <a:rPr lang="zh-TW" altLang="en-US" sz="4400" dirty="0" smtClean="0">
                <a:solidFill>
                  <a:schemeClr val="bg1"/>
                </a:solidFill>
              </a:rPr>
              <a:t>弟兄們</a:t>
            </a:r>
            <a:r>
              <a:rPr lang="zh-CN" altLang="en-US" sz="4400" dirty="0">
                <a:solidFill>
                  <a:schemeClr val="bg1"/>
                </a:solidFill>
              </a:rPr>
              <a:t>，</a:t>
            </a:r>
            <a:r>
              <a:rPr lang="zh-TW" altLang="en-US" sz="4400" dirty="0" smtClean="0">
                <a:solidFill>
                  <a:schemeClr val="bg1"/>
                </a:solidFill>
              </a:rPr>
              <a:t>你們要謹慎</a:t>
            </a:r>
            <a:r>
              <a:rPr lang="zh-CN" altLang="en-US" sz="4400" dirty="0">
                <a:solidFill>
                  <a:schemeClr val="bg1"/>
                </a:solidFill>
              </a:rPr>
              <a:t>，</a:t>
            </a:r>
            <a:r>
              <a:rPr lang="zh-TW" altLang="en-US" sz="4400" dirty="0" smtClean="0">
                <a:solidFill>
                  <a:schemeClr val="bg1"/>
                </a:solidFill>
              </a:rPr>
              <a:t>免得你們中間</a:t>
            </a:r>
            <a:r>
              <a:rPr lang="zh-CN" altLang="en-US" sz="4400" dirty="0">
                <a:solidFill>
                  <a:schemeClr val="bg1"/>
                </a:solidFill>
              </a:rPr>
              <a:t>，</a:t>
            </a:r>
            <a:r>
              <a:rPr lang="zh-TW" altLang="en-US" sz="4400" dirty="0" smtClean="0">
                <a:solidFill>
                  <a:schemeClr val="bg1"/>
                </a:solidFill>
              </a:rPr>
              <a:t>或有人存著不信的</a:t>
            </a:r>
            <a:r>
              <a:rPr lang="zh-CN" altLang="en-US" sz="4400" dirty="0" smtClean="0">
                <a:solidFill>
                  <a:schemeClr val="bg1"/>
                </a:solidFill>
              </a:rPr>
              <a:t>惡</a:t>
            </a:r>
            <a:r>
              <a:rPr lang="zh-TW" altLang="en-US" sz="4400" dirty="0" smtClean="0">
                <a:solidFill>
                  <a:schemeClr val="bg1"/>
                </a:solidFill>
              </a:rPr>
              <a:t>心</a:t>
            </a:r>
            <a:r>
              <a:rPr lang="zh-CN" altLang="en-US" sz="4400" dirty="0">
                <a:solidFill>
                  <a:schemeClr val="bg1"/>
                </a:solidFill>
              </a:rPr>
              <a:t>，</a:t>
            </a:r>
            <a:r>
              <a:rPr lang="zh-TW" altLang="en-US" sz="4400" dirty="0" smtClean="0">
                <a:solidFill>
                  <a:schemeClr val="bg1"/>
                </a:solidFill>
              </a:rPr>
              <a:t>把永生神離棄了。 </a:t>
            </a:r>
            <a:endParaRPr lang="en-US" altLang="zh-TW" sz="4400" dirty="0" smtClean="0">
              <a:solidFill>
                <a:schemeClr val="bg1"/>
              </a:solidFill>
            </a:endParaRPr>
          </a:p>
          <a:p>
            <a:r>
              <a:rPr lang="en-US" altLang="zh-TW" sz="4400" dirty="0" smtClean="0">
                <a:solidFill>
                  <a:schemeClr val="bg1"/>
                </a:solidFill>
              </a:rPr>
              <a:t>3:13 </a:t>
            </a:r>
            <a:r>
              <a:rPr lang="zh-TW" altLang="en-US" sz="4400" dirty="0" smtClean="0">
                <a:solidFill>
                  <a:schemeClr val="bg1"/>
                </a:solidFill>
              </a:rPr>
              <a:t>總要趁著還有今日</a:t>
            </a:r>
            <a:r>
              <a:rPr lang="zh-CN" altLang="en-US" sz="4400" dirty="0">
                <a:solidFill>
                  <a:schemeClr val="bg1"/>
                </a:solidFill>
              </a:rPr>
              <a:t>，</a:t>
            </a:r>
            <a:r>
              <a:rPr lang="zh-TW" altLang="en-US" sz="4400" dirty="0" smtClean="0">
                <a:solidFill>
                  <a:schemeClr val="bg1"/>
                </a:solidFill>
              </a:rPr>
              <a:t>天天彼此相勸</a:t>
            </a:r>
            <a:r>
              <a:rPr lang="zh-CN" altLang="en-US" sz="4400" dirty="0">
                <a:solidFill>
                  <a:schemeClr val="bg1"/>
                </a:solidFill>
              </a:rPr>
              <a:t>，</a:t>
            </a:r>
            <a:r>
              <a:rPr lang="zh-TW" altLang="en-US" sz="4400" dirty="0" smtClean="0">
                <a:solidFill>
                  <a:schemeClr val="bg1"/>
                </a:solidFill>
              </a:rPr>
              <a:t>免得你們中間</a:t>
            </a:r>
            <a:r>
              <a:rPr lang="zh-CN" altLang="en-US" sz="4400" dirty="0">
                <a:solidFill>
                  <a:schemeClr val="bg1"/>
                </a:solidFill>
              </a:rPr>
              <a:t>，</a:t>
            </a:r>
            <a:r>
              <a:rPr lang="zh-TW" altLang="en-US" sz="4400" dirty="0" smtClean="0">
                <a:solidFill>
                  <a:schemeClr val="bg1"/>
                </a:solidFill>
              </a:rPr>
              <a:t>有人被罪迷惑</a:t>
            </a:r>
            <a:r>
              <a:rPr lang="zh-CN" altLang="en-US" sz="4400" dirty="0">
                <a:solidFill>
                  <a:schemeClr val="bg1"/>
                </a:solidFill>
              </a:rPr>
              <a:t>，</a:t>
            </a:r>
            <a:r>
              <a:rPr lang="zh-TW" altLang="en-US" sz="4400" dirty="0" smtClean="0">
                <a:solidFill>
                  <a:schemeClr val="bg1"/>
                </a:solidFill>
              </a:rPr>
              <a:t>心裡就剛硬了。</a:t>
            </a:r>
            <a:endParaRPr lang="zh-CN" altLang="en-US" sz="4400" dirty="0">
              <a:solidFill>
                <a:schemeClr val="bg1"/>
              </a:solidFill>
            </a:endParaRPr>
          </a:p>
        </p:txBody>
      </p:sp>
    </p:spTree>
    <p:extLst>
      <p:ext uri="{BB962C8B-B14F-4D97-AF65-F5344CB8AC3E}">
        <p14:creationId xmlns:p14="http://schemas.microsoft.com/office/powerpoint/2010/main" val="322498668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zh-CN" altLang="en-US" sz="4800" b="1" dirty="0" smtClean="0">
                <a:solidFill>
                  <a:schemeClr val="bg1"/>
                </a:solidFill>
              </a:rPr>
              <a:t>勸勉</a:t>
            </a:r>
            <a:endParaRPr lang="zh-CN" altLang="en-US" sz="4800" b="1" dirty="0">
              <a:solidFill>
                <a:schemeClr val="bg1"/>
              </a:solidFill>
            </a:endParaRPr>
          </a:p>
        </p:txBody>
      </p:sp>
      <p:sp>
        <p:nvSpPr>
          <p:cNvPr id="3" name="Content Placeholder 2"/>
          <p:cNvSpPr>
            <a:spLocks noGrp="1"/>
          </p:cNvSpPr>
          <p:nvPr>
            <p:ph idx="1"/>
          </p:nvPr>
        </p:nvSpPr>
        <p:spPr>
          <a:xfrm>
            <a:off x="228600" y="1219200"/>
            <a:ext cx="8763000" cy="5486400"/>
          </a:xfrm>
        </p:spPr>
        <p:txBody>
          <a:bodyPr>
            <a:normAutofit/>
          </a:bodyPr>
          <a:lstStyle/>
          <a:p>
            <a:r>
              <a:rPr lang="en-US" altLang="zh-TW" sz="4400" dirty="0" smtClean="0">
                <a:solidFill>
                  <a:schemeClr val="bg1"/>
                </a:solidFill>
              </a:rPr>
              <a:t>3:14 </a:t>
            </a:r>
            <a:r>
              <a:rPr lang="zh-TW" altLang="en-US" sz="4400" dirty="0" smtClean="0">
                <a:solidFill>
                  <a:schemeClr val="bg1"/>
                </a:solidFill>
              </a:rPr>
              <a:t>我們若將起初確實的信心</a:t>
            </a:r>
            <a:r>
              <a:rPr lang="zh-CN" altLang="en-US" sz="4400" dirty="0">
                <a:solidFill>
                  <a:schemeClr val="bg1"/>
                </a:solidFill>
              </a:rPr>
              <a:t>，</a:t>
            </a:r>
            <a:r>
              <a:rPr lang="zh-TW" altLang="en-US" sz="4400" dirty="0" smtClean="0">
                <a:solidFill>
                  <a:schemeClr val="bg1"/>
                </a:solidFill>
              </a:rPr>
              <a:t>堅持到底</a:t>
            </a:r>
            <a:r>
              <a:rPr lang="en-US" altLang="zh-TW" sz="4400" dirty="0" smtClean="0">
                <a:solidFill>
                  <a:schemeClr val="bg1"/>
                </a:solidFill>
              </a:rPr>
              <a:t>,</a:t>
            </a:r>
            <a:r>
              <a:rPr lang="zh-TW" altLang="en-US" sz="4400" dirty="0" smtClean="0">
                <a:solidFill>
                  <a:schemeClr val="bg1"/>
                </a:solidFill>
              </a:rPr>
              <a:t>就在基督裡有分了。</a:t>
            </a:r>
            <a:endParaRPr lang="zh-CN" altLang="en-US" sz="4400" dirty="0">
              <a:solidFill>
                <a:schemeClr val="bg1"/>
              </a:solidFill>
            </a:endParaRPr>
          </a:p>
        </p:txBody>
      </p:sp>
    </p:spTree>
    <p:extLst>
      <p:ext uri="{BB962C8B-B14F-4D97-AF65-F5344CB8AC3E}">
        <p14:creationId xmlns:p14="http://schemas.microsoft.com/office/powerpoint/2010/main" val="53218468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zh-CN" altLang="en-US" sz="4800" b="1" dirty="0" smtClean="0">
                <a:solidFill>
                  <a:schemeClr val="bg1"/>
                </a:solidFill>
              </a:rPr>
              <a:t>惹神發怒的人</a:t>
            </a:r>
            <a:endParaRPr lang="zh-CN" altLang="en-US" sz="4800" b="1" dirty="0">
              <a:solidFill>
                <a:schemeClr val="bg1"/>
              </a:solidFill>
            </a:endParaRPr>
          </a:p>
        </p:txBody>
      </p:sp>
      <p:sp>
        <p:nvSpPr>
          <p:cNvPr id="3" name="Content Placeholder 2"/>
          <p:cNvSpPr>
            <a:spLocks noGrp="1"/>
          </p:cNvSpPr>
          <p:nvPr>
            <p:ph idx="1"/>
          </p:nvPr>
        </p:nvSpPr>
        <p:spPr>
          <a:xfrm>
            <a:off x="228600" y="1219200"/>
            <a:ext cx="8763000" cy="5486400"/>
          </a:xfrm>
        </p:spPr>
        <p:txBody>
          <a:bodyPr>
            <a:normAutofit/>
          </a:bodyPr>
          <a:lstStyle/>
          <a:p>
            <a:r>
              <a:rPr lang="en-US" altLang="zh-CN" sz="4400" dirty="0" smtClean="0">
                <a:solidFill>
                  <a:schemeClr val="bg1"/>
                </a:solidFill>
              </a:rPr>
              <a:t>3:15 </a:t>
            </a:r>
            <a:r>
              <a:rPr lang="zh-CN" altLang="en-US" sz="4400" dirty="0" smtClean="0">
                <a:solidFill>
                  <a:schemeClr val="bg1"/>
                </a:solidFill>
              </a:rPr>
              <a:t>经上说</a:t>
            </a:r>
            <a:r>
              <a:rPr lang="en-US" altLang="zh-CN" sz="4400" dirty="0" smtClean="0">
                <a:solidFill>
                  <a:schemeClr val="bg1"/>
                </a:solidFill>
              </a:rPr>
              <a:t>,</a:t>
            </a:r>
            <a:r>
              <a:rPr lang="zh-CN" altLang="en-US" sz="4400" dirty="0" smtClean="0">
                <a:solidFill>
                  <a:schemeClr val="bg1"/>
                </a:solidFill>
              </a:rPr>
              <a:t>你们今日若听他的话</a:t>
            </a:r>
            <a:r>
              <a:rPr lang="en-US" altLang="zh-CN" sz="4400" dirty="0" smtClean="0">
                <a:solidFill>
                  <a:schemeClr val="bg1"/>
                </a:solidFill>
              </a:rPr>
              <a:t>,</a:t>
            </a:r>
            <a:r>
              <a:rPr lang="zh-CN" altLang="en-US" sz="4400" dirty="0" smtClean="0">
                <a:solidFill>
                  <a:schemeClr val="bg1"/>
                </a:solidFill>
              </a:rPr>
              <a:t>就不可硬着心</a:t>
            </a:r>
            <a:r>
              <a:rPr lang="zh-CN" altLang="en-US" sz="4400" dirty="0">
                <a:solidFill>
                  <a:schemeClr val="bg1"/>
                </a:solidFill>
              </a:rPr>
              <a:t>，</a:t>
            </a:r>
            <a:r>
              <a:rPr lang="zh-CN" altLang="en-US" sz="4400" dirty="0" smtClean="0">
                <a:solidFill>
                  <a:schemeClr val="bg1"/>
                </a:solidFill>
              </a:rPr>
              <a:t>像惹他发怒的日子一样。 </a:t>
            </a:r>
            <a:endParaRPr lang="en-US" altLang="zh-CN" sz="4400" dirty="0" smtClean="0">
              <a:solidFill>
                <a:schemeClr val="bg1"/>
              </a:solidFill>
            </a:endParaRPr>
          </a:p>
          <a:p>
            <a:r>
              <a:rPr lang="en-US" altLang="zh-CN" sz="4400" dirty="0" smtClean="0">
                <a:solidFill>
                  <a:schemeClr val="bg1"/>
                </a:solidFill>
              </a:rPr>
              <a:t>3:16 </a:t>
            </a:r>
            <a:r>
              <a:rPr lang="zh-CN" altLang="en-US" sz="4400" dirty="0" smtClean="0">
                <a:solidFill>
                  <a:schemeClr val="bg1"/>
                </a:solidFill>
              </a:rPr>
              <a:t>那时听见他话惹他发怒的是谁呢</a:t>
            </a:r>
            <a:r>
              <a:rPr lang="zh-CN" altLang="en-US" sz="4400" dirty="0">
                <a:solidFill>
                  <a:schemeClr val="bg1"/>
                </a:solidFill>
              </a:rPr>
              <a:t>？</a:t>
            </a:r>
            <a:r>
              <a:rPr lang="zh-CN" altLang="en-US" sz="4400" dirty="0" smtClean="0">
                <a:solidFill>
                  <a:schemeClr val="bg1"/>
                </a:solidFill>
              </a:rPr>
              <a:t>岂不是跟着摩西从埃及出来的众人吗</a:t>
            </a:r>
            <a:r>
              <a:rPr lang="en-US" altLang="zh-CN" sz="4400" dirty="0" smtClean="0">
                <a:solidFill>
                  <a:schemeClr val="bg1"/>
                </a:solidFill>
              </a:rPr>
              <a:t>?</a:t>
            </a:r>
            <a:endParaRPr lang="zh-CN" altLang="en-US" sz="4400" dirty="0">
              <a:solidFill>
                <a:schemeClr val="bg1"/>
              </a:solidFill>
            </a:endParaRPr>
          </a:p>
        </p:txBody>
      </p:sp>
    </p:spTree>
    <p:extLst>
      <p:ext uri="{BB962C8B-B14F-4D97-AF65-F5344CB8AC3E}">
        <p14:creationId xmlns:p14="http://schemas.microsoft.com/office/powerpoint/2010/main" val="377776255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zh-CN" altLang="en-US" sz="4800" b="1" dirty="0" smtClean="0">
                <a:solidFill>
                  <a:schemeClr val="bg1"/>
                </a:solidFill>
              </a:rPr>
              <a:t>不信的人</a:t>
            </a:r>
            <a:endParaRPr lang="zh-CN" altLang="en-US" sz="4800" b="1" dirty="0">
              <a:solidFill>
                <a:schemeClr val="bg1"/>
              </a:solidFill>
            </a:endParaRPr>
          </a:p>
        </p:txBody>
      </p:sp>
      <p:sp>
        <p:nvSpPr>
          <p:cNvPr id="3" name="Content Placeholder 2"/>
          <p:cNvSpPr>
            <a:spLocks noGrp="1"/>
          </p:cNvSpPr>
          <p:nvPr>
            <p:ph idx="1"/>
          </p:nvPr>
        </p:nvSpPr>
        <p:spPr>
          <a:xfrm>
            <a:off x="228600" y="1219200"/>
            <a:ext cx="8763000" cy="5486400"/>
          </a:xfrm>
        </p:spPr>
        <p:txBody>
          <a:bodyPr>
            <a:normAutofit lnSpcReduction="10000"/>
          </a:bodyPr>
          <a:lstStyle/>
          <a:p>
            <a:r>
              <a:rPr lang="en-US" altLang="zh-TW" sz="4400" dirty="0" smtClean="0">
                <a:solidFill>
                  <a:schemeClr val="bg1"/>
                </a:solidFill>
              </a:rPr>
              <a:t>3:17 </a:t>
            </a:r>
            <a:r>
              <a:rPr lang="zh-TW" altLang="en-US" sz="4400" dirty="0" smtClean="0">
                <a:solidFill>
                  <a:schemeClr val="bg1"/>
                </a:solidFill>
              </a:rPr>
              <a:t>神四十年之久</a:t>
            </a:r>
            <a:r>
              <a:rPr lang="zh-CN" altLang="en-US" sz="4400" dirty="0">
                <a:solidFill>
                  <a:schemeClr val="bg1"/>
                </a:solidFill>
              </a:rPr>
              <a:t>，</a:t>
            </a:r>
            <a:r>
              <a:rPr lang="zh-TW" altLang="en-US" sz="4400" dirty="0" smtClean="0">
                <a:solidFill>
                  <a:schemeClr val="bg1"/>
                </a:solidFill>
              </a:rPr>
              <a:t>又厭煩誰呢</a:t>
            </a:r>
            <a:r>
              <a:rPr lang="en-US" altLang="zh-TW" sz="4400" dirty="0" smtClean="0">
                <a:solidFill>
                  <a:schemeClr val="bg1"/>
                </a:solidFill>
              </a:rPr>
              <a:t>?</a:t>
            </a:r>
            <a:r>
              <a:rPr lang="zh-TW" altLang="en-US" sz="4400" dirty="0" smtClean="0">
                <a:solidFill>
                  <a:schemeClr val="bg1"/>
                </a:solidFill>
              </a:rPr>
              <a:t>豈不是那些犯罪屍首倒在曠野的人嗎</a:t>
            </a:r>
            <a:r>
              <a:rPr lang="en-US" altLang="zh-TW" sz="4400" dirty="0" smtClean="0">
                <a:solidFill>
                  <a:schemeClr val="bg1"/>
                </a:solidFill>
              </a:rPr>
              <a:t>? </a:t>
            </a:r>
          </a:p>
          <a:p>
            <a:r>
              <a:rPr lang="en-US" altLang="zh-TW" sz="4400" dirty="0" smtClean="0">
                <a:solidFill>
                  <a:schemeClr val="bg1"/>
                </a:solidFill>
              </a:rPr>
              <a:t>3:18 </a:t>
            </a:r>
            <a:r>
              <a:rPr lang="zh-TW" altLang="en-US" sz="4400" dirty="0" smtClean="0">
                <a:solidFill>
                  <a:schemeClr val="bg1"/>
                </a:solidFill>
              </a:rPr>
              <a:t>又向誰起誓</a:t>
            </a:r>
            <a:r>
              <a:rPr lang="zh-CN" altLang="en-US" sz="4400" dirty="0">
                <a:solidFill>
                  <a:schemeClr val="bg1"/>
                </a:solidFill>
              </a:rPr>
              <a:t>，</a:t>
            </a:r>
            <a:r>
              <a:rPr lang="zh-TW" altLang="en-US" sz="4400" dirty="0" smtClean="0">
                <a:solidFill>
                  <a:schemeClr val="bg1"/>
                </a:solidFill>
              </a:rPr>
              <a:t>不容他們進入他的安息呢</a:t>
            </a:r>
            <a:r>
              <a:rPr lang="zh-CN" altLang="en-US" sz="4400" dirty="0">
                <a:solidFill>
                  <a:schemeClr val="bg1"/>
                </a:solidFill>
              </a:rPr>
              <a:t>？</a:t>
            </a:r>
            <a:r>
              <a:rPr lang="zh-TW" altLang="en-US" sz="4400" dirty="0" smtClean="0">
                <a:solidFill>
                  <a:schemeClr val="bg1"/>
                </a:solidFill>
              </a:rPr>
              <a:t>豈不是向那些不信從的人嗎</a:t>
            </a:r>
            <a:r>
              <a:rPr lang="en-US" altLang="zh-TW" sz="4400" dirty="0" smtClean="0">
                <a:solidFill>
                  <a:schemeClr val="bg1"/>
                </a:solidFill>
              </a:rPr>
              <a:t>? </a:t>
            </a:r>
          </a:p>
          <a:p>
            <a:r>
              <a:rPr lang="en-US" altLang="zh-TW" sz="4400" dirty="0" smtClean="0">
                <a:solidFill>
                  <a:schemeClr val="bg1"/>
                </a:solidFill>
              </a:rPr>
              <a:t>3:19 </a:t>
            </a:r>
            <a:r>
              <a:rPr lang="zh-TW" altLang="en-US" sz="4400" dirty="0" smtClean="0">
                <a:solidFill>
                  <a:schemeClr val="bg1"/>
                </a:solidFill>
              </a:rPr>
              <a:t>這樣看來</a:t>
            </a:r>
            <a:r>
              <a:rPr lang="zh-CN" altLang="en-US" sz="4400" dirty="0">
                <a:solidFill>
                  <a:schemeClr val="bg1"/>
                </a:solidFill>
              </a:rPr>
              <a:t>，</a:t>
            </a:r>
            <a:r>
              <a:rPr lang="zh-TW" altLang="en-US" sz="4400" dirty="0" smtClean="0">
                <a:solidFill>
                  <a:schemeClr val="bg1"/>
                </a:solidFill>
              </a:rPr>
              <a:t>他們不能進入安息</a:t>
            </a:r>
            <a:r>
              <a:rPr lang="zh-CN" altLang="en-US" sz="4400" dirty="0">
                <a:solidFill>
                  <a:schemeClr val="bg1"/>
                </a:solidFill>
              </a:rPr>
              <a:t>，</a:t>
            </a:r>
            <a:r>
              <a:rPr lang="zh-TW" altLang="en-US" sz="4400" dirty="0" smtClean="0">
                <a:solidFill>
                  <a:schemeClr val="bg1"/>
                </a:solidFill>
              </a:rPr>
              <a:t>是因為不信的緣故了。</a:t>
            </a:r>
            <a:endParaRPr lang="zh-CN" altLang="en-US" sz="4400" dirty="0">
              <a:solidFill>
                <a:schemeClr val="bg1"/>
              </a:solidFill>
            </a:endParaRPr>
          </a:p>
        </p:txBody>
      </p:sp>
    </p:spTree>
    <p:extLst>
      <p:ext uri="{BB962C8B-B14F-4D97-AF65-F5344CB8AC3E}">
        <p14:creationId xmlns:p14="http://schemas.microsoft.com/office/powerpoint/2010/main" val="264414151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zh-CN" altLang="en-US" sz="4800" dirty="0" smtClean="0">
                <a:solidFill>
                  <a:schemeClr val="bg1"/>
                </a:solidFill>
              </a:rPr>
              <a:t>竭力</a:t>
            </a:r>
            <a:r>
              <a:rPr lang="en-US" altLang="zh-CN" sz="4800" dirty="0" smtClean="0">
                <a:solidFill>
                  <a:schemeClr val="bg1"/>
                </a:solidFill>
              </a:rPr>
              <a:t>VS</a:t>
            </a:r>
            <a:r>
              <a:rPr lang="zh-CN" altLang="en-US" sz="4800" dirty="0" smtClean="0">
                <a:solidFill>
                  <a:schemeClr val="bg1"/>
                </a:solidFill>
              </a:rPr>
              <a:t>安息</a:t>
            </a:r>
            <a:endParaRPr lang="zh-CN" altLang="en-US" sz="4800" b="1" dirty="0">
              <a:solidFill>
                <a:schemeClr val="bg1"/>
              </a:solidFill>
            </a:endParaRPr>
          </a:p>
        </p:txBody>
      </p:sp>
      <p:sp>
        <p:nvSpPr>
          <p:cNvPr id="3" name="Content Placeholder 2"/>
          <p:cNvSpPr>
            <a:spLocks noGrp="1"/>
          </p:cNvSpPr>
          <p:nvPr>
            <p:ph idx="1"/>
          </p:nvPr>
        </p:nvSpPr>
        <p:spPr>
          <a:xfrm>
            <a:off x="228600" y="1219200"/>
            <a:ext cx="8763000" cy="5486400"/>
          </a:xfrm>
        </p:spPr>
        <p:txBody>
          <a:bodyPr>
            <a:normAutofit lnSpcReduction="10000"/>
          </a:bodyPr>
          <a:lstStyle/>
          <a:p>
            <a:r>
              <a:rPr lang="en-US" altLang="zh-TW" sz="4400" dirty="0" smtClean="0">
                <a:solidFill>
                  <a:schemeClr val="bg1"/>
                </a:solidFill>
              </a:rPr>
              <a:t>4:1 </a:t>
            </a:r>
            <a:r>
              <a:rPr lang="zh-TW" altLang="en-US" sz="4400" dirty="0" smtClean="0">
                <a:solidFill>
                  <a:schemeClr val="bg1"/>
                </a:solidFill>
              </a:rPr>
              <a:t>我們既蒙留下有進入他安息的應許</a:t>
            </a:r>
            <a:r>
              <a:rPr lang="zh-CN" altLang="en-US" sz="4400" dirty="0">
                <a:solidFill>
                  <a:schemeClr val="bg1"/>
                </a:solidFill>
              </a:rPr>
              <a:t>，</a:t>
            </a:r>
            <a:r>
              <a:rPr lang="zh-TW" altLang="en-US" sz="4400" dirty="0" smtClean="0">
                <a:solidFill>
                  <a:schemeClr val="bg1"/>
                </a:solidFill>
              </a:rPr>
              <a:t>就當畏懼</a:t>
            </a:r>
            <a:r>
              <a:rPr lang="zh-CN" altLang="en-US" sz="4400" dirty="0">
                <a:solidFill>
                  <a:schemeClr val="bg1"/>
                </a:solidFill>
              </a:rPr>
              <a:t>，</a:t>
            </a:r>
            <a:r>
              <a:rPr lang="zh-TW" altLang="en-US" sz="4400" dirty="0" smtClean="0">
                <a:solidFill>
                  <a:schemeClr val="bg1"/>
                </a:solidFill>
              </a:rPr>
              <a:t>免得我們中間</a:t>
            </a:r>
            <a:r>
              <a:rPr lang="zh-CN" altLang="en-US" sz="4400" dirty="0" smtClean="0">
                <a:solidFill>
                  <a:schemeClr val="bg1"/>
                </a:solidFill>
              </a:rPr>
              <a:t>，</a:t>
            </a:r>
            <a:r>
              <a:rPr lang="zh-CN" altLang="en-US" sz="4400" dirty="0">
                <a:solidFill>
                  <a:schemeClr val="bg1"/>
                </a:solidFill>
              </a:rPr>
              <a:t>（</a:t>
            </a:r>
            <a:r>
              <a:rPr lang="zh-TW" altLang="en-US" sz="4400" dirty="0" smtClean="0">
                <a:solidFill>
                  <a:schemeClr val="bg1"/>
                </a:solidFill>
              </a:rPr>
              <a:t>我們原文作你們</a:t>
            </a:r>
            <a:r>
              <a:rPr lang="zh-CN" altLang="en-US" sz="4400" dirty="0">
                <a:solidFill>
                  <a:schemeClr val="bg1"/>
                </a:solidFill>
              </a:rPr>
              <a:t>）</a:t>
            </a:r>
            <a:r>
              <a:rPr lang="zh-TW" altLang="en-US" sz="4400" dirty="0" smtClean="0">
                <a:solidFill>
                  <a:schemeClr val="bg1"/>
                </a:solidFill>
              </a:rPr>
              <a:t>或有人似乎是趕不上了。 </a:t>
            </a:r>
            <a:endParaRPr lang="en-US" altLang="zh-TW" sz="4400" dirty="0" smtClean="0">
              <a:solidFill>
                <a:schemeClr val="bg1"/>
              </a:solidFill>
            </a:endParaRPr>
          </a:p>
          <a:p>
            <a:r>
              <a:rPr lang="en-US" altLang="zh-TW" sz="4400" dirty="0" smtClean="0">
                <a:solidFill>
                  <a:schemeClr val="bg1"/>
                </a:solidFill>
              </a:rPr>
              <a:t>4:2 </a:t>
            </a:r>
            <a:r>
              <a:rPr lang="zh-TW" altLang="en-US" sz="4400" dirty="0" smtClean="0">
                <a:solidFill>
                  <a:schemeClr val="bg1"/>
                </a:solidFill>
              </a:rPr>
              <a:t>因為有福音傳給我們</a:t>
            </a:r>
            <a:r>
              <a:rPr lang="zh-CN" altLang="en-US" sz="4400" dirty="0">
                <a:solidFill>
                  <a:schemeClr val="bg1"/>
                </a:solidFill>
              </a:rPr>
              <a:t>，</a:t>
            </a:r>
            <a:r>
              <a:rPr lang="zh-TW" altLang="en-US" sz="4400" dirty="0" smtClean="0">
                <a:solidFill>
                  <a:schemeClr val="bg1"/>
                </a:solidFill>
              </a:rPr>
              <a:t>像傳給他們一樣。 只是所聽見的道與他們無益</a:t>
            </a:r>
            <a:r>
              <a:rPr lang="zh-CN" altLang="en-US" sz="4400" dirty="0">
                <a:solidFill>
                  <a:schemeClr val="bg1"/>
                </a:solidFill>
              </a:rPr>
              <a:t>，</a:t>
            </a:r>
            <a:r>
              <a:rPr lang="zh-TW" altLang="en-US" sz="4400" dirty="0" smtClean="0">
                <a:solidFill>
                  <a:schemeClr val="bg1"/>
                </a:solidFill>
              </a:rPr>
              <a:t>因為他們沒有信心與所聽見的道調和。</a:t>
            </a:r>
            <a:endParaRPr lang="zh-CN" altLang="en-US" sz="4400" dirty="0">
              <a:solidFill>
                <a:schemeClr val="bg1"/>
              </a:solidFill>
            </a:endParaRPr>
          </a:p>
        </p:txBody>
      </p:sp>
    </p:spTree>
    <p:extLst>
      <p:ext uri="{BB962C8B-B14F-4D97-AF65-F5344CB8AC3E}">
        <p14:creationId xmlns:p14="http://schemas.microsoft.com/office/powerpoint/2010/main" val="23285094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zh-CN" altLang="en-US" sz="4800" b="1" dirty="0" smtClean="0">
                <a:solidFill>
                  <a:schemeClr val="bg1"/>
                </a:solidFill>
              </a:rPr>
              <a:t>人的升高</a:t>
            </a:r>
            <a:endParaRPr lang="zh-CN" altLang="en-US" sz="4800" b="1" dirty="0">
              <a:solidFill>
                <a:schemeClr val="bg1"/>
              </a:solidFill>
            </a:endParaRPr>
          </a:p>
        </p:txBody>
      </p:sp>
      <p:sp>
        <p:nvSpPr>
          <p:cNvPr id="3" name="Content Placeholder 2"/>
          <p:cNvSpPr>
            <a:spLocks noGrp="1"/>
          </p:cNvSpPr>
          <p:nvPr>
            <p:ph idx="1"/>
          </p:nvPr>
        </p:nvSpPr>
        <p:spPr>
          <a:xfrm>
            <a:off x="228600" y="1219200"/>
            <a:ext cx="8763000" cy="5486400"/>
          </a:xfrm>
        </p:spPr>
        <p:txBody>
          <a:bodyPr>
            <a:normAutofit fontScale="85000" lnSpcReduction="20000"/>
          </a:bodyPr>
          <a:lstStyle/>
          <a:p>
            <a:pPr marL="0" indent="0">
              <a:buNone/>
            </a:pPr>
            <a:r>
              <a:rPr lang="en-US" altLang="zh-TW" sz="4400" dirty="0" smtClean="0">
                <a:solidFill>
                  <a:schemeClr val="bg1"/>
                </a:solidFill>
              </a:rPr>
              <a:t>2:5 </a:t>
            </a:r>
            <a:r>
              <a:rPr lang="zh-TW" altLang="en-US" sz="4400" dirty="0" smtClean="0">
                <a:solidFill>
                  <a:schemeClr val="bg1"/>
                </a:solidFill>
              </a:rPr>
              <a:t>我們所說將來的世界</a:t>
            </a:r>
            <a:r>
              <a:rPr lang="zh-CN" altLang="en-US" sz="4400" dirty="0" smtClean="0">
                <a:solidFill>
                  <a:schemeClr val="bg1"/>
                </a:solidFill>
              </a:rPr>
              <a:t>，</a:t>
            </a:r>
            <a:r>
              <a:rPr lang="zh-TW" altLang="en-US" sz="4400" dirty="0" smtClean="0">
                <a:solidFill>
                  <a:schemeClr val="bg1"/>
                </a:solidFill>
              </a:rPr>
              <a:t>神原沒有交給天使管轄。 </a:t>
            </a:r>
            <a:endParaRPr lang="en-US" altLang="zh-TW" sz="4400" dirty="0" smtClean="0">
              <a:solidFill>
                <a:schemeClr val="bg1"/>
              </a:solidFill>
            </a:endParaRPr>
          </a:p>
          <a:p>
            <a:pPr marL="0" indent="0">
              <a:buNone/>
            </a:pPr>
            <a:r>
              <a:rPr lang="en-US" altLang="zh-TW" sz="4400" dirty="0" smtClean="0">
                <a:solidFill>
                  <a:schemeClr val="bg1"/>
                </a:solidFill>
              </a:rPr>
              <a:t>2:6 </a:t>
            </a:r>
            <a:r>
              <a:rPr lang="zh-TW" altLang="en-US" sz="4400" dirty="0" smtClean="0">
                <a:solidFill>
                  <a:schemeClr val="bg1"/>
                </a:solidFill>
              </a:rPr>
              <a:t>但有人在經上某處證明說</a:t>
            </a:r>
            <a:r>
              <a:rPr lang="en-US" altLang="zh-TW" sz="4400" dirty="0" smtClean="0">
                <a:solidFill>
                  <a:schemeClr val="bg1"/>
                </a:solidFill>
              </a:rPr>
              <a:t>,</a:t>
            </a:r>
            <a:r>
              <a:rPr lang="zh-CN" altLang="en-US" sz="4400" dirty="0" smtClean="0">
                <a:solidFill>
                  <a:schemeClr val="bg1"/>
                </a:solidFill>
              </a:rPr>
              <a:t>，</a:t>
            </a:r>
            <a:r>
              <a:rPr lang="zh-TW" altLang="en-US" sz="4400" dirty="0" smtClean="0">
                <a:solidFill>
                  <a:schemeClr val="bg1"/>
                </a:solidFill>
              </a:rPr>
              <a:t>人算什麼</a:t>
            </a:r>
            <a:r>
              <a:rPr lang="en-US" altLang="zh-TW" sz="4400" dirty="0" smtClean="0">
                <a:solidFill>
                  <a:schemeClr val="bg1"/>
                </a:solidFill>
              </a:rPr>
              <a:t>,</a:t>
            </a:r>
            <a:r>
              <a:rPr lang="zh-TW" altLang="en-US" sz="4400" dirty="0" smtClean="0">
                <a:solidFill>
                  <a:schemeClr val="bg1"/>
                </a:solidFill>
              </a:rPr>
              <a:t>你竟顧念他</a:t>
            </a:r>
            <a:r>
              <a:rPr lang="zh-CN" altLang="en-US" sz="4400" dirty="0" smtClean="0">
                <a:solidFill>
                  <a:schemeClr val="bg1"/>
                </a:solidFill>
              </a:rPr>
              <a:t>，</a:t>
            </a:r>
            <a:r>
              <a:rPr lang="zh-TW" altLang="en-US" sz="4400" dirty="0" smtClean="0">
                <a:solidFill>
                  <a:schemeClr val="bg1"/>
                </a:solidFill>
              </a:rPr>
              <a:t>世人算什麼</a:t>
            </a:r>
            <a:r>
              <a:rPr lang="zh-CN" altLang="en-US" sz="4400" dirty="0">
                <a:solidFill>
                  <a:schemeClr val="bg1"/>
                </a:solidFill>
              </a:rPr>
              <a:t>，</a:t>
            </a:r>
            <a:r>
              <a:rPr lang="zh-TW" altLang="en-US" sz="4400" dirty="0" smtClean="0">
                <a:solidFill>
                  <a:schemeClr val="bg1"/>
                </a:solidFill>
              </a:rPr>
              <a:t>你竟眷顧他。 </a:t>
            </a:r>
            <a:endParaRPr lang="en-US" altLang="zh-TW" sz="4400" dirty="0" smtClean="0">
              <a:solidFill>
                <a:schemeClr val="bg1"/>
              </a:solidFill>
            </a:endParaRPr>
          </a:p>
          <a:p>
            <a:pPr marL="0" indent="0">
              <a:buNone/>
            </a:pPr>
            <a:r>
              <a:rPr lang="en-US" altLang="zh-TW" sz="4400" dirty="0" smtClean="0">
                <a:solidFill>
                  <a:schemeClr val="bg1"/>
                </a:solidFill>
              </a:rPr>
              <a:t>2:7 </a:t>
            </a:r>
            <a:r>
              <a:rPr lang="zh-TW" altLang="en-US" sz="4400" dirty="0" smtClean="0">
                <a:solidFill>
                  <a:schemeClr val="bg1"/>
                </a:solidFill>
              </a:rPr>
              <a:t>你叫他比天使微小一點</a:t>
            </a:r>
            <a:r>
              <a:rPr lang="zh-CN" altLang="en-US" sz="4400" dirty="0">
                <a:solidFill>
                  <a:schemeClr val="bg1"/>
                </a:solidFill>
              </a:rPr>
              <a:t>，</a:t>
            </a:r>
            <a:r>
              <a:rPr lang="en-US" altLang="zh-TW" sz="4400" dirty="0" smtClean="0">
                <a:solidFill>
                  <a:schemeClr val="bg1"/>
                </a:solidFill>
              </a:rPr>
              <a:t>(</a:t>
            </a:r>
            <a:r>
              <a:rPr lang="zh-TW" altLang="en-US" sz="4400" dirty="0" smtClean="0">
                <a:solidFill>
                  <a:schemeClr val="bg1"/>
                </a:solidFill>
              </a:rPr>
              <a:t>或作你叫他暫時比天使小</a:t>
            </a:r>
            <a:r>
              <a:rPr lang="en-US" altLang="zh-TW" sz="4400" dirty="0" smtClean="0">
                <a:solidFill>
                  <a:schemeClr val="bg1"/>
                </a:solidFill>
              </a:rPr>
              <a:t>)</a:t>
            </a:r>
            <a:r>
              <a:rPr lang="zh-TW" altLang="en-US" sz="4400" dirty="0" smtClean="0">
                <a:solidFill>
                  <a:schemeClr val="bg1"/>
                </a:solidFill>
              </a:rPr>
              <a:t>賜他榮耀尊貴為冠冕</a:t>
            </a:r>
            <a:r>
              <a:rPr lang="en-US" altLang="zh-TW" sz="4400" dirty="0" smtClean="0">
                <a:solidFill>
                  <a:schemeClr val="bg1"/>
                </a:solidFill>
              </a:rPr>
              <a:t>,</a:t>
            </a:r>
            <a:r>
              <a:rPr lang="zh-TW" altLang="en-US" sz="4400" dirty="0" smtClean="0">
                <a:solidFill>
                  <a:schemeClr val="bg1"/>
                </a:solidFill>
              </a:rPr>
              <a:t>並將你手所造的都派他管理。 </a:t>
            </a:r>
            <a:endParaRPr lang="en-US" altLang="zh-TW" sz="4400" dirty="0" smtClean="0">
              <a:solidFill>
                <a:schemeClr val="bg1"/>
              </a:solidFill>
            </a:endParaRPr>
          </a:p>
          <a:p>
            <a:pPr marL="0" indent="0">
              <a:buNone/>
            </a:pPr>
            <a:r>
              <a:rPr lang="en-US" altLang="zh-TW" sz="4400" dirty="0" smtClean="0">
                <a:solidFill>
                  <a:schemeClr val="bg1"/>
                </a:solidFill>
              </a:rPr>
              <a:t>2:8 </a:t>
            </a:r>
            <a:r>
              <a:rPr lang="zh-TW" altLang="en-US" sz="4400" dirty="0" smtClean="0">
                <a:solidFill>
                  <a:schemeClr val="bg1"/>
                </a:solidFill>
              </a:rPr>
              <a:t>叫萬物都服在他的腳下。 既叫萬物都服他</a:t>
            </a:r>
            <a:r>
              <a:rPr lang="en-US" altLang="zh-TW" sz="4400" dirty="0" smtClean="0">
                <a:solidFill>
                  <a:schemeClr val="bg1"/>
                </a:solidFill>
              </a:rPr>
              <a:t>,</a:t>
            </a:r>
            <a:r>
              <a:rPr lang="zh-TW" altLang="en-US" sz="4400" dirty="0" smtClean="0">
                <a:solidFill>
                  <a:schemeClr val="bg1"/>
                </a:solidFill>
              </a:rPr>
              <a:t>就沒有剩下一樣不服他的。 只是如今我們還不見萬物都服他。</a:t>
            </a:r>
            <a:endParaRPr lang="zh-CN" altLang="en-US" sz="4400" dirty="0">
              <a:solidFill>
                <a:schemeClr val="bg1"/>
              </a:solidFill>
            </a:endParaRPr>
          </a:p>
        </p:txBody>
      </p:sp>
    </p:spTree>
    <p:extLst>
      <p:ext uri="{BB962C8B-B14F-4D97-AF65-F5344CB8AC3E}">
        <p14:creationId xmlns:p14="http://schemas.microsoft.com/office/powerpoint/2010/main" val="80903208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zh-CN" altLang="en-US" sz="4800" dirty="0" smtClean="0">
                <a:solidFill>
                  <a:schemeClr val="bg1"/>
                </a:solidFill>
              </a:rPr>
              <a:t>神的安息</a:t>
            </a:r>
            <a:endParaRPr lang="zh-CN" altLang="en-US" sz="4800" b="1" dirty="0">
              <a:solidFill>
                <a:schemeClr val="bg1"/>
              </a:solidFill>
            </a:endParaRPr>
          </a:p>
        </p:txBody>
      </p:sp>
      <p:sp>
        <p:nvSpPr>
          <p:cNvPr id="3" name="Content Placeholder 2"/>
          <p:cNvSpPr>
            <a:spLocks noGrp="1"/>
          </p:cNvSpPr>
          <p:nvPr>
            <p:ph idx="1"/>
          </p:nvPr>
        </p:nvSpPr>
        <p:spPr>
          <a:xfrm>
            <a:off x="228600" y="1219200"/>
            <a:ext cx="8763000" cy="5486400"/>
          </a:xfrm>
        </p:spPr>
        <p:txBody>
          <a:bodyPr>
            <a:normAutofit/>
          </a:bodyPr>
          <a:lstStyle/>
          <a:p>
            <a:r>
              <a:rPr lang="en-US" altLang="zh-TW" sz="4400" dirty="0" smtClean="0">
                <a:solidFill>
                  <a:schemeClr val="bg1"/>
                </a:solidFill>
              </a:rPr>
              <a:t>4:3 </a:t>
            </a:r>
            <a:r>
              <a:rPr lang="zh-TW" altLang="en-US" sz="4400" dirty="0" smtClean="0">
                <a:solidFill>
                  <a:schemeClr val="bg1"/>
                </a:solidFill>
              </a:rPr>
              <a:t>但我們已經相信的人</a:t>
            </a:r>
            <a:r>
              <a:rPr lang="zh-CN" altLang="en-US" sz="4400" dirty="0">
                <a:solidFill>
                  <a:schemeClr val="bg1"/>
                </a:solidFill>
              </a:rPr>
              <a:t>，</a:t>
            </a:r>
            <a:r>
              <a:rPr lang="zh-TW" altLang="en-US" sz="4400" dirty="0" smtClean="0">
                <a:solidFill>
                  <a:schemeClr val="bg1"/>
                </a:solidFill>
              </a:rPr>
              <a:t>得以進入那安息</a:t>
            </a:r>
            <a:r>
              <a:rPr lang="zh-CN" altLang="en-US" sz="4400" dirty="0">
                <a:solidFill>
                  <a:schemeClr val="bg1"/>
                </a:solidFill>
              </a:rPr>
              <a:t>，</a:t>
            </a:r>
            <a:r>
              <a:rPr lang="zh-TW" altLang="en-US" sz="4400" dirty="0" smtClean="0">
                <a:solidFill>
                  <a:schemeClr val="bg1"/>
                </a:solidFill>
              </a:rPr>
              <a:t>正如神所說</a:t>
            </a:r>
            <a:r>
              <a:rPr lang="en-US" altLang="zh-TW" sz="4400" dirty="0" smtClean="0">
                <a:solidFill>
                  <a:schemeClr val="bg1"/>
                </a:solidFill>
              </a:rPr>
              <a:t>,</a:t>
            </a:r>
            <a:r>
              <a:rPr lang="zh-TW" altLang="en-US" sz="4400" dirty="0" smtClean="0">
                <a:solidFill>
                  <a:schemeClr val="bg1"/>
                </a:solidFill>
              </a:rPr>
              <a:t>我在怒中起誓說</a:t>
            </a:r>
            <a:r>
              <a:rPr lang="en-US" altLang="zh-TW" sz="4400" dirty="0" smtClean="0">
                <a:solidFill>
                  <a:schemeClr val="bg1"/>
                </a:solidFill>
              </a:rPr>
              <a:t>,</a:t>
            </a:r>
            <a:r>
              <a:rPr lang="zh-TW" altLang="en-US" sz="4400" dirty="0" smtClean="0">
                <a:solidFill>
                  <a:schemeClr val="bg1"/>
                </a:solidFill>
              </a:rPr>
              <a:t>他們斷不可進入我的安息。 其實造物之工</a:t>
            </a:r>
            <a:r>
              <a:rPr lang="zh-CN" altLang="en-US" sz="4400" dirty="0">
                <a:solidFill>
                  <a:schemeClr val="bg1"/>
                </a:solidFill>
              </a:rPr>
              <a:t>，</a:t>
            </a:r>
            <a:r>
              <a:rPr lang="zh-TW" altLang="en-US" sz="4400" dirty="0" smtClean="0">
                <a:solidFill>
                  <a:schemeClr val="bg1"/>
                </a:solidFill>
              </a:rPr>
              <a:t>從創世以來已經成全了。 </a:t>
            </a:r>
            <a:endParaRPr lang="en-US" altLang="zh-TW" sz="4400" dirty="0" smtClean="0">
              <a:solidFill>
                <a:schemeClr val="bg1"/>
              </a:solidFill>
            </a:endParaRPr>
          </a:p>
          <a:p>
            <a:r>
              <a:rPr lang="en-US" altLang="zh-TW" sz="4400" dirty="0" smtClean="0">
                <a:solidFill>
                  <a:schemeClr val="bg1"/>
                </a:solidFill>
              </a:rPr>
              <a:t>4:4 </a:t>
            </a:r>
            <a:r>
              <a:rPr lang="zh-TW" altLang="en-US" sz="4400" dirty="0" smtClean="0">
                <a:solidFill>
                  <a:schemeClr val="bg1"/>
                </a:solidFill>
              </a:rPr>
              <a:t>論到第七日</a:t>
            </a:r>
            <a:r>
              <a:rPr lang="zh-CN" altLang="en-US" sz="4400" dirty="0">
                <a:solidFill>
                  <a:schemeClr val="bg1"/>
                </a:solidFill>
              </a:rPr>
              <a:t>，</a:t>
            </a:r>
            <a:r>
              <a:rPr lang="zh-TW" altLang="en-US" sz="4400" dirty="0" smtClean="0">
                <a:solidFill>
                  <a:schemeClr val="bg1"/>
                </a:solidFill>
              </a:rPr>
              <a:t>有一處說</a:t>
            </a:r>
            <a:r>
              <a:rPr lang="zh-CN" altLang="en-US" sz="4400" dirty="0">
                <a:solidFill>
                  <a:schemeClr val="bg1"/>
                </a:solidFill>
              </a:rPr>
              <a:t>，</a:t>
            </a:r>
            <a:r>
              <a:rPr lang="zh-TW" altLang="en-US" sz="4400" dirty="0" smtClean="0">
                <a:solidFill>
                  <a:schemeClr val="bg1"/>
                </a:solidFill>
              </a:rPr>
              <a:t>到第七日神就歇了他一切的工。</a:t>
            </a:r>
            <a:endParaRPr lang="zh-CN" altLang="en-US" sz="4400" dirty="0">
              <a:solidFill>
                <a:schemeClr val="bg1"/>
              </a:solidFill>
            </a:endParaRPr>
          </a:p>
        </p:txBody>
      </p:sp>
    </p:spTree>
    <p:extLst>
      <p:ext uri="{BB962C8B-B14F-4D97-AF65-F5344CB8AC3E}">
        <p14:creationId xmlns:p14="http://schemas.microsoft.com/office/powerpoint/2010/main" val="408740045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zh-CN" altLang="en-US" sz="4800" dirty="0" smtClean="0">
                <a:solidFill>
                  <a:schemeClr val="bg1"/>
                </a:solidFill>
              </a:rPr>
              <a:t>神的安</a:t>
            </a:r>
            <a:r>
              <a:rPr lang="zh-CN" altLang="en-US" sz="4800" dirty="0" smtClean="0">
                <a:solidFill>
                  <a:schemeClr val="bg1"/>
                </a:solidFill>
              </a:rPr>
              <a:t>息</a:t>
            </a:r>
            <a:endParaRPr lang="zh-CN" altLang="en-US" sz="4800" b="1" dirty="0">
              <a:solidFill>
                <a:schemeClr val="bg1"/>
              </a:solidFill>
            </a:endParaRPr>
          </a:p>
        </p:txBody>
      </p:sp>
      <p:sp>
        <p:nvSpPr>
          <p:cNvPr id="3" name="Content Placeholder 2"/>
          <p:cNvSpPr>
            <a:spLocks noGrp="1"/>
          </p:cNvSpPr>
          <p:nvPr>
            <p:ph idx="1"/>
          </p:nvPr>
        </p:nvSpPr>
        <p:spPr>
          <a:xfrm>
            <a:off x="228600" y="1219200"/>
            <a:ext cx="8763000" cy="5486400"/>
          </a:xfrm>
        </p:spPr>
        <p:txBody>
          <a:bodyPr>
            <a:normAutofit fontScale="62500" lnSpcReduction="20000"/>
          </a:bodyPr>
          <a:lstStyle/>
          <a:p>
            <a:r>
              <a:rPr lang="en-US" altLang="zh-TW" sz="4400" dirty="0" smtClean="0">
                <a:solidFill>
                  <a:schemeClr val="bg1"/>
                </a:solidFill>
              </a:rPr>
              <a:t>4:5 </a:t>
            </a:r>
            <a:r>
              <a:rPr lang="zh-TW" altLang="en-US" sz="4400" dirty="0" smtClean="0">
                <a:solidFill>
                  <a:schemeClr val="bg1"/>
                </a:solidFill>
              </a:rPr>
              <a:t>又有一處說</a:t>
            </a:r>
            <a:r>
              <a:rPr lang="zh-CN" altLang="en-US" sz="4400" dirty="0">
                <a:solidFill>
                  <a:schemeClr val="bg1"/>
                </a:solidFill>
              </a:rPr>
              <a:t>，</a:t>
            </a:r>
            <a:r>
              <a:rPr lang="zh-TW" altLang="en-US" sz="4400" dirty="0" smtClean="0">
                <a:solidFill>
                  <a:schemeClr val="bg1"/>
                </a:solidFill>
              </a:rPr>
              <a:t>他們斷不可進入我的安息。 </a:t>
            </a:r>
            <a:endParaRPr lang="en-US" altLang="zh-TW" sz="4400" dirty="0" smtClean="0">
              <a:solidFill>
                <a:schemeClr val="bg1"/>
              </a:solidFill>
            </a:endParaRPr>
          </a:p>
          <a:p>
            <a:r>
              <a:rPr lang="en-US" altLang="zh-TW" sz="4400" dirty="0" smtClean="0">
                <a:solidFill>
                  <a:schemeClr val="bg1"/>
                </a:solidFill>
              </a:rPr>
              <a:t>4:6 </a:t>
            </a:r>
            <a:r>
              <a:rPr lang="zh-TW" altLang="en-US" sz="4400" dirty="0" smtClean="0">
                <a:solidFill>
                  <a:schemeClr val="bg1"/>
                </a:solidFill>
              </a:rPr>
              <a:t>既有必進安息的人</a:t>
            </a:r>
            <a:r>
              <a:rPr lang="zh-CN" altLang="en-US" sz="4400" dirty="0">
                <a:solidFill>
                  <a:schemeClr val="bg1"/>
                </a:solidFill>
              </a:rPr>
              <a:t>，</a:t>
            </a:r>
            <a:r>
              <a:rPr lang="zh-TW" altLang="en-US" sz="4400" dirty="0" smtClean="0">
                <a:solidFill>
                  <a:schemeClr val="bg1"/>
                </a:solidFill>
              </a:rPr>
              <a:t>那先前聽見福音的</a:t>
            </a:r>
            <a:r>
              <a:rPr lang="en-US" altLang="zh-TW" sz="4400" dirty="0" smtClean="0">
                <a:solidFill>
                  <a:schemeClr val="bg1"/>
                </a:solidFill>
              </a:rPr>
              <a:t>,</a:t>
            </a:r>
            <a:r>
              <a:rPr lang="zh-TW" altLang="en-US" sz="4400" dirty="0" smtClean="0">
                <a:solidFill>
                  <a:schemeClr val="bg1"/>
                </a:solidFill>
              </a:rPr>
              <a:t>因為不信從</a:t>
            </a:r>
            <a:r>
              <a:rPr lang="en-US" altLang="zh-TW" sz="4400" dirty="0" smtClean="0">
                <a:solidFill>
                  <a:schemeClr val="bg1"/>
                </a:solidFill>
              </a:rPr>
              <a:t>,</a:t>
            </a:r>
            <a:r>
              <a:rPr lang="zh-TW" altLang="en-US" sz="4400" dirty="0" smtClean="0">
                <a:solidFill>
                  <a:schemeClr val="bg1"/>
                </a:solidFill>
              </a:rPr>
              <a:t>不得進去。 </a:t>
            </a:r>
            <a:endParaRPr lang="en-US" altLang="zh-TW" sz="4400" dirty="0" smtClean="0">
              <a:solidFill>
                <a:schemeClr val="bg1"/>
              </a:solidFill>
            </a:endParaRPr>
          </a:p>
          <a:p>
            <a:r>
              <a:rPr lang="en-US" altLang="zh-TW" sz="4400" dirty="0" smtClean="0">
                <a:solidFill>
                  <a:schemeClr val="bg1"/>
                </a:solidFill>
              </a:rPr>
              <a:t>4:7 </a:t>
            </a:r>
            <a:r>
              <a:rPr lang="zh-TW" altLang="en-US" sz="4400" dirty="0" smtClean="0">
                <a:solidFill>
                  <a:schemeClr val="bg1"/>
                </a:solidFill>
              </a:rPr>
              <a:t>所以過了多年</a:t>
            </a:r>
            <a:r>
              <a:rPr lang="en-US" altLang="zh-TW" sz="4400" dirty="0" smtClean="0">
                <a:solidFill>
                  <a:schemeClr val="bg1"/>
                </a:solidFill>
              </a:rPr>
              <a:t>,</a:t>
            </a:r>
            <a:r>
              <a:rPr lang="zh-TW" altLang="en-US" sz="4400" dirty="0" smtClean="0">
                <a:solidFill>
                  <a:schemeClr val="bg1"/>
                </a:solidFill>
              </a:rPr>
              <a:t>就在大衛的書上</a:t>
            </a:r>
            <a:r>
              <a:rPr lang="zh-CN" altLang="en-US" sz="4400" dirty="0">
                <a:solidFill>
                  <a:schemeClr val="bg1"/>
                </a:solidFill>
              </a:rPr>
              <a:t>，</a:t>
            </a:r>
            <a:r>
              <a:rPr lang="zh-TW" altLang="en-US" sz="4400" dirty="0" smtClean="0">
                <a:solidFill>
                  <a:schemeClr val="bg1"/>
                </a:solidFill>
              </a:rPr>
              <a:t>又限定一日</a:t>
            </a:r>
            <a:r>
              <a:rPr lang="zh-CN" altLang="en-US" sz="4400" dirty="0">
                <a:solidFill>
                  <a:schemeClr val="bg1"/>
                </a:solidFill>
              </a:rPr>
              <a:t>，</a:t>
            </a:r>
            <a:r>
              <a:rPr lang="zh-TW" altLang="en-US" sz="4400" dirty="0" smtClean="0">
                <a:solidFill>
                  <a:schemeClr val="bg1"/>
                </a:solidFill>
              </a:rPr>
              <a:t>如以上所引的說</a:t>
            </a:r>
            <a:r>
              <a:rPr lang="en-US" altLang="zh-TW" sz="4400" dirty="0" smtClean="0">
                <a:solidFill>
                  <a:schemeClr val="bg1"/>
                </a:solidFill>
              </a:rPr>
              <a:t>,</a:t>
            </a:r>
            <a:r>
              <a:rPr lang="zh-TW" altLang="en-US" sz="4400" dirty="0" smtClean="0">
                <a:solidFill>
                  <a:schemeClr val="bg1"/>
                </a:solidFill>
              </a:rPr>
              <a:t>你們今日若聽他的話</a:t>
            </a:r>
            <a:r>
              <a:rPr lang="en-US" altLang="zh-TW" sz="4400" dirty="0" smtClean="0">
                <a:solidFill>
                  <a:schemeClr val="bg1"/>
                </a:solidFill>
              </a:rPr>
              <a:t>,</a:t>
            </a:r>
            <a:r>
              <a:rPr lang="zh-TW" altLang="en-US" sz="4400" dirty="0" smtClean="0">
                <a:solidFill>
                  <a:schemeClr val="bg1"/>
                </a:solidFill>
              </a:rPr>
              <a:t>就不可硬著心。 </a:t>
            </a:r>
            <a:endParaRPr lang="en-US" altLang="zh-TW" sz="4400" dirty="0" smtClean="0">
              <a:solidFill>
                <a:schemeClr val="bg1"/>
              </a:solidFill>
            </a:endParaRPr>
          </a:p>
          <a:p>
            <a:r>
              <a:rPr lang="en-US" altLang="zh-TW" sz="4400" dirty="0" smtClean="0">
                <a:solidFill>
                  <a:schemeClr val="bg1"/>
                </a:solidFill>
              </a:rPr>
              <a:t>4:8 </a:t>
            </a:r>
            <a:r>
              <a:rPr lang="zh-TW" altLang="en-US" sz="4400" dirty="0" smtClean="0">
                <a:solidFill>
                  <a:schemeClr val="bg1"/>
                </a:solidFill>
              </a:rPr>
              <a:t>若是約書亞已叫他們享了安息</a:t>
            </a:r>
            <a:r>
              <a:rPr lang="zh-CN" altLang="en-US" sz="4400" dirty="0">
                <a:solidFill>
                  <a:schemeClr val="bg1"/>
                </a:solidFill>
              </a:rPr>
              <a:t>，</a:t>
            </a:r>
            <a:r>
              <a:rPr lang="zh-TW" altLang="en-US" sz="4400" dirty="0" smtClean="0">
                <a:solidFill>
                  <a:schemeClr val="bg1"/>
                </a:solidFill>
              </a:rPr>
              <a:t>後來神就不再提別的日子了。 </a:t>
            </a:r>
            <a:endParaRPr lang="en-US" altLang="zh-TW" sz="4400" dirty="0" smtClean="0">
              <a:solidFill>
                <a:schemeClr val="bg1"/>
              </a:solidFill>
            </a:endParaRPr>
          </a:p>
          <a:p>
            <a:r>
              <a:rPr lang="en-US" altLang="zh-TW" sz="4400" dirty="0" smtClean="0">
                <a:solidFill>
                  <a:schemeClr val="bg1"/>
                </a:solidFill>
              </a:rPr>
              <a:t>4:9 </a:t>
            </a:r>
            <a:r>
              <a:rPr lang="zh-TW" altLang="en-US" sz="4400" dirty="0" smtClean="0">
                <a:solidFill>
                  <a:schemeClr val="bg1"/>
                </a:solidFill>
              </a:rPr>
              <a:t>這樣看來</a:t>
            </a:r>
            <a:r>
              <a:rPr lang="zh-CN" altLang="en-US" sz="4400" dirty="0">
                <a:solidFill>
                  <a:schemeClr val="bg1"/>
                </a:solidFill>
              </a:rPr>
              <a:t>，</a:t>
            </a:r>
            <a:r>
              <a:rPr lang="zh-TW" altLang="en-US" sz="4400" dirty="0" smtClean="0">
                <a:solidFill>
                  <a:schemeClr val="bg1"/>
                </a:solidFill>
              </a:rPr>
              <a:t>必另有一安息日的安息</a:t>
            </a:r>
            <a:r>
              <a:rPr lang="zh-CN" altLang="en-US" sz="4400" dirty="0">
                <a:solidFill>
                  <a:schemeClr val="bg1"/>
                </a:solidFill>
              </a:rPr>
              <a:t>，</a:t>
            </a:r>
            <a:r>
              <a:rPr lang="zh-TW" altLang="en-US" sz="4400" dirty="0" smtClean="0">
                <a:solidFill>
                  <a:schemeClr val="bg1"/>
                </a:solidFill>
              </a:rPr>
              <a:t>為神的子民存留。 </a:t>
            </a:r>
            <a:endParaRPr lang="en-US" altLang="zh-TW" sz="4400" dirty="0" smtClean="0">
              <a:solidFill>
                <a:schemeClr val="bg1"/>
              </a:solidFill>
            </a:endParaRPr>
          </a:p>
          <a:p>
            <a:r>
              <a:rPr lang="en-US" altLang="zh-TW" sz="4400" dirty="0" smtClean="0">
                <a:solidFill>
                  <a:schemeClr val="bg1"/>
                </a:solidFill>
              </a:rPr>
              <a:t>4:10 </a:t>
            </a:r>
            <a:r>
              <a:rPr lang="zh-TW" altLang="en-US" sz="4400" dirty="0" smtClean="0">
                <a:solidFill>
                  <a:schemeClr val="bg1"/>
                </a:solidFill>
              </a:rPr>
              <a:t>因為那進入安息的</a:t>
            </a:r>
            <a:r>
              <a:rPr lang="zh-CN" altLang="en-US" sz="4400" dirty="0">
                <a:solidFill>
                  <a:schemeClr val="bg1"/>
                </a:solidFill>
              </a:rPr>
              <a:t>，</a:t>
            </a:r>
            <a:r>
              <a:rPr lang="zh-TW" altLang="en-US" sz="4400" dirty="0" smtClean="0">
                <a:solidFill>
                  <a:schemeClr val="bg1"/>
                </a:solidFill>
              </a:rPr>
              <a:t>乃是歇了自己的工</a:t>
            </a:r>
            <a:r>
              <a:rPr lang="zh-CN" altLang="en-US" sz="4400" dirty="0">
                <a:solidFill>
                  <a:schemeClr val="bg1"/>
                </a:solidFill>
              </a:rPr>
              <a:t>，</a:t>
            </a:r>
            <a:r>
              <a:rPr lang="zh-TW" altLang="en-US" sz="4400" dirty="0" smtClean="0">
                <a:solidFill>
                  <a:schemeClr val="bg1"/>
                </a:solidFill>
              </a:rPr>
              <a:t>正如神歇了他的工一樣。</a:t>
            </a:r>
            <a:endParaRPr lang="en-US" altLang="zh-TW" sz="4400" dirty="0" smtClean="0">
              <a:solidFill>
                <a:schemeClr val="bg1"/>
              </a:solidFill>
            </a:endParaRPr>
          </a:p>
          <a:p>
            <a:r>
              <a:rPr lang="en-US" altLang="zh-TW" sz="4400" dirty="0" smtClean="0">
                <a:solidFill>
                  <a:schemeClr val="bg1"/>
                </a:solidFill>
              </a:rPr>
              <a:t>4:11 </a:t>
            </a:r>
            <a:r>
              <a:rPr lang="zh-TW" altLang="en-US" sz="4400" dirty="0" smtClean="0">
                <a:solidFill>
                  <a:schemeClr val="bg1"/>
                </a:solidFill>
              </a:rPr>
              <a:t>所以我們務必竭力進入那安息</a:t>
            </a:r>
            <a:r>
              <a:rPr lang="zh-CN" altLang="en-US" sz="4400" dirty="0">
                <a:solidFill>
                  <a:schemeClr val="bg1"/>
                </a:solidFill>
              </a:rPr>
              <a:t>，</a:t>
            </a:r>
            <a:r>
              <a:rPr lang="zh-TW" altLang="en-US" sz="4400" dirty="0" smtClean="0">
                <a:solidFill>
                  <a:schemeClr val="bg1"/>
                </a:solidFill>
              </a:rPr>
              <a:t>免得有人學那不信從的樣子跌倒了。</a:t>
            </a:r>
            <a:r>
              <a:rPr lang="zh-CN" altLang="en-US" sz="4400" dirty="0" smtClean="0">
                <a:solidFill>
                  <a:schemeClr val="bg1"/>
                </a:solidFill>
              </a:rPr>
              <a:t> </a:t>
            </a:r>
            <a:endParaRPr lang="zh-CN" altLang="en-US" sz="4400" dirty="0">
              <a:solidFill>
                <a:schemeClr val="bg1"/>
              </a:solidFill>
            </a:endParaRPr>
          </a:p>
        </p:txBody>
      </p:sp>
    </p:spTree>
    <p:extLst>
      <p:ext uri="{BB962C8B-B14F-4D97-AF65-F5344CB8AC3E}">
        <p14:creationId xmlns:p14="http://schemas.microsoft.com/office/powerpoint/2010/main" val="348511551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zh-CN" altLang="en-US" sz="4800" b="1" dirty="0" smtClean="0">
                <a:solidFill>
                  <a:schemeClr val="bg1"/>
                </a:solidFill>
              </a:rPr>
              <a:t>神的道</a:t>
            </a:r>
            <a:endParaRPr lang="zh-CN" altLang="en-US" sz="4800" b="1" dirty="0">
              <a:solidFill>
                <a:schemeClr val="bg1"/>
              </a:solidFill>
            </a:endParaRPr>
          </a:p>
        </p:txBody>
      </p:sp>
      <p:sp>
        <p:nvSpPr>
          <p:cNvPr id="3" name="Content Placeholder 2"/>
          <p:cNvSpPr>
            <a:spLocks noGrp="1"/>
          </p:cNvSpPr>
          <p:nvPr>
            <p:ph idx="1"/>
          </p:nvPr>
        </p:nvSpPr>
        <p:spPr>
          <a:xfrm>
            <a:off x="228600" y="1219200"/>
            <a:ext cx="8763000" cy="5486400"/>
          </a:xfrm>
        </p:spPr>
        <p:txBody>
          <a:bodyPr>
            <a:normAutofit fontScale="92500"/>
          </a:bodyPr>
          <a:lstStyle/>
          <a:p>
            <a:r>
              <a:rPr lang="en-US" altLang="zh-CN" sz="4400" dirty="0" smtClean="0">
                <a:solidFill>
                  <a:schemeClr val="bg1"/>
                </a:solidFill>
              </a:rPr>
              <a:t>4:12 </a:t>
            </a:r>
            <a:r>
              <a:rPr lang="zh-CN" altLang="en-US" sz="4400" dirty="0">
                <a:solidFill>
                  <a:schemeClr val="bg1"/>
                </a:solidFill>
              </a:rPr>
              <a:t>神的道是活泼的，是有功效的，比一切两刃的剑更快，甚至魂与灵，骨节与骨髓，都能刺入剖开，连心中的思念和主意，都能辨明。</a:t>
            </a:r>
          </a:p>
          <a:p>
            <a:r>
              <a:rPr lang="en-US" altLang="zh-CN" sz="4400" dirty="0" smtClean="0">
                <a:solidFill>
                  <a:schemeClr val="bg1"/>
                </a:solidFill>
              </a:rPr>
              <a:t>4:13 </a:t>
            </a:r>
            <a:r>
              <a:rPr lang="zh-CN" altLang="en-US" sz="4400" dirty="0">
                <a:solidFill>
                  <a:schemeClr val="bg1"/>
                </a:solidFill>
              </a:rPr>
              <a:t>并且被造的，没有一样在他面前不显然的。原来万物，在那与我们有关系的主眼前，都是赤露敞开</a:t>
            </a:r>
            <a:r>
              <a:rPr lang="zh-CN" altLang="en-US" sz="4400" dirty="0" smtClean="0">
                <a:solidFill>
                  <a:schemeClr val="bg1"/>
                </a:solidFill>
              </a:rPr>
              <a:t>的。</a:t>
            </a:r>
            <a:endParaRPr lang="zh-CN" altLang="en-US" sz="4400" dirty="0">
              <a:solidFill>
                <a:schemeClr val="bg1"/>
              </a:solidFill>
            </a:endParaRPr>
          </a:p>
        </p:txBody>
      </p:sp>
    </p:spTree>
    <p:extLst>
      <p:ext uri="{BB962C8B-B14F-4D97-AF65-F5344CB8AC3E}">
        <p14:creationId xmlns:p14="http://schemas.microsoft.com/office/powerpoint/2010/main" val="163325658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zh-CN" altLang="en-US" sz="4800" b="1" dirty="0">
                <a:solidFill>
                  <a:schemeClr val="bg1"/>
                </a:solidFill>
              </a:rPr>
              <a:t>大祭司</a:t>
            </a:r>
          </a:p>
        </p:txBody>
      </p:sp>
      <p:sp>
        <p:nvSpPr>
          <p:cNvPr id="3" name="Content Placeholder 2"/>
          <p:cNvSpPr>
            <a:spLocks noGrp="1"/>
          </p:cNvSpPr>
          <p:nvPr>
            <p:ph idx="1"/>
          </p:nvPr>
        </p:nvSpPr>
        <p:spPr>
          <a:xfrm>
            <a:off x="228600" y="1219200"/>
            <a:ext cx="8763000" cy="5486400"/>
          </a:xfrm>
        </p:spPr>
        <p:txBody>
          <a:bodyPr>
            <a:normAutofit/>
          </a:bodyPr>
          <a:lstStyle/>
          <a:p>
            <a:r>
              <a:rPr lang="en-US" altLang="zh-CN" sz="4400" dirty="0" smtClean="0">
                <a:solidFill>
                  <a:schemeClr val="bg1"/>
                </a:solidFill>
              </a:rPr>
              <a:t>4:14 </a:t>
            </a:r>
            <a:r>
              <a:rPr lang="zh-CN" altLang="en-US" sz="4400" dirty="0">
                <a:solidFill>
                  <a:schemeClr val="bg1"/>
                </a:solidFill>
              </a:rPr>
              <a:t>我们既然有一位已经升入高天尊荣的大祭司，就是神的儿子耶稣，便当持定所承认的道。</a:t>
            </a:r>
          </a:p>
        </p:txBody>
      </p:sp>
    </p:spTree>
    <p:extLst>
      <p:ext uri="{BB962C8B-B14F-4D97-AF65-F5344CB8AC3E}">
        <p14:creationId xmlns:p14="http://schemas.microsoft.com/office/powerpoint/2010/main" val="141812558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zh-CN" altLang="en-US" sz="4800" b="1" dirty="0">
                <a:solidFill>
                  <a:schemeClr val="bg1"/>
                </a:solidFill>
              </a:rPr>
              <a:t>体恤我们的软</a:t>
            </a:r>
            <a:r>
              <a:rPr lang="zh-CN" altLang="en-US" sz="4800" b="1" dirty="0" smtClean="0">
                <a:solidFill>
                  <a:schemeClr val="bg1"/>
                </a:solidFill>
              </a:rPr>
              <a:t>弱的大</a:t>
            </a:r>
            <a:r>
              <a:rPr lang="zh-CN" altLang="en-US" sz="4800" b="1" dirty="0">
                <a:solidFill>
                  <a:schemeClr val="bg1"/>
                </a:solidFill>
              </a:rPr>
              <a:t>祭司</a:t>
            </a:r>
          </a:p>
        </p:txBody>
      </p:sp>
      <p:sp>
        <p:nvSpPr>
          <p:cNvPr id="3" name="Content Placeholder 2"/>
          <p:cNvSpPr>
            <a:spLocks noGrp="1"/>
          </p:cNvSpPr>
          <p:nvPr>
            <p:ph idx="1"/>
          </p:nvPr>
        </p:nvSpPr>
        <p:spPr>
          <a:xfrm>
            <a:off x="228600" y="1219200"/>
            <a:ext cx="8763000" cy="5486400"/>
          </a:xfrm>
        </p:spPr>
        <p:txBody>
          <a:bodyPr>
            <a:normAutofit/>
          </a:bodyPr>
          <a:lstStyle/>
          <a:p>
            <a:r>
              <a:rPr lang="en-US" altLang="zh-CN" sz="4400" dirty="0" smtClean="0">
                <a:solidFill>
                  <a:schemeClr val="bg1"/>
                </a:solidFill>
              </a:rPr>
              <a:t>4:15 </a:t>
            </a:r>
            <a:r>
              <a:rPr lang="zh-CN" altLang="en-US" sz="4400" dirty="0">
                <a:solidFill>
                  <a:schemeClr val="bg1"/>
                </a:solidFill>
              </a:rPr>
              <a:t>因我们的大祭司，并非不能体恤我们的软弱。他也曾凡事受过试探，与我们一样。只是他没有犯罪。</a:t>
            </a:r>
          </a:p>
        </p:txBody>
      </p:sp>
    </p:spTree>
    <p:extLst>
      <p:ext uri="{BB962C8B-B14F-4D97-AF65-F5344CB8AC3E}">
        <p14:creationId xmlns:p14="http://schemas.microsoft.com/office/powerpoint/2010/main" val="200615603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zh-CN" altLang="en-US" sz="4800" b="1" dirty="0" smtClean="0">
                <a:solidFill>
                  <a:schemeClr val="bg1"/>
                </a:solidFill>
              </a:rPr>
              <a:t>勸勉</a:t>
            </a:r>
            <a:endParaRPr lang="zh-CN" altLang="en-US" sz="4800" b="1" dirty="0">
              <a:solidFill>
                <a:schemeClr val="bg1"/>
              </a:solidFill>
            </a:endParaRPr>
          </a:p>
        </p:txBody>
      </p:sp>
      <p:sp>
        <p:nvSpPr>
          <p:cNvPr id="3" name="Content Placeholder 2"/>
          <p:cNvSpPr>
            <a:spLocks noGrp="1"/>
          </p:cNvSpPr>
          <p:nvPr>
            <p:ph idx="1"/>
          </p:nvPr>
        </p:nvSpPr>
        <p:spPr>
          <a:xfrm>
            <a:off x="228600" y="1219200"/>
            <a:ext cx="8763000" cy="5486400"/>
          </a:xfrm>
        </p:spPr>
        <p:txBody>
          <a:bodyPr>
            <a:normAutofit/>
          </a:bodyPr>
          <a:lstStyle/>
          <a:p>
            <a:r>
              <a:rPr lang="en-US" altLang="zh-TW" sz="4400" dirty="0" smtClean="0">
                <a:solidFill>
                  <a:schemeClr val="bg1"/>
                </a:solidFill>
              </a:rPr>
              <a:t>4:16 </a:t>
            </a:r>
            <a:r>
              <a:rPr lang="zh-TW" altLang="en-US" sz="4400" dirty="0" smtClean="0">
                <a:solidFill>
                  <a:schemeClr val="bg1"/>
                </a:solidFill>
              </a:rPr>
              <a:t>所以我們只管坦然無懼地</a:t>
            </a:r>
            <a:r>
              <a:rPr lang="zh-CN" altLang="en-US" sz="4400" dirty="0">
                <a:solidFill>
                  <a:schemeClr val="bg1"/>
                </a:solidFill>
              </a:rPr>
              <a:t>，</a:t>
            </a:r>
            <a:r>
              <a:rPr lang="zh-TW" altLang="en-US" sz="4400" dirty="0" smtClean="0">
                <a:solidFill>
                  <a:schemeClr val="bg1"/>
                </a:solidFill>
              </a:rPr>
              <a:t>來到施恩的寶座前</a:t>
            </a:r>
            <a:r>
              <a:rPr lang="zh-CN" altLang="en-US" sz="4400" dirty="0">
                <a:solidFill>
                  <a:schemeClr val="bg1"/>
                </a:solidFill>
              </a:rPr>
              <a:t>，</a:t>
            </a:r>
            <a:r>
              <a:rPr lang="zh-TW" altLang="en-US" sz="4400" dirty="0" smtClean="0">
                <a:solidFill>
                  <a:schemeClr val="bg1"/>
                </a:solidFill>
              </a:rPr>
              <a:t>為要得憐恤</a:t>
            </a:r>
            <a:r>
              <a:rPr lang="en-US" altLang="zh-TW" sz="4400" dirty="0" smtClean="0">
                <a:solidFill>
                  <a:schemeClr val="bg1"/>
                </a:solidFill>
              </a:rPr>
              <a:t>,</a:t>
            </a:r>
            <a:r>
              <a:rPr lang="zh-TW" altLang="en-US" sz="4400" dirty="0" smtClean="0">
                <a:solidFill>
                  <a:schemeClr val="bg1"/>
                </a:solidFill>
              </a:rPr>
              <a:t>蒙恩惠作隨時的</a:t>
            </a:r>
            <a:r>
              <a:rPr lang="zh-CN" altLang="en-US" sz="4400" dirty="0" smtClean="0">
                <a:solidFill>
                  <a:schemeClr val="bg1"/>
                </a:solidFill>
              </a:rPr>
              <a:t>幫助</a:t>
            </a:r>
            <a:r>
              <a:rPr lang="zh-TW" altLang="en-US" sz="4400" dirty="0" smtClean="0">
                <a:solidFill>
                  <a:schemeClr val="bg1"/>
                </a:solidFill>
              </a:rPr>
              <a:t>。</a:t>
            </a:r>
            <a:endParaRPr lang="zh-CN" altLang="en-US" sz="4400" dirty="0">
              <a:solidFill>
                <a:schemeClr val="bg1"/>
              </a:solidFill>
            </a:endParaRPr>
          </a:p>
        </p:txBody>
      </p:sp>
    </p:spTree>
    <p:extLst>
      <p:ext uri="{BB962C8B-B14F-4D97-AF65-F5344CB8AC3E}">
        <p14:creationId xmlns:p14="http://schemas.microsoft.com/office/powerpoint/2010/main" val="31739312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zh-CN" altLang="en-US" sz="4800" b="1" dirty="0" smtClean="0">
                <a:solidFill>
                  <a:schemeClr val="bg1"/>
                </a:solidFill>
              </a:rPr>
              <a:t>耶穌的降卑</a:t>
            </a:r>
            <a:endParaRPr lang="zh-CN" altLang="en-US" sz="4800" b="1" dirty="0">
              <a:solidFill>
                <a:schemeClr val="bg1"/>
              </a:solidFill>
            </a:endParaRPr>
          </a:p>
        </p:txBody>
      </p:sp>
      <p:sp>
        <p:nvSpPr>
          <p:cNvPr id="3" name="Content Placeholder 2"/>
          <p:cNvSpPr>
            <a:spLocks noGrp="1"/>
          </p:cNvSpPr>
          <p:nvPr>
            <p:ph idx="1"/>
          </p:nvPr>
        </p:nvSpPr>
        <p:spPr>
          <a:xfrm>
            <a:off x="228600" y="1219200"/>
            <a:ext cx="8763000" cy="5486400"/>
          </a:xfrm>
        </p:spPr>
        <p:txBody>
          <a:bodyPr>
            <a:normAutofit/>
          </a:bodyPr>
          <a:lstStyle/>
          <a:p>
            <a:r>
              <a:rPr lang="en-US" altLang="zh-TW" sz="4400" dirty="0" smtClean="0">
                <a:solidFill>
                  <a:schemeClr val="bg1"/>
                </a:solidFill>
              </a:rPr>
              <a:t>2:9 </a:t>
            </a:r>
            <a:r>
              <a:rPr lang="zh-TW" altLang="en-US" sz="4400" dirty="0" smtClean="0">
                <a:solidFill>
                  <a:schemeClr val="bg1"/>
                </a:solidFill>
              </a:rPr>
              <a:t>惟獨見那成為比天使小一點的耶穌</a:t>
            </a:r>
            <a:r>
              <a:rPr lang="zh-CN" altLang="en-US" sz="4400" dirty="0" smtClean="0">
                <a:solidFill>
                  <a:schemeClr val="bg1"/>
                </a:solidFill>
              </a:rPr>
              <a:t>，</a:t>
            </a:r>
            <a:r>
              <a:rPr lang="zh-CN" altLang="en-US" sz="4400" dirty="0">
                <a:solidFill>
                  <a:schemeClr val="bg1"/>
                </a:solidFill>
              </a:rPr>
              <a:t>（</a:t>
            </a:r>
            <a:r>
              <a:rPr lang="zh-TW" altLang="en-US" sz="4400" dirty="0" smtClean="0">
                <a:solidFill>
                  <a:schemeClr val="bg1"/>
                </a:solidFill>
              </a:rPr>
              <a:t>或作惟獨見耶穌暫時比天使小</a:t>
            </a:r>
            <a:r>
              <a:rPr lang="zh-CN" altLang="en-US" sz="4400" dirty="0">
                <a:solidFill>
                  <a:schemeClr val="bg1"/>
                </a:solidFill>
              </a:rPr>
              <a:t>）</a:t>
            </a:r>
            <a:r>
              <a:rPr lang="zh-TW" altLang="en-US" sz="4400" dirty="0" smtClean="0">
                <a:solidFill>
                  <a:schemeClr val="bg1"/>
                </a:solidFill>
              </a:rPr>
              <a:t>因為受死的苦</a:t>
            </a:r>
            <a:r>
              <a:rPr lang="zh-CN" altLang="en-US" sz="4400" dirty="0">
                <a:solidFill>
                  <a:schemeClr val="bg1"/>
                </a:solidFill>
              </a:rPr>
              <a:t>，</a:t>
            </a:r>
            <a:r>
              <a:rPr lang="zh-TW" altLang="en-US" sz="4400" dirty="0" smtClean="0">
                <a:solidFill>
                  <a:schemeClr val="bg1"/>
                </a:solidFill>
              </a:rPr>
              <a:t>就得了尊貴榮耀為冠冕</a:t>
            </a:r>
            <a:r>
              <a:rPr lang="zh-CN" altLang="en-US" sz="4400" dirty="0">
                <a:solidFill>
                  <a:schemeClr val="bg1"/>
                </a:solidFill>
              </a:rPr>
              <a:t>，</a:t>
            </a:r>
            <a:r>
              <a:rPr lang="zh-TW" altLang="en-US" sz="4400" dirty="0" smtClean="0">
                <a:solidFill>
                  <a:schemeClr val="bg1"/>
                </a:solidFill>
              </a:rPr>
              <a:t>叫他因著神的恩</a:t>
            </a:r>
            <a:r>
              <a:rPr lang="zh-CN" altLang="en-US" sz="4400" dirty="0">
                <a:solidFill>
                  <a:schemeClr val="bg1"/>
                </a:solidFill>
              </a:rPr>
              <a:t>，</a:t>
            </a:r>
            <a:r>
              <a:rPr lang="zh-TW" altLang="en-US" sz="4400" dirty="0" smtClean="0">
                <a:solidFill>
                  <a:schemeClr val="bg1"/>
                </a:solidFill>
              </a:rPr>
              <a:t>為人人嘗了死味。</a:t>
            </a:r>
            <a:endParaRPr lang="zh-CN" altLang="en-US" sz="4400" dirty="0">
              <a:solidFill>
                <a:schemeClr val="bg1"/>
              </a:solidFill>
            </a:endParaRPr>
          </a:p>
        </p:txBody>
      </p:sp>
    </p:spTree>
    <p:extLst>
      <p:ext uri="{BB962C8B-B14F-4D97-AF65-F5344CB8AC3E}">
        <p14:creationId xmlns:p14="http://schemas.microsoft.com/office/powerpoint/2010/main" val="9188906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zh-CN" altLang="en-US" sz="4800" b="1" dirty="0" smtClean="0">
                <a:solidFill>
                  <a:schemeClr val="bg1"/>
                </a:solidFill>
              </a:rPr>
              <a:t>領許多的兒子進榮耀裡</a:t>
            </a:r>
            <a:endParaRPr lang="zh-CN" altLang="en-US" sz="4800" b="1" dirty="0">
              <a:solidFill>
                <a:schemeClr val="bg1"/>
              </a:solidFill>
            </a:endParaRPr>
          </a:p>
        </p:txBody>
      </p:sp>
      <p:sp>
        <p:nvSpPr>
          <p:cNvPr id="3" name="Content Placeholder 2"/>
          <p:cNvSpPr>
            <a:spLocks noGrp="1"/>
          </p:cNvSpPr>
          <p:nvPr>
            <p:ph idx="1"/>
          </p:nvPr>
        </p:nvSpPr>
        <p:spPr>
          <a:xfrm>
            <a:off x="228600" y="1219200"/>
            <a:ext cx="8763000" cy="5486400"/>
          </a:xfrm>
        </p:spPr>
        <p:txBody>
          <a:bodyPr>
            <a:normAutofit/>
          </a:bodyPr>
          <a:lstStyle/>
          <a:p>
            <a:r>
              <a:rPr lang="en-US" altLang="zh-TW" sz="4400" dirty="0" smtClean="0">
                <a:solidFill>
                  <a:schemeClr val="bg1"/>
                </a:solidFill>
              </a:rPr>
              <a:t>2:10 </a:t>
            </a:r>
            <a:r>
              <a:rPr lang="zh-TW" altLang="en-US" sz="4400" dirty="0" smtClean="0">
                <a:solidFill>
                  <a:schemeClr val="bg1"/>
                </a:solidFill>
              </a:rPr>
              <a:t>原來那為萬物所屬</a:t>
            </a:r>
            <a:r>
              <a:rPr lang="zh-CN" altLang="en-US" sz="4400" dirty="0">
                <a:solidFill>
                  <a:schemeClr val="bg1"/>
                </a:solidFill>
              </a:rPr>
              <a:t>，</a:t>
            </a:r>
            <a:r>
              <a:rPr lang="zh-TW" altLang="en-US" sz="4400" dirty="0" smtClean="0">
                <a:solidFill>
                  <a:schemeClr val="bg1"/>
                </a:solidFill>
              </a:rPr>
              <a:t>為萬物所本的</a:t>
            </a:r>
            <a:r>
              <a:rPr lang="zh-CN" altLang="en-US" sz="4400" dirty="0">
                <a:solidFill>
                  <a:schemeClr val="bg1"/>
                </a:solidFill>
              </a:rPr>
              <a:t>，</a:t>
            </a:r>
            <a:r>
              <a:rPr lang="zh-TW" altLang="en-US" sz="4400" dirty="0" smtClean="0">
                <a:solidFill>
                  <a:schemeClr val="bg1"/>
                </a:solidFill>
              </a:rPr>
              <a:t>要領許多的兒子進榮耀裡去</a:t>
            </a:r>
            <a:r>
              <a:rPr lang="zh-CN" altLang="en-US" sz="4400" dirty="0">
                <a:solidFill>
                  <a:schemeClr val="bg1"/>
                </a:solidFill>
              </a:rPr>
              <a:t>，</a:t>
            </a:r>
            <a:r>
              <a:rPr lang="zh-TW" altLang="en-US" sz="4400" dirty="0" smtClean="0">
                <a:solidFill>
                  <a:schemeClr val="bg1"/>
                </a:solidFill>
              </a:rPr>
              <a:t>使救他們的元帥</a:t>
            </a:r>
            <a:r>
              <a:rPr lang="zh-CN" altLang="en-US" sz="4400" dirty="0">
                <a:solidFill>
                  <a:schemeClr val="bg1"/>
                </a:solidFill>
              </a:rPr>
              <a:t>，</a:t>
            </a:r>
            <a:r>
              <a:rPr lang="zh-TW" altLang="en-US" sz="4400" dirty="0" smtClean="0">
                <a:solidFill>
                  <a:schemeClr val="bg1"/>
                </a:solidFill>
              </a:rPr>
              <a:t>因受苦難得以完全</a:t>
            </a:r>
            <a:r>
              <a:rPr lang="zh-CN" altLang="en-US" sz="4400" dirty="0">
                <a:solidFill>
                  <a:schemeClr val="bg1"/>
                </a:solidFill>
              </a:rPr>
              <a:t>，</a:t>
            </a:r>
            <a:r>
              <a:rPr lang="zh-TW" altLang="en-US" sz="4400" dirty="0" smtClean="0">
                <a:solidFill>
                  <a:schemeClr val="bg1"/>
                </a:solidFill>
              </a:rPr>
              <a:t>本是合宜的。</a:t>
            </a:r>
            <a:endParaRPr lang="zh-CN" altLang="en-US" sz="4400" dirty="0">
              <a:solidFill>
                <a:schemeClr val="bg1"/>
              </a:solidFill>
            </a:endParaRPr>
          </a:p>
        </p:txBody>
      </p:sp>
    </p:spTree>
    <p:extLst>
      <p:ext uri="{BB962C8B-B14F-4D97-AF65-F5344CB8AC3E}">
        <p14:creationId xmlns:p14="http://schemas.microsoft.com/office/powerpoint/2010/main" val="39814797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zh-CN" altLang="en-US" sz="4800" b="1" dirty="0" smtClean="0">
                <a:solidFill>
                  <a:schemeClr val="bg1"/>
                </a:solidFill>
              </a:rPr>
              <a:t>弟兄</a:t>
            </a:r>
            <a:endParaRPr lang="zh-CN" altLang="en-US" sz="4800" b="1" dirty="0">
              <a:solidFill>
                <a:schemeClr val="bg1"/>
              </a:solidFill>
            </a:endParaRPr>
          </a:p>
        </p:txBody>
      </p:sp>
      <p:sp>
        <p:nvSpPr>
          <p:cNvPr id="3" name="Content Placeholder 2"/>
          <p:cNvSpPr>
            <a:spLocks noGrp="1"/>
          </p:cNvSpPr>
          <p:nvPr>
            <p:ph idx="1"/>
          </p:nvPr>
        </p:nvSpPr>
        <p:spPr>
          <a:xfrm>
            <a:off x="228600" y="1219200"/>
            <a:ext cx="8763000" cy="5486400"/>
          </a:xfrm>
        </p:spPr>
        <p:txBody>
          <a:bodyPr>
            <a:normAutofit/>
          </a:bodyPr>
          <a:lstStyle/>
          <a:p>
            <a:r>
              <a:rPr lang="en-US" altLang="zh-TW" sz="4400" dirty="0" smtClean="0">
                <a:solidFill>
                  <a:schemeClr val="bg1"/>
                </a:solidFill>
              </a:rPr>
              <a:t>2:11 </a:t>
            </a:r>
            <a:r>
              <a:rPr lang="zh-TW" altLang="en-US" sz="4400" dirty="0" smtClean="0">
                <a:solidFill>
                  <a:schemeClr val="bg1"/>
                </a:solidFill>
              </a:rPr>
              <a:t>因那使人成聖的</a:t>
            </a:r>
            <a:r>
              <a:rPr lang="zh-CN" altLang="en-US" sz="4400" dirty="0">
                <a:solidFill>
                  <a:schemeClr val="bg1"/>
                </a:solidFill>
              </a:rPr>
              <a:t>，</a:t>
            </a:r>
            <a:r>
              <a:rPr lang="zh-TW" altLang="en-US" sz="4400" dirty="0" smtClean="0">
                <a:solidFill>
                  <a:schemeClr val="bg1"/>
                </a:solidFill>
              </a:rPr>
              <a:t>和那些得以成聖的</a:t>
            </a:r>
            <a:r>
              <a:rPr lang="zh-CN" altLang="en-US" sz="4400" dirty="0" smtClean="0">
                <a:solidFill>
                  <a:schemeClr val="bg1"/>
                </a:solidFill>
              </a:rPr>
              <a:t>，</a:t>
            </a:r>
            <a:r>
              <a:rPr lang="zh-TW" altLang="en-US" sz="4400" dirty="0" smtClean="0">
                <a:solidFill>
                  <a:schemeClr val="bg1"/>
                </a:solidFill>
              </a:rPr>
              <a:t>都是出於一。 所以他稱他們為弟兄</a:t>
            </a:r>
            <a:r>
              <a:rPr lang="zh-CN" altLang="en-US" sz="4400" dirty="0">
                <a:solidFill>
                  <a:schemeClr val="bg1"/>
                </a:solidFill>
              </a:rPr>
              <a:t>，</a:t>
            </a:r>
            <a:r>
              <a:rPr lang="zh-TW" altLang="en-US" sz="4400" dirty="0" smtClean="0">
                <a:solidFill>
                  <a:schemeClr val="bg1"/>
                </a:solidFill>
              </a:rPr>
              <a:t>也不以為恥</a:t>
            </a:r>
            <a:r>
              <a:rPr lang="en-US" altLang="zh-TW" sz="4400" dirty="0" smtClean="0">
                <a:solidFill>
                  <a:schemeClr val="bg1"/>
                </a:solidFill>
              </a:rPr>
              <a:t>, </a:t>
            </a:r>
          </a:p>
          <a:p>
            <a:r>
              <a:rPr lang="en-US" altLang="zh-TW" sz="4400" dirty="0" smtClean="0">
                <a:solidFill>
                  <a:schemeClr val="bg1"/>
                </a:solidFill>
              </a:rPr>
              <a:t>2:12 </a:t>
            </a:r>
            <a:r>
              <a:rPr lang="zh-TW" altLang="en-US" sz="4400" dirty="0" smtClean="0">
                <a:solidFill>
                  <a:schemeClr val="bg1"/>
                </a:solidFill>
              </a:rPr>
              <a:t>說</a:t>
            </a:r>
            <a:r>
              <a:rPr lang="zh-CN" altLang="en-US" sz="4400" dirty="0">
                <a:solidFill>
                  <a:schemeClr val="bg1"/>
                </a:solidFill>
              </a:rPr>
              <a:t>，</a:t>
            </a:r>
            <a:r>
              <a:rPr lang="zh-TW" altLang="en-US" sz="4400" dirty="0" smtClean="0">
                <a:solidFill>
                  <a:schemeClr val="bg1"/>
                </a:solidFill>
              </a:rPr>
              <a:t>我要將你的名傳與我的弟兄</a:t>
            </a:r>
            <a:r>
              <a:rPr lang="zh-CN" altLang="en-US" sz="4400" dirty="0">
                <a:solidFill>
                  <a:schemeClr val="bg1"/>
                </a:solidFill>
              </a:rPr>
              <a:t>，</a:t>
            </a:r>
            <a:r>
              <a:rPr lang="zh-TW" altLang="en-US" sz="4400" dirty="0" smtClean="0">
                <a:solidFill>
                  <a:schemeClr val="bg1"/>
                </a:solidFill>
              </a:rPr>
              <a:t>在會中我要頌揚你。</a:t>
            </a:r>
            <a:endParaRPr lang="zh-CN" altLang="en-US" sz="4400" dirty="0">
              <a:solidFill>
                <a:schemeClr val="bg1"/>
              </a:solidFill>
            </a:endParaRPr>
          </a:p>
        </p:txBody>
      </p:sp>
    </p:spTree>
    <p:extLst>
      <p:ext uri="{BB962C8B-B14F-4D97-AF65-F5344CB8AC3E}">
        <p14:creationId xmlns:p14="http://schemas.microsoft.com/office/powerpoint/2010/main" val="2448716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zh-CN" altLang="en-US" sz="4800" b="1" dirty="0" smtClean="0">
                <a:solidFill>
                  <a:schemeClr val="bg1"/>
                </a:solidFill>
              </a:rPr>
              <a:t>兒女</a:t>
            </a:r>
            <a:endParaRPr lang="zh-CN" altLang="en-US" sz="4800" b="1" dirty="0">
              <a:solidFill>
                <a:schemeClr val="bg1"/>
              </a:solidFill>
            </a:endParaRPr>
          </a:p>
        </p:txBody>
      </p:sp>
      <p:sp>
        <p:nvSpPr>
          <p:cNvPr id="3" name="Content Placeholder 2"/>
          <p:cNvSpPr>
            <a:spLocks noGrp="1"/>
          </p:cNvSpPr>
          <p:nvPr>
            <p:ph idx="1"/>
          </p:nvPr>
        </p:nvSpPr>
        <p:spPr>
          <a:xfrm>
            <a:off x="228600" y="1219200"/>
            <a:ext cx="8763000" cy="5486400"/>
          </a:xfrm>
        </p:spPr>
        <p:txBody>
          <a:bodyPr>
            <a:normAutofit/>
          </a:bodyPr>
          <a:lstStyle/>
          <a:p>
            <a:r>
              <a:rPr lang="en-US" altLang="zh-TW" sz="4400" dirty="0" smtClean="0">
                <a:solidFill>
                  <a:schemeClr val="bg1"/>
                </a:solidFill>
              </a:rPr>
              <a:t>2:13 </a:t>
            </a:r>
            <a:r>
              <a:rPr lang="zh-TW" altLang="en-US" sz="4400" dirty="0" smtClean="0">
                <a:solidFill>
                  <a:schemeClr val="bg1"/>
                </a:solidFill>
              </a:rPr>
              <a:t>又說</a:t>
            </a:r>
            <a:r>
              <a:rPr lang="zh-CN" altLang="en-US" sz="4400" dirty="0">
                <a:solidFill>
                  <a:schemeClr val="bg1"/>
                </a:solidFill>
              </a:rPr>
              <a:t>，</a:t>
            </a:r>
            <a:r>
              <a:rPr lang="zh-TW" altLang="en-US" sz="4400" dirty="0" smtClean="0">
                <a:solidFill>
                  <a:schemeClr val="bg1"/>
                </a:solidFill>
              </a:rPr>
              <a:t>我要倚賴他。 又說</a:t>
            </a:r>
            <a:r>
              <a:rPr lang="zh-CN" altLang="en-US" sz="4400" dirty="0">
                <a:solidFill>
                  <a:schemeClr val="bg1"/>
                </a:solidFill>
              </a:rPr>
              <a:t>，</a:t>
            </a:r>
            <a:r>
              <a:rPr lang="zh-TW" altLang="en-US" sz="4400" dirty="0" smtClean="0">
                <a:solidFill>
                  <a:schemeClr val="bg1"/>
                </a:solidFill>
              </a:rPr>
              <a:t>看哪</a:t>
            </a:r>
            <a:r>
              <a:rPr lang="zh-CN" altLang="en-US" sz="4400" dirty="0">
                <a:solidFill>
                  <a:schemeClr val="bg1"/>
                </a:solidFill>
              </a:rPr>
              <a:t>，</a:t>
            </a:r>
            <a:r>
              <a:rPr lang="zh-TW" altLang="en-US" sz="4400" dirty="0" smtClean="0">
                <a:solidFill>
                  <a:schemeClr val="bg1"/>
                </a:solidFill>
              </a:rPr>
              <a:t>我與神所給我的兒女。 </a:t>
            </a:r>
            <a:endParaRPr lang="en-US" altLang="zh-TW" sz="4400" dirty="0" smtClean="0">
              <a:solidFill>
                <a:schemeClr val="bg1"/>
              </a:solidFill>
            </a:endParaRPr>
          </a:p>
          <a:p>
            <a:r>
              <a:rPr lang="en-US" altLang="zh-TW" sz="4400" dirty="0" smtClean="0">
                <a:solidFill>
                  <a:schemeClr val="bg1"/>
                </a:solidFill>
              </a:rPr>
              <a:t>2:14 </a:t>
            </a:r>
            <a:r>
              <a:rPr lang="zh-TW" altLang="en-US" sz="4400" dirty="0" smtClean="0">
                <a:solidFill>
                  <a:schemeClr val="bg1"/>
                </a:solidFill>
              </a:rPr>
              <a:t>兒女既同有血肉之體</a:t>
            </a:r>
            <a:r>
              <a:rPr lang="zh-CN" altLang="en-US" sz="4400" dirty="0">
                <a:solidFill>
                  <a:schemeClr val="bg1"/>
                </a:solidFill>
              </a:rPr>
              <a:t>，</a:t>
            </a:r>
            <a:r>
              <a:rPr lang="zh-TW" altLang="en-US" sz="4400" dirty="0" smtClean="0">
                <a:solidFill>
                  <a:schemeClr val="bg1"/>
                </a:solidFill>
              </a:rPr>
              <a:t>他也照樣親自成了血肉之體。 特要借著死</a:t>
            </a:r>
            <a:r>
              <a:rPr lang="zh-CN" altLang="en-US" sz="4400" dirty="0">
                <a:solidFill>
                  <a:schemeClr val="bg1"/>
                </a:solidFill>
              </a:rPr>
              <a:t>，</a:t>
            </a:r>
            <a:r>
              <a:rPr lang="zh-TW" altLang="en-US" sz="4400" dirty="0" smtClean="0">
                <a:solidFill>
                  <a:schemeClr val="bg1"/>
                </a:solidFill>
              </a:rPr>
              <a:t>敗壞那掌死權的</a:t>
            </a:r>
            <a:r>
              <a:rPr lang="zh-CN" altLang="en-US" sz="4400" dirty="0">
                <a:solidFill>
                  <a:schemeClr val="bg1"/>
                </a:solidFill>
              </a:rPr>
              <a:t>，</a:t>
            </a:r>
            <a:r>
              <a:rPr lang="zh-TW" altLang="en-US" sz="4400" dirty="0" smtClean="0">
                <a:solidFill>
                  <a:schemeClr val="bg1"/>
                </a:solidFill>
              </a:rPr>
              <a:t>就是魔鬼。</a:t>
            </a:r>
            <a:endParaRPr lang="zh-CN" altLang="en-US" sz="4400" dirty="0">
              <a:solidFill>
                <a:schemeClr val="bg1"/>
              </a:solidFill>
            </a:endParaRPr>
          </a:p>
        </p:txBody>
      </p:sp>
    </p:spTree>
    <p:extLst>
      <p:ext uri="{BB962C8B-B14F-4D97-AF65-F5344CB8AC3E}">
        <p14:creationId xmlns:p14="http://schemas.microsoft.com/office/powerpoint/2010/main" val="31633885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zh-CN" altLang="en-US" sz="4800" b="1" dirty="0" smtClean="0">
                <a:solidFill>
                  <a:schemeClr val="bg1"/>
                </a:solidFill>
              </a:rPr>
              <a:t>釋放人</a:t>
            </a:r>
            <a:endParaRPr lang="zh-CN" altLang="en-US" sz="4800" b="1" dirty="0">
              <a:solidFill>
                <a:schemeClr val="bg1"/>
              </a:solidFill>
            </a:endParaRPr>
          </a:p>
        </p:txBody>
      </p:sp>
      <p:sp>
        <p:nvSpPr>
          <p:cNvPr id="3" name="Content Placeholder 2"/>
          <p:cNvSpPr>
            <a:spLocks noGrp="1"/>
          </p:cNvSpPr>
          <p:nvPr>
            <p:ph idx="1"/>
          </p:nvPr>
        </p:nvSpPr>
        <p:spPr>
          <a:xfrm>
            <a:off x="228600" y="1219200"/>
            <a:ext cx="8763000" cy="5486400"/>
          </a:xfrm>
        </p:spPr>
        <p:txBody>
          <a:bodyPr>
            <a:normAutofit/>
          </a:bodyPr>
          <a:lstStyle/>
          <a:p>
            <a:r>
              <a:rPr lang="en-US" altLang="zh-TW" sz="4400" dirty="0" smtClean="0">
                <a:solidFill>
                  <a:schemeClr val="bg1"/>
                </a:solidFill>
              </a:rPr>
              <a:t>2:15 </a:t>
            </a:r>
            <a:r>
              <a:rPr lang="zh-TW" altLang="en-US" sz="4400" dirty="0" smtClean="0">
                <a:solidFill>
                  <a:schemeClr val="bg1"/>
                </a:solidFill>
              </a:rPr>
              <a:t>並要釋放那些一生因怕死而為奴僕的人。</a:t>
            </a:r>
            <a:endParaRPr lang="zh-CN" altLang="en-US" sz="4400" dirty="0">
              <a:solidFill>
                <a:schemeClr val="bg1"/>
              </a:solidFill>
            </a:endParaRPr>
          </a:p>
        </p:txBody>
      </p:sp>
    </p:spTree>
    <p:extLst>
      <p:ext uri="{BB962C8B-B14F-4D97-AF65-F5344CB8AC3E}">
        <p14:creationId xmlns:p14="http://schemas.microsoft.com/office/powerpoint/2010/main" val="40762989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zh-CN" altLang="en-US" sz="4800" b="1" dirty="0" smtClean="0">
                <a:solidFill>
                  <a:schemeClr val="bg1"/>
                </a:solidFill>
              </a:rPr>
              <a:t>與人相</a:t>
            </a:r>
            <a:r>
              <a:rPr lang="zh-CN" altLang="en-US" sz="4800" b="1" dirty="0">
                <a:solidFill>
                  <a:schemeClr val="bg1"/>
                </a:solidFill>
              </a:rPr>
              <a:t>同</a:t>
            </a:r>
          </a:p>
        </p:txBody>
      </p:sp>
      <p:sp>
        <p:nvSpPr>
          <p:cNvPr id="3" name="Content Placeholder 2"/>
          <p:cNvSpPr>
            <a:spLocks noGrp="1"/>
          </p:cNvSpPr>
          <p:nvPr>
            <p:ph idx="1"/>
          </p:nvPr>
        </p:nvSpPr>
        <p:spPr>
          <a:xfrm>
            <a:off x="228600" y="1219200"/>
            <a:ext cx="8763000" cy="5486400"/>
          </a:xfrm>
        </p:spPr>
        <p:txBody>
          <a:bodyPr>
            <a:normAutofit/>
          </a:bodyPr>
          <a:lstStyle/>
          <a:p>
            <a:r>
              <a:rPr lang="en-US" altLang="zh-TW" sz="4400" dirty="0" smtClean="0">
                <a:solidFill>
                  <a:schemeClr val="bg1"/>
                </a:solidFill>
              </a:rPr>
              <a:t>2:16 </a:t>
            </a:r>
            <a:r>
              <a:rPr lang="zh-TW" altLang="en-US" sz="4400" dirty="0" smtClean="0">
                <a:solidFill>
                  <a:schemeClr val="bg1"/>
                </a:solidFill>
              </a:rPr>
              <a:t>他並不救拔天使</a:t>
            </a:r>
            <a:r>
              <a:rPr lang="en-US" altLang="zh-TW" sz="4400" dirty="0" smtClean="0">
                <a:solidFill>
                  <a:schemeClr val="bg1"/>
                </a:solidFill>
              </a:rPr>
              <a:t>,</a:t>
            </a:r>
            <a:r>
              <a:rPr lang="zh-TW" altLang="en-US" sz="4400" dirty="0" smtClean="0">
                <a:solidFill>
                  <a:schemeClr val="bg1"/>
                </a:solidFill>
              </a:rPr>
              <a:t>乃是救拔亞伯拉罕的後裔。 </a:t>
            </a:r>
            <a:endParaRPr lang="en-US" altLang="zh-TW" sz="4400" dirty="0" smtClean="0">
              <a:solidFill>
                <a:schemeClr val="bg1"/>
              </a:solidFill>
            </a:endParaRPr>
          </a:p>
          <a:p>
            <a:r>
              <a:rPr lang="en-US" altLang="zh-TW" sz="4400" dirty="0" smtClean="0">
                <a:solidFill>
                  <a:schemeClr val="bg1"/>
                </a:solidFill>
              </a:rPr>
              <a:t>2:17 </a:t>
            </a:r>
            <a:r>
              <a:rPr lang="zh-TW" altLang="en-US" sz="4400" dirty="0" smtClean="0">
                <a:solidFill>
                  <a:schemeClr val="bg1"/>
                </a:solidFill>
              </a:rPr>
              <a:t>所以他凡事該與他的弟兄相同</a:t>
            </a:r>
            <a:r>
              <a:rPr lang="zh-CN" altLang="en-US" sz="4400" dirty="0">
                <a:solidFill>
                  <a:schemeClr val="bg1"/>
                </a:solidFill>
              </a:rPr>
              <a:t>，</a:t>
            </a:r>
            <a:r>
              <a:rPr lang="zh-TW" altLang="en-US" sz="4400" dirty="0" smtClean="0">
                <a:solidFill>
                  <a:schemeClr val="bg1"/>
                </a:solidFill>
              </a:rPr>
              <a:t>為要在神的事上</a:t>
            </a:r>
            <a:r>
              <a:rPr lang="zh-CN" altLang="en-US" sz="4400" dirty="0">
                <a:solidFill>
                  <a:schemeClr val="bg1"/>
                </a:solidFill>
              </a:rPr>
              <a:t>，</a:t>
            </a:r>
            <a:r>
              <a:rPr lang="zh-TW" altLang="en-US" sz="4400" dirty="0" smtClean="0">
                <a:solidFill>
                  <a:schemeClr val="bg1"/>
                </a:solidFill>
              </a:rPr>
              <a:t>成為慈悲忠信的大祭司</a:t>
            </a:r>
            <a:r>
              <a:rPr lang="zh-CN" altLang="en-US" sz="4400" dirty="0">
                <a:solidFill>
                  <a:schemeClr val="bg1"/>
                </a:solidFill>
              </a:rPr>
              <a:t>，</a:t>
            </a:r>
            <a:r>
              <a:rPr lang="zh-TW" altLang="en-US" sz="4400" dirty="0" smtClean="0">
                <a:solidFill>
                  <a:schemeClr val="bg1"/>
                </a:solidFill>
              </a:rPr>
              <a:t>為百姓的罪獻上挽回祭。</a:t>
            </a:r>
            <a:endParaRPr lang="zh-CN" altLang="en-US" sz="4400" dirty="0">
              <a:solidFill>
                <a:schemeClr val="bg1"/>
              </a:solidFill>
            </a:endParaRPr>
          </a:p>
        </p:txBody>
      </p:sp>
    </p:spTree>
    <p:extLst>
      <p:ext uri="{BB962C8B-B14F-4D97-AF65-F5344CB8AC3E}">
        <p14:creationId xmlns:p14="http://schemas.microsoft.com/office/powerpoint/2010/main" val="27984327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zh-CN" altLang="en-US" sz="4800" b="1" dirty="0" smtClean="0">
                <a:solidFill>
                  <a:schemeClr val="bg1"/>
                </a:solidFill>
              </a:rPr>
              <a:t>搭救人</a:t>
            </a:r>
            <a:endParaRPr lang="zh-CN" altLang="en-US" sz="4800" b="1" dirty="0">
              <a:solidFill>
                <a:schemeClr val="bg1"/>
              </a:solidFill>
            </a:endParaRPr>
          </a:p>
        </p:txBody>
      </p:sp>
      <p:sp>
        <p:nvSpPr>
          <p:cNvPr id="3" name="Content Placeholder 2"/>
          <p:cNvSpPr>
            <a:spLocks noGrp="1"/>
          </p:cNvSpPr>
          <p:nvPr>
            <p:ph idx="1"/>
          </p:nvPr>
        </p:nvSpPr>
        <p:spPr>
          <a:xfrm>
            <a:off x="228600" y="1219200"/>
            <a:ext cx="8763000" cy="5486400"/>
          </a:xfrm>
        </p:spPr>
        <p:txBody>
          <a:bodyPr>
            <a:normAutofit/>
          </a:bodyPr>
          <a:lstStyle/>
          <a:p>
            <a:r>
              <a:rPr lang="en-US" altLang="zh-TW" sz="4400" dirty="0" smtClean="0">
                <a:solidFill>
                  <a:schemeClr val="bg1"/>
                </a:solidFill>
              </a:rPr>
              <a:t>2:18 </a:t>
            </a:r>
            <a:r>
              <a:rPr lang="zh-TW" altLang="en-US" sz="4400" dirty="0" smtClean="0">
                <a:solidFill>
                  <a:schemeClr val="bg1"/>
                </a:solidFill>
              </a:rPr>
              <a:t>他自己既然被試探而受苦</a:t>
            </a:r>
            <a:r>
              <a:rPr lang="en-US" altLang="zh-TW" sz="4400" dirty="0" smtClean="0">
                <a:solidFill>
                  <a:schemeClr val="bg1"/>
                </a:solidFill>
              </a:rPr>
              <a:t>,</a:t>
            </a:r>
            <a:r>
              <a:rPr lang="zh-TW" altLang="en-US" sz="4400" dirty="0" smtClean="0">
                <a:solidFill>
                  <a:schemeClr val="bg1"/>
                </a:solidFill>
              </a:rPr>
              <a:t>就能搭救被試探的人。</a:t>
            </a:r>
            <a:endParaRPr lang="zh-CN" altLang="en-US" sz="4400" dirty="0">
              <a:solidFill>
                <a:schemeClr val="bg1"/>
              </a:solidFill>
            </a:endParaRPr>
          </a:p>
        </p:txBody>
      </p:sp>
    </p:spTree>
    <p:extLst>
      <p:ext uri="{BB962C8B-B14F-4D97-AF65-F5344CB8AC3E}">
        <p14:creationId xmlns:p14="http://schemas.microsoft.com/office/powerpoint/2010/main" val="322337137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117918</TotalTime>
  <Words>15989</Words>
  <Application>Microsoft Office PowerPoint</Application>
  <PresentationFormat>On-screen Show (4:3)</PresentationFormat>
  <Paragraphs>404</Paragraphs>
  <Slides>25</Slides>
  <Notes>25</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三谷基督徒會堂成人主日學</vt:lpstr>
      <vt:lpstr>人的升高</vt:lpstr>
      <vt:lpstr>耶穌的降卑</vt:lpstr>
      <vt:lpstr>領許多的兒子進榮耀裡</vt:lpstr>
      <vt:lpstr>弟兄</vt:lpstr>
      <vt:lpstr>兒女</vt:lpstr>
      <vt:lpstr>釋放人</vt:lpstr>
      <vt:lpstr>與人相同</vt:lpstr>
      <vt:lpstr>搭救人</vt:lpstr>
      <vt:lpstr>當思想耶穌</vt:lpstr>
      <vt:lpstr>耶稣与摩西相比</vt:lpstr>
      <vt:lpstr>耶穌與摩西相比</vt:lpstr>
      <vt:lpstr>警戒之二</vt:lpstr>
      <vt:lpstr>歷史</vt:lpstr>
      <vt:lpstr>警戒</vt:lpstr>
      <vt:lpstr>勸勉</vt:lpstr>
      <vt:lpstr>惹神發怒的人</vt:lpstr>
      <vt:lpstr>不信的人</vt:lpstr>
      <vt:lpstr>竭力VS安息</vt:lpstr>
      <vt:lpstr>神的安息</vt:lpstr>
      <vt:lpstr>神的安息</vt:lpstr>
      <vt:lpstr>神的道</vt:lpstr>
      <vt:lpstr>大祭司</vt:lpstr>
      <vt:lpstr>体恤我们的软弱的大祭司</vt:lpstr>
      <vt:lpstr>勸勉</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Meaning of Christmas</dc:title>
  <dc:creator>Guocai</dc:creator>
  <cp:lastModifiedBy>test</cp:lastModifiedBy>
  <cp:revision>472</cp:revision>
  <cp:lastPrinted>2019-06-16T15:46:59Z</cp:lastPrinted>
  <dcterms:created xsi:type="dcterms:W3CDTF">2014-12-20T19:43:08Z</dcterms:created>
  <dcterms:modified xsi:type="dcterms:W3CDTF">2019-06-17T13:27:55Z</dcterms:modified>
</cp:coreProperties>
</file>