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334" r:id="rId3"/>
    <p:sldId id="332" r:id="rId4"/>
    <p:sldId id="335" r:id="rId5"/>
    <p:sldId id="311" r:id="rId6"/>
    <p:sldId id="333" r:id="rId7"/>
    <p:sldId id="331" r:id="rId8"/>
    <p:sldId id="336" r:id="rId9"/>
    <p:sldId id="318" r:id="rId10"/>
    <p:sldId id="320" r:id="rId11"/>
    <p:sldId id="319" r:id="rId12"/>
    <p:sldId id="321" r:id="rId13"/>
    <p:sldId id="322" r:id="rId14"/>
    <p:sldId id="312" r:id="rId15"/>
    <p:sldId id="323" r:id="rId16"/>
    <p:sldId id="324" r:id="rId17"/>
  </p:sldIdLst>
  <p:sldSz cx="9144000" cy="6858000" type="screen4x3"/>
  <p:notesSz cx="7077075" cy="9363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619" autoAdjust="0"/>
    <p:restoredTop sz="60339" autoAdjust="0"/>
  </p:normalViewPr>
  <p:slideViewPr>
    <p:cSldViewPr>
      <p:cViewPr varScale="1">
        <p:scale>
          <a:sx n="52" d="100"/>
          <a:sy n="52" d="100"/>
        </p:scale>
        <p:origin x="-1632" y="-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08705" y="0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/>
          <a:lstStyle>
            <a:lvl1pPr algn="r">
              <a:defRPr sz="1200"/>
            </a:lvl1pPr>
          </a:lstStyle>
          <a:p>
            <a:fld id="{B5085793-4952-4EC9-AD43-A2D8E28C51C3}" type="datetimeFigureOut">
              <a:rPr lang="en-US" smtClean="0"/>
              <a:t>6/21/2019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6975" y="701675"/>
            <a:ext cx="4683125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936" tIns="46968" rIns="93936" bIns="46968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3936" tIns="46968" rIns="93936" bIns="46968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93296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08705" y="8893296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 anchor="b"/>
          <a:lstStyle>
            <a:lvl1pPr algn="r">
              <a:defRPr sz="1200"/>
            </a:lvl1pPr>
          </a:lstStyle>
          <a:p>
            <a:fld id="{DFFB6782-E22B-44B8-BE55-B98FFE7079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34464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93551" indent="-293551">
              <a:buFont typeface="Arial" panose="020B0604020202020204" pitchFamily="34" charset="0"/>
              <a:buChar char="•"/>
            </a:pPr>
            <a:r>
              <a:rPr lang="en-US" altLang="zh-CN" sz="1800" dirty="0"/>
              <a:t>2:17 </a:t>
            </a:r>
            <a:r>
              <a:rPr lang="zh-CN" altLang="en-US" sz="1800" dirty="0"/>
              <a:t>所以他凡事该与他的弟兄相同，为要在神的事上，成为慈悲忠信的大祭司，为百姓的罪献上挽回祭。</a:t>
            </a:r>
            <a:endParaRPr lang="en-US" altLang="zh-CN" sz="1800" dirty="0"/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en-US" altLang="zh-CN" sz="1800" dirty="0"/>
              <a:t>3:6 </a:t>
            </a:r>
            <a:r>
              <a:rPr lang="zh-CN" altLang="en-US" sz="1800" dirty="0"/>
              <a:t>但基督为儿子，治理神的家。我们若将可夸的盼望和胆量，坚持到底，便是他的家了。</a:t>
            </a:r>
            <a:r>
              <a:rPr lang="en-US" altLang="zh-CN" sz="1800" dirty="0"/>
              <a:t>3:7 </a:t>
            </a:r>
            <a:r>
              <a:rPr lang="zh-CN" altLang="en-US" sz="1800" dirty="0"/>
              <a:t>圣灵有话说，你们今日若听他的话，</a:t>
            </a:r>
            <a:r>
              <a:rPr lang="en-US" altLang="zh-CN" sz="1800" dirty="0"/>
              <a:t>3:8 </a:t>
            </a:r>
            <a:r>
              <a:rPr lang="zh-CN" altLang="en-US" sz="1800" dirty="0"/>
              <a:t>就不可硬着心，像在旷野惹他发怒，试探他的时候一样。</a:t>
            </a:r>
            <a:endParaRPr lang="en-US" altLang="zh-CN" sz="1800" dirty="0"/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en-US" altLang="zh-CN" sz="1800" dirty="0"/>
              <a:t>4:11 </a:t>
            </a:r>
            <a:r>
              <a:rPr lang="zh-CN" altLang="en-US" sz="1800" dirty="0"/>
              <a:t>所以我们务必竭力进入那安息，免得有人学那不信从的样子跌倒了。</a:t>
            </a:r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en-US" altLang="zh-CN" sz="1600" dirty="0"/>
              <a:t>4:14 </a:t>
            </a:r>
            <a:r>
              <a:rPr lang="zh-CN" altLang="en-US" sz="1600" dirty="0"/>
              <a:t>我们既然有一位已经升入高天尊荣的大祭司，就是神的儿子耶稣，便当持定所承认的道。</a:t>
            </a:r>
            <a:r>
              <a:rPr lang="en-US" altLang="zh-CN" sz="1600" dirty="0"/>
              <a:t>4:15 </a:t>
            </a:r>
            <a:r>
              <a:rPr lang="zh-CN" altLang="en-US" sz="1600" dirty="0"/>
              <a:t>因我们的大祭司，并非不能体恤我们的软弱。他也曾凡事受过试探，与我们一样。只是他没有犯罪。</a:t>
            </a:r>
            <a:r>
              <a:rPr lang="en-US" altLang="zh-CN" sz="1600" dirty="0"/>
              <a:t>4:16 </a:t>
            </a:r>
            <a:r>
              <a:rPr lang="zh-CN" altLang="en-US" sz="1600" dirty="0"/>
              <a:t>所以我们只管坦然无惧地，来到施恩的宝座前，为要得怜恤，蒙恩惠作随时的帮助。</a:t>
            </a:r>
            <a:endParaRPr lang="en-US" altLang="zh-CN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773117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警告之后的安慰，目的是激励走向成熟。</a:t>
            </a:r>
            <a:r>
              <a:rPr lang="en-US" altLang="zh-CN" sz="1800" dirty="0"/>
              <a:t>Fruitful VS Fruitless.</a:t>
            </a:r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亲爱的弟兄们</a:t>
            </a:r>
            <a:r>
              <a:rPr lang="en-US" altLang="zh-CN" sz="1800" dirty="0"/>
              <a:t> VS </a:t>
            </a:r>
            <a:r>
              <a:rPr lang="zh-TW" altLang="en-US" sz="1800" dirty="0"/>
              <a:t>论到那些</a:t>
            </a:r>
            <a:endParaRPr lang="en-US" altLang="zh-TW" sz="1800" dirty="0"/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这里有一个但是没有翻译出来。</a:t>
            </a:r>
            <a:endParaRPr lang="en-US" altLang="zh-CN" sz="1800" dirty="0"/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直译，但</a:t>
            </a:r>
            <a:r>
              <a:rPr lang="zh-TW" altLang="en-US" sz="1800" dirty="0"/>
              <a:t>我們卻深信你們有</a:t>
            </a:r>
            <a:r>
              <a:rPr lang="zh-CN" altLang="en-US" sz="1800" dirty="0"/>
              <a:t>更好的事情和伴随救恩的事情。</a:t>
            </a:r>
            <a:r>
              <a:rPr lang="en-US" altLang="zh-CN" sz="1800" dirty="0"/>
              <a:t>BUT</a:t>
            </a:r>
            <a:r>
              <a:rPr lang="zh-CN" altLang="en-US" sz="1800" dirty="0"/>
              <a:t>，</a:t>
            </a:r>
            <a:r>
              <a:rPr lang="en-US" altLang="zh-CN" sz="1800" dirty="0"/>
              <a:t> BELOVED WE ARE CONVINCED OF BETTER THINGS CONCERNING YOU</a:t>
            </a:r>
            <a:r>
              <a:rPr lang="zh-CN" altLang="en-US" sz="1800" dirty="0"/>
              <a:t>，</a:t>
            </a:r>
            <a:r>
              <a:rPr lang="en-US" altLang="zh-CN" sz="1800" dirty="0"/>
              <a:t> AND THINGS THAT ACCOMPANY SALVATION THOUGH WE ARE SPEAKING IN THIS WAY</a:t>
            </a:r>
            <a:r>
              <a:rPr lang="zh-CN" altLang="en-US" sz="1800" dirty="0"/>
              <a:t>。</a:t>
            </a:r>
            <a:endParaRPr lang="en-US" altLang="zh-CN" sz="1800" dirty="0"/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好行为不能使我们得救，但得救的人一定会有好行为表现出来。</a:t>
            </a:r>
            <a:r>
              <a:rPr lang="en-US" altLang="zh-CN" sz="1800" dirty="0"/>
              <a:t>THINGS THAT ACCOMPANY SALVATION</a:t>
            </a:r>
            <a:r>
              <a:rPr lang="zh-CN" altLang="en-US" sz="1800" dirty="0"/>
              <a:t>。为他名所显的爱心。</a:t>
            </a:r>
            <a:endParaRPr lang="en-US" altLang="zh-CN" sz="1800" dirty="0"/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爱（</a:t>
            </a:r>
            <a:r>
              <a:rPr lang="en-US" altLang="zh-CN" sz="1800" dirty="0"/>
              <a:t>6</a:t>
            </a:r>
            <a:r>
              <a:rPr lang="zh-CN" altLang="en-US" sz="1800" dirty="0"/>
              <a:t>：</a:t>
            </a:r>
            <a:r>
              <a:rPr lang="en-US" altLang="zh-CN" sz="1800" dirty="0"/>
              <a:t>10</a:t>
            </a:r>
            <a:r>
              <a:rPr lang="zh-CN" altLang="en-US" sz="1800" dirty="0"/>
              <a:t>），望（</a:t>
            </a:r>
            <a:r>
              <a:rPr lang="en-US" altLang="zh-CN" sz="1800" dirty="0"/>
              <a:t>6</a:t>
            </a:r>
            <a:r>
              <a:rPr lang="zh-CN" altLang="en-US" sz="1800" dirty="0"/>
              <a:t>：</a:t>
            </a:r>
            <a:r>
              <a:rPr lang="en-US" altLang="zh-CN" sz="1800" dirty="0"/>
              <a:t>11</a:t>
            </a:r>
            <a:r>
              <a:rPr lang="zh-CN" altLang="en-US" sz="1800" dirty="0"/>
              <a:t>），信（</a:t>
            </a:r>
            <a:r>
              <a:rPr lang="en-US" altLang="zh-CN" sz="1800" dirty="0"/>
              <a:t>6</a:t>
            </a:r>
            <a:r>
              <a:rPr lang="zh-CN" altLang="en-US" sz="1800" dirty="0"/>
              <a:t>：</a:t>
            </a:r>
            <a:r>
              <a:rPr lang="en-US" altLang="zh-CN" sz="1800" dirty="0"/>
              <a:t>12</a:t>
            </a:r>
            <a:r>
              <a:rPr lang="zh-CN" altLang="en-US" sz="1800" dirty="0"/>
              <a:t>）</a:t>
            </a:r>
            <a:r>
              <a:rPr lang="en-US" altLang="zh-CN" sz="1800" dirty="0"/>
              <a:t>1Ts 1:3 </a:t>
            </a:r>
            <a:r>
              <a:rPr lang="zh-CN" altLang="en-US" sz="1800" dirty="0"/>
              <a:t>在神我们的父面前，不住地记念你们因</a:t>
            </a:r>
            <a:r>
              <a:rPr lang="zh-CN" altLang="en-US" sz="1800" b="1" dirty="0"/>
              <a:t>信心所作的工夫</a:t>
            </a:r>
            <a:r>
              <a:rPr lang="zh-CN" altLang="en-US" sz="1800" dirty="0"/>
              <a:t>，因</a:t>
            </a:r>
            <a:r>
              <a:rPr lang="zh-CN" altLang="en-US" sz="1800" b="1" dirty="0"/>
              <a:t>爱心所受的劳苦</a:t>
            </a:r>
            <a:r>
              <a:rPr lang="zh-CN" altLang="en-US" sz="1800" dirty="0"/>
              <a:t>，因</a:t>
            </a:r>
            <a:r>
              <a:rPr lang="zh-CN" altLang="en-US" sz="1800" b="1" dirty="0"/>
              <a:t>盼望我们主耶稣基督所存的忍耐</a:t>
            </a:r>
            <a:r>
              <a:rPr lang="zh-CN" altLang="en-US" sz="1800" dirty="0"/>
              <a:t>。</a:t>
            </a:r>
            <a:endParaRPr lang="en-US" altLang="zh-CN" sz="1800" dirty="0"/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使你们有</a:t>
            </a:r>
            <a:r>
              <a:rPr lang="zh-CN" altLang="en-US" sz="1800" b="1" dirty="0"/>
              <a:t>满足</a:t>
            </a:r>
            <a:r>
              <a:rPr lang="zh-CN" altLang="en-US" sz="1800" dirty="0"/>
              <a:t>的指望，使你们有</a:t>
            </a:r>
            <a:r>
              <a:rPr lang="zh-CN" altLang="en-US" sz="1800" b="1" dirty="0"/>
              <a:t>有确据（有把握）</a:t>
            </a:r>
            <a:r>
              <a:rPr lang="zh-CN" altLang="en-US" sz="1800" dirty="0"/>
              <a:t>的盼望，</a:t>
            </a:r>
            <a:r>
              <a:rPr lang="en-US" altLang="zh-CN" sz="1800" dirty="0"/>
              <a:t>Diligent</a:t>
            </a:r>
            <a:r>
              <a:rPr lang="zh-CN" altLang="en-US" sz="1800" dirty="0"/>
              <a:t>，</a:t>
            </a:r>
            <a:r>
              <a:rPr lang="en-US" altLang="zh-CN" sz="1800" dirty="0"/>
              <a:t> faithful service to others out of love for God will strengthen your assurance of salvation.</a:t>
            </a:r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有时侯，你不要看你的工作，免得你靠的工作超过耶稣基督；</a:t>
            </a:r>
            <a:r>
              <a:rPr lang="en-US" altLang="zh-CN" sz="1800" dirty="0" err="1"/>
              <a:t>Phl</a:t>
            </a:r>
            <a:r>
              <a:rPr lang="en-US" altLang="zh-CN" sz="1800" dirty="0"/>
              <a:t> 3:8 </a:t>
            </a:r>
            <a:r>
              <a:rPr lang="zh-CN" altLang="en-US" sz="1800" dirty="0"/>
              <a:t>不但如此，我也将万事当作有损的，因我以认识我主基督耶稣为至宝。我为他已经丢弃万事，看作粪土，为要得着基督。</a:t>
            </a:r>
            <a:endParaRPr lang="en-US" altLang="zh-CN" sz="1800" dirty="0"/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有时候，你又要看你工作，免得你灰心。</a:t>
            </a:r>
            <a:r>
              <a:rPr lang="en-US" altLang="zh-CN" sz="1800" dirty="0"/>
              <a:t>1Jn 3:14 </a:t>
            </a:r>
            <a:r>
              <a:rPr lang="zh-CN" altLang="en-US" sz="1800" dirty="0"/>
              <a:t>我们因为爱弟兄，就晓得是已经出死入生了。</a:t>
            </a:r>
            <a:endParaRPr lang="en-US" altLang="zh-CN" sz="1800" dirty="0"/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你想要有（享受）满足的指望吗？两个途径：一个是不懈怠 </a:t>
            </a:r>
            <a:r>
              <a:rPr lang="en-US" altLang="zh-CN" sz="1800" dirty="0"/>
              <a:t>(</a:t>
            </a:r>
            <a:r>
              <a:rPr lang="zh-CN" altLang="en-US" sz="1800" dirty="0"/>
              <a:t>不做偷懒的人），一个是效法。原文，殷勤会带你进到满足的指望。</a:t>
            </a:r>
            <a:endParaRPr lang="en-US" altLang="zh-CN" sz="1800" dirty="0"/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en-US" altLang="zh-CN" sz="1800" dirty="0"/>
              <a:t>6</a:t>
            </a:r>
            <a:r>
              <a:rPr lang="zh-CN" altLang="en-US" sz="1800" dirty="0"/>
              <a:t>：</a:t>
            </a:r>
            <a:r>
              <a:rPr lang="en-US" altLang="zh-CN" sz="1800" dirty="0"/>
              <a:t>12</a:t>
            </a:r>
            <a:r>
              <a:rPr lang="zh-CN" altLang="en-US" sz="1800" dirty="0"/>
              <a:t>是承上启下的。這裡提到信心（信心從聽道來，聽道從基督的話來）；人的忍耐從哪裡來？從認識神的信實而來。</a:t>
            </a:r>
            <a:endParaRPr lang="en-US" altLang="zh-CN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340562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解释为什么要效法那些凭信心和忍耐承受应许的人。</a:t>
            </a:r>
            <a:r>
              <a:rPr lang="en-US" altLang="zh-CN" sz="1800" dirty="0"/>
              <a:t>6</a:t>
            </a:r>
            <a:r>
              <a:rPr lang="zh-CN" altLang="en-US" sz="1800" dirty="0"/>
              <a:t>：</a:t>
            </a:r>
            <a:r>
              <a:rPr lang="en-US" altLang="zh-CN" sz="1800" dirty="0"/>
              <a:t>13</a:t>
            </a:r>
            <a:r>
              <a:rPr lang="zh-CN" altLang="en-US" sz="1800" dirty="0"/>
              <a:t>开始有一个因为没有翻译出来。</a:t>
            </a:r>
            <a:endParaRPr lang="en-US" altLang="zh-CN" sz="1800" dirty="0"/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en-US" altLang="zh-CN" sz="1800" dirty="0"/>
              <a:t>Gen 22:16 </a:t>
            </a:r>
            <a:r>
              <a:rPr lang="zh-CN" altLang="en-US" sz="1800" dirty="0"/>
              <a:t>耶和华说，你既行了这事，不留下你的儿子，就是你独生的儿子，</a:t>
            </a:r>
            <a:r>
              <a:rPr lang="zh-CN" altLang="en-US" sz="1800" b="1" dirty="0"/>
              <a:t>我便指着自己起誓说</a:t>
            </a:r>
            <a:r>
              <a:rPr lang="zh-CN" altLang="en-US" sz="1800" dirty="0"/>
              <a:t>，</a:t>
            </a:r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en-US" altLang="zh-CN" sz="1800" dirty="0"/>
              <a:t>Gen 22:17 </a:t>
            </a:r>
            <a:r>
              <a:rPr lang="zh-CN" altLang="en-US" sz="1800" dirty="0"/>
              <a:t>论福，我必赐大福给你。论子孙，我必叫你的子孙多起来，如同天上的星，海边的沙。你子孙必得着仇敌的城门</a:t>
            </a:r>
            <a:endParaRPr lang="en-US" altLang="zh-CN" sz="1800" dirty="0"/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en-US" altLang="zh-CN" sz="1800" dirty="0"/>
              <a:t>6</a:t>
            </a:r>
            <a:r>
              <a:rPr lang="zh-CN" altLang="en-US" sz="1800" dirty="0"/>
              <a:t>：</a:t>
            </a:r>
            <a:r>
              <a:rPr lang="en-US" altLang="zh-CN" sz="1800" dirty="0"/>
              <a:t>14 </a:t>
            </a:r>
            <a:r>
              <a:rPr lang="zh-CN" altLang="en-US" sz="1800" dirty="0"/>
              <a:t>阿门</a:t>
            </a:r>
            <a:r>
              <a:rPr lang="en-US" altLang="zh-CN" sz="1800" dirty="0"/>
              <a:t> blessing I will bless thee</a:t>
            </a:r>
            <a:r>
              <a:rPr lang="zh-CN" altLang="en-US" sz="1800" dirty="0"/>
              <a:t>，</a:t>
            </a:r>
            <a:r>
              <a:rPr lang="en-US" altLang="zh-CN" sz="1800" dirty="0"/>
              <a:t> and multiplying I will multiply thee.</a:t>
            </a:r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恒久忍耐，用耐心等待。</a:t>
            </a:r>
            <a:endParaRPr lang="en-US" altLang="zh-CN" sz="1800" dirty="0"/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就得了所应许的，后面又说</a:t>
            </a:r>
            <a:r>
              <a:rPr lang="en-US" altLang="zh-CN" sz="1800" dirty="0" err="1"/>
              <a:t>Heb</a:t>
            </a:r>
            <a:r>
              <a:rPr lang="en-US" altLang="zh-CN" sz="1800" dirty="0"/>
              <a:t> 11:13 </a:t>
            </a:r>
            <a:r>
              <a:rPr lang="zh-CN" altLang="en-US" sz="1800" dirty="0"/>
              <a:t>这些人都是存着信心死的，并没有得着所应许的，为什么？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340562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93551" indent="-293551">
              <a:buFont typeface="Arial" panose="020B0604020202020204" pitchFamily="34" charset="0"/>
              <a:buChar char="•"/>
            </a:pPr>
            <a:r>
              <a:rPr lang="zh-TW" altLang="en-US" sz="1800" dirty="0"/>
              <a:t>神起誓</a:t>
            </a:r>
            <a:r>
              <a:rPr lang="zh-CN" altLang="en-US" sz="1800" dirty="0"/>
              <a:t>：</a:t>
            </a:r>
            <a:endParaRPr lang="en-US" altLang="zh-CN" sz="1800" dirty="0"/>
          </a:p>
          <a:p>
            <a:pPr marL="763233" lvl="1" indent="-293551">
              <a:buFont typeface="Arial" panose="020B0604020202020204" pitchFamily="34" charset="0"/>
              <a:buChar char="•"/>
            </a:pPr>
            <a:r>
              <a:rPr lang="en-US" altLang="zh-CN" sz="1800" dirty="0" err="1"/>
              <a:t>Psm</a:t>
            </a:r>
            <a:r>
              <a:rPr lang="en-US" altLang="zh-CN" sz="1800" dirty="0"/>
              <a:t> 110:4 </a:t>
            </a:r>
            <a:r>
              <a:rPr lang="zh-CN" altLang="en-US" sz="1800" dirty="0"/>
              <a:t>耶和华起了誓，决不后悔，说，你是照着麦基洗德的等次，永远为祭司。</a:t>
            </a:r>
            <a:endParaRPr lang="en-US" altLang="zh-CN" sz="1800" dirty="0"/>
          </a:p>
          <a:p>
            <a:pPr marL="763233" lvl="1" indent="-293551">
              <a:buFont typeface="Arial" panose="020B0604020202020204" pitchFamily="34" charset="0"/>
              <a:buChar char="•"/>
            </a:pPr>
            <a:r>
              <a:rPr lang="en-US" altLang="zh-CN" sz="1800" dirty="0"/>
              <a:t>7:21 </a:t>
            </a:r>
            <a:r>
              <a:rPr lang="zh-CN" altLang="en-US" sz="1800" dirty="0"/>
              <a:t>至于那些祭司，原不是起誓立的，只有耶稣是起誓立的。因为那立他的对他说，主起了誓决不后悔，你是永远为祭司。</a:t>
            </a:r>
            <a:endParaRPr lang="en-US" altLang="zh-CN" sz="1800" dirty="0"/>
          </a:p>
          <a:p>
            <a:pPr marL="763233" lvl="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神用人能理解的方法</a:t>
            </a:r>
            <a:endParaRPr lang="en-US" altLang="zh-CN" sz="1800" dirty="0"/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两件不更改的事：祂的应许和祂的起誓。</a:t>
            </a:r>
            <a:endParaRPr lang="en-US" altLang="zh-CN" sz="1800" dirty="0"/>
          </a:p>
          <a:p>
            <a:pPr marL="763233" lvl="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以赛亚</a:t>
            </a:r>
            <a:r>
              <a:rPr lang="en-US" altLang="zh-CN" sz="1800" dirty="0"/>
              <a:t>55:10 </a:t>
            </a:r>
            <a:r>
              <a:rPr lang="zh-CN" altLang="en-US" sz="1800" dirty="0"/>
              <a:t>雨雪从天而降，并不返回，却滋润地土，使地上发芽结实，使撒种的有种，使要吃的有粮。</a:t>
            </a:r>
            <a:r>
              <a:rPr lang="en-US" altLang="zh-CN" sz="1800" dirty="0"/>
              <a:t>55:11 </a:t>
            </a:r>
            <a:r>
              <a:rPr lang="zh-CN" altLang="en-US" sz="1800" dirty="0"/>
              <a:t>我口所出的话，也必如此，决不徒然返回，却要成就我所喜悦的，在我发他所命定的事上必然亨通。 </a:t>
            </a:r>
            <a:endParaRPr lang="en-US" altLang="zh-CN" sz="1800" dirty="0"/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神不能</a:t>
            </a:r>
            <a:r>
              <a:rPr lang="en-US" altLang="zh-CN" sz="1800" dirty="0"/>
              <a:t>…</a:t>
            </a:r>
            <a:r>
              <a:rPr lang="zh-CN" altLang="en-US" sz="1800" dirty="0"/>
              <a:t> </a:t>
            </a:r>
            <a:endParaRPr lang="en-US" altLang="zh-CN" sz="1800" dirty="0"/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zh-TW" altLang="en-US" sz="1800" dirty="0"/>
              <a:t>逃往</a:t>
            </a:r>
            <a:r>
              <a:rPr lang="zh-TW" altLang="en-US" sz="1800" b="1" dirty="0"/>
              <a:t>避难所</a:t>
            </a:r>
            <a:r>
              <a:rPr lang="zh-CN" altLang="en-US" sz="1800" dirty="0"/>
              <a:t>，躲避什么呢？罪的刑罚，奔向我们的大祭司，他能提供赎罪祭，他是我们的盼望。</a:t>
            </a:r>
            <a:endParaRPr lang="en-US" altLang="zh-CN" sz="1800" dirty="0"/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zh-TW" altLang="en-US" sz="1800" dirty="0"/>
              <a:t>避难所</a:t>
            </a:r>
            <a:r>
              <a:rPr lang="en-US" altLang="zh-CN" sz="1800" dirty="0"/>
              <a:t>=</a:t>
            </a:r>
            <a:r>
              <a:rPr lang="zh-CN" altLang="en-US" sz="1800" dirty="0"/>
              <a:t>旧约的逃城</a:t>
            </a:r>
            <a:endParaRPr lang="en-US" altLang="zh-CN" sz="1800" dirty="0"/>
          </a:p>
          <a:p>
            <a:pPr marL="763233" lvl="1" indent="-293551">
              <a:buFont typeface="Arial" panose="020B0604020202020204" pitchFamily="34" charset="0"/>
              <a:buChar char="•"/>
            </a:pPr>
            <a:r>
              <a:rPr lang="en-US" altLang="zh-CN" sz="1800" dirty="0" err="1"/>
              <a:t>Num</a:t>
            </a:r>
            <a:r>
              <a:rPr lang="en-US" altLang="zh-CN" sz="1800" dirty="0"/>
              <a:t> 35:25 </a:t>
            </a:r>
            <a:r>
              <a:rPr lang="zh-CN" altLang="en-US" sz="1800" dirty="0"/>
              <a:t>会众要救这误杀人的脱离报血仇人的手，也要使他归入逃城。他要住在其中，直等到受圣膏的大祭司死了。</a:t>
            </a:r>
            <a:r>
              <a:rPr lang="en-US" altLang="zh-CN" sz="1800" dirty="0"/>
              <a:t>35:26 </a:t>
            </a:r>
            <a:r>
              <a:rPr lang="zh-CN" altLang="en-US" sz="1800" dirty="0"/>
              <a:t>但误杀人的，无论什么时候，若出了逃城的境外，</a:t>
            </a:r>
            <a:r>
              <a:rPr lang="en-US" altLang="zh-CN" sz="1800" dirty="0"/>
              <a:t>35:27 </a:t>
            </a:r>
            <a:r>
              <a:rPr lang="zh-CN" altLang="en-US" sz="1800" dirty="0"/>
              <a:t>报血仇的在逃城境外遇见他，将他杀了，报血仇的就没有流血之罪。</a:t>
            </a:r>
            <a:r>
              <a:rPr lang="en-US" altLang="zh-CN" sz="1800" dirty="0"/>
              <a:t>35:28 </a:t>
            </a:r>
            <a:r>
              <a:rPr lang="zh-CN" altLang="en-US" sz="1800" dirty="0"/>
              <a:t>因为误杀人的该住在逃城里，等到大祭司死了。大祭司死了以后，误杀人的才可以回到他所得为业之地。</a:t>
            </a:r>
            <a:endParaRPr lang="en-US" altLang="zh-CN" sz="1800" dirty="0"/>
          </a:p>
          <a:p>
            <a:pPr marL="763233" lvl="1" indent="-293551">
              <a:buFont typeface="Arial" panose="020B0604020202020204" pitchFamily="34" charset="0"/>
              <a:buChar char="•"/>
            </a:pPr>
            <a:r>
              <a:rPr lang="en-US" altLang="zh-CN" sz="1800" dirty="0" err="1"/>
              <a:t>Luk</a:t>
            </a:r>
            <a:r>
              <a:rPr lang="en-US" altLang="zh-CN" sz="1800" dirty="0"/>
              <a:t> 23:34 </a:t>
            </a:r>
            <a:r>
              <a:rPr lang="zh-CN" altLang="en-US" sz="1800" dirty="0"/>
              <a:t>当下耶稣说，父阿，赦免他们。因为他们所作的，他们不晓得。意思是，把他们算为误杀人的。更换大祭司的时候，才可以回到他所得为业之地。</a:t>
            </a:r>
          </a:p>
          <a:p>
            <a:pPr marL="293551" indent="-293551">
              <a:buFont typeface="Arial" panose="020B0604020202020204" pitchFamily="34" charset="0"/>
              <a:buChar char="•"/>
            </a:pPr>
            <a:endParaRPr lang="en-US" altLang="zh-CN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340562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93551" indent="-293551">
              <a:buFont typeface="Arial" panose="020B0604020202020204" pitchFamily="34" charset="0"/>
              <a:buChar char="•"/>
            </a:pPr>
            <a:r>
              <a:rPr lang="en-US" altLang="zh-CN" sz="1800" dirty="0"/>
              <a:t>6</a:t>
            </a:r>
            <a:r>
              <a:rPr lang="zh-CN" altLang="en-US" sz="1800" dirty="0"/>
              <a:t>：</a:t>
            </a:r>
            <a:r>
              <a:rPr lang="en-US" altLang="zh-CN" sz="1800" dirty="0"/>
              <a:t>18</a:t>
            </a:r>
            <a:r>
              <a:rPr lang="zh-CN" altLang="en-US" sz="1800" dirty="0"/>
              <a:t>持定那一个指望（</a:t>
            </a:r>
            <a:r>
              <a:rPr lang="en-US" altLang="zh-CN" sz="1800" dirty="0"/>
              <a:t>The hope)</a:t>
            </a:r>
            <a:r>
              <a:rPr lang="zh-CN" altLang="en-US" sz="1800" dirty="0"/>
              <a:t>，什么指望？</a:t>
            </a:r>
            <a:endParaRPr lang="en-US" altLang="zh-CN" sz="1800" dirty="0"/>
          </a:p>
          <a:p>
            <a:pPr marL="763233" lvl="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这个指望的性质（</a:t>
            </a:r>
            <a:r>
              <a:rPr lang="en-US" altLang="zh-CN" sz="1800" dirty="0"/>
              <a:t>6</a:t>
            </a:r>
            <a:r>
              <a:rPr lang="zh-CN" altLang="en-US" sz="1800" dirty="0"/>
              <a:t>：</a:t>
            </a:r>
            <a:r>
              <a:rPr lang="en-US" altLang="zh-CN" sz="1800" dirty="0"/>
              <a:t>19</a:t>
            </a:r>
            <a:r>
              <a:rPr lang="zh-CN" altLang="en-US" sz="1800" dirty="0"/>
              <a:t>），灵魂的锚，又坚固又牢靠，且通入幔内</a:t>
            </a:r>
            <a:endParaRPr lang="en-US" altLang="zh-CN" sz="1800" dirty="0"/>
          </a:p>
          <a:p>
            <a:pPr marL="763233" lvl="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这个幔子，耶稣已经进去了，照着麦基洗德的等次，成了永远的大祭司。这就是那一个指望。</a:t>
            </a:r>
            <a:endParaRPr lang="en-US" altLang="zh-CN" sz="1800" dirty="0"/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两幅图画，锚（航海），幔子（圣殿，神的所在）。进入幔内的锚！我们生活，海，我们的灵魂，船，我们的锚却是挂在天上。</a:t>
            </a:r>
            <a:endParaRPr lang="en-US" altLang="zh-CN" sz="1800" dirty="0"/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俩个进入幔内，灵魂的锚进入幔内，耶稣进入幔内</a:t>
            </a:r>
            <a:r>
              <a:rPr lang="en-US" altLang="zh-CN" sz="1800" dirty="0"/>
              <a:t>-》</a:t>
            </a:r>
            <a:r>
              <a:rPr lang="zh-CN" altLang="en-US" sz="1800" dirty="0"/>
              <a:t>耶稣是我们灵魂的锚</a:t>
            </a:r>
            <a:endParaRPr lang="en-US" altLang="zh-CN" sz="1800" dirty="0"/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通往神的路打开了，不再有一个厚厚的幔子隔离罪人与圣洁的神。</a:t>
            </a:r>
            <a:endParaRPr lang="en-US" altLang="zh-CN" sz="1800" dirty="0"/>
          </a:p>
          <a:p>
            <a:pPr marL="763233" lvl="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马太</a:t>
            </a:r>
            <a:r>
              <a:rPr lang="en-US" altLang="zh-CN" sz="1800" dirty="0"/>
              <a:t>27:51 </a:t>
            </a:r>
            <a:r>
              <a:rPr lang="zh-CN" altLang="en-US" sz="1800" dirty="0"/>
              <a:t>忽然殿里的幔子，从上到下裂为两半。地也震动。盘石也崩裂。 </a:t>
            </a:r>
            <a:endParaRPr lang="en-US" altLang="zh-CN" sz="1800" dirty="0"/>
          </a:p>
          <a:p>
            <a:pPr marL="763233" lvl="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路加</a:t>
            </a:r>
            <a:r>
              <a:rPr lang="en-US" altLang="zh-CN" sz="1800" dirty="0"/>
              <a:t>23:44 </a:t>
            </a:r>
            <a:r>
              <a:rPr lang="zh-CN" altLang="en-US" sz="1800" dirty="0"/>
              <a:t>那时约有午正，遍地都黑暗了，直到申初， </a:t>
            </a:r>
            <a:r>
              <a:rPr lang="en-US" altLang="zh-CN" sz="1800" dirty="0"/>
              <a:t>23:45 </a:t>
            </a:r>
            <a:r>
              <a:rPr lang="zh-CN" altLang="en-US" sz="1800" dirty="0"/>
              <a:t>日头变黑了。殿里的幔子从当中裂为两半。</a:t>
            </a:r>
            <a:r>
              <a:rPr lang="en-US" altLang="zh-CN" sz="1800" dirty="0"/>
              <a:t>23:46 </a:t>
            </a:r>
            <a:r>
              <a:rPr lang="zh-CN" altLang="en-US" sz="1800" dirty="0"/>
              <a:t>耶稣大声喊着说，父阿，我将我的灵魂交在你手里。说了这话，气就断了。</a:t>
            </a:r>
            <a:endParaRPr lang="en-US" altLang="zh-CN" sz="1800" dirty="0"/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作先锋的耶稣，与旧约的大祭司不同，旧约的大祭司只代表以色列人，他进到幔内的时候，别人不能进去。</a:t>
            </a:r>
            <a:endParaRPr lang="en-US" altLang="zh-CN" sz="1800" dirty="0"/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永远的大祭司，永远！</a:t>
            </a:r>
            <a:endParaRPr lang="en-US" altLang="zh-CN" sz="1800" dirty="0"/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en-US" altLang="zh-CN" sz="1800" dirty="0"/>
              <a:t>6</a:t>
            </a:r>
            <a:r>
              <a:rPr lang="zh-CN" altLang="en-US" sz="1800" dirty="0"/>
              <a:t>：</a:t>
            </a:r>
            <a:r>
              <a:rPr lang="en-US" altLang="zh-CN" sz="1800" dirty="0"/>
              <a:t>4-8</a:t>
            </a:r>
            <a:r>
              <a:rPr lang="zh-CN" altLang="en-US" sz="1800" dirty="0"/>
              <a:t>要先除掉你一切的确据，到这里在建立你的确据。</a:t>
            </a:r>
            <a:endParaRPr lang="en-US" altLang="zh-CN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340562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93551" indent="-293551">
              <a:buFont typeface="Arial" panose="020B0604020202020204" pitchFamily="34" charset="0"/>
              <a:buChar char="•"/>
            </a:pPr>
            <a:r>
              <a:rPr lang="en-US" altLang="zh-CN" sz="1800" dirty="0"/>
              <a:t>5</a:t>
            </a:r>
            <a:r>
              <a:rPr lang="zh-CN" altLang="en-US" sz="1800" dirty="0"/>
              <a:t>：</a:t>
            </a:r>
            <a:r>
              <a:rPr lang="en-US" altLang="zh-CN" sz="1800" dirty="0"/>
              <a:t>11-6</a:t>
            </a:r>
            <a:r>
              <a:rPr lang="zh-CN" altLang="en-US" sz="1800" dirty="0"/>
              <a:t>：</a:t>
            </a:r>
            <a:r>
              <a:rPr lang="en-US" altLang="zh-CN" sz="1800" dirty="0"/>
              <a:t>20</a:t>
            </a:r>
            <a:r>
              <a:rPr lang="zh-CN" altLang="en-US" sz="1800" dirty="0"/>
              <a:t>可以用括号括起来。</a:t>
            </a:r>
            <a:r>
              <a:rPr lang="en-US" altLang="zh-CN" sz="1800" dirty="0"/>
              <a:t>5:9 </a:t>
            </a:r>
            <a:r>
              <a:rPr lang="zh-CN" altLang="en-US" sz="1800" dirty="0"/>
              <a:t>他既得以完全，就为凡顺从他的人，成了永远得救的根源。</a:t>
            </a:r>
            <a:r>
              <a:rPr lang="en-US" altLang="zh-CN" sz="1800" dirty="0"/>
              <a:t>5:10 </a:t>
            </a:r>
            <a:r>
              <a:rPr lang="zh-CN" altLang="en-US" sz="1800" dirty="0"/>
              <a:t>并蒙神照着麦基洗德的等次称他为大祭司。</a:t>
            </a:r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这是干粮。责备（不能吃干粮），劝勉（离开基督道理的开端），警告（若是离弃道理），劝勉（殷勤，不懈怠），教导（两件不更改的事：神的话和神的起誓）</a:t>
            </a:r>
            <a:endParaRPr lang="en-US" altLang="zh-CN" sz="1800" dirty="0"/>
          </a:p>
          <a:p>
            <a:pPr marL="763233" lvl="1" indent="-293551">
              <a:buFont typeface="Arial" panose="020B0604020202020204" pitchFamily="34" charset="0"/>
              <a:buChar char="•"/>
            </a:pPr>
            <a:r>
              <a:rPr lang="en-US" altLang="zh-CN" sz="1800" dirty="0"/>
              <a:t>6</a:t>
            </a:r>
            <a:r>
              <a:rPr lang="zh-CN" altLang="en-US" sz="1800" dirty="0"/>
              <a:t>：</a:t>
            </a:r>
            <a:r>
              <a:rPr lang="en-US" altLang="zh-CN" sz="1800" dirty="0"/>
              <a:t>20</a:t>
            </a:r>
            <a:r>
              <a:rPr lang="zh-CN" altLang="en-US" sz="1800" dirty="0"/>
              <a:t>作先锋的耶稣，既照着麦基洗德的等次，成了永远的大祭司，就为我们进入幔内。这一个事实是我们灵魂的锚。</a:t>
            </a:r>
            <a:endParaRPr lang="en-US" altLang="zh-CN" sz="1800" dirty="0"/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为什么这么多的篇幅论到麦基洗德的事。我们的救恩需要一个献祭的大祭司（罪），慈悲的大祭司（人的软弱），忠信的大祭司（确据）</a:t>
            </a:r>
            <a:endParaRPr lang="en-US" altLang="zh-CN" sz="1800" dirty="0"/>
          </a:p>
          <a:p>
            <a:endParaRPr lang="en-US" altLang="zh-CN" sz="1800" dirty="0"/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en-US" altLang="zh-CN" sz="1800" dirty="0"/>
              <a:t>Gen 14:18 </a:t>
            </a:r>
            <a:r>
              <a:rPr lang="zh-CN" altLang="en-US" sz="1800" dirty="0"/>
              <a:t>又有撒冷王麦基洗德带着饼和酒出来迎接。他是至高神的祭司。</a:t>
            </a:r>
            <a:r>
              <a:rPr lang="en-US" altLang="zh-CN" sz="1800" dirty="0"/>
              <a:t>14:19 </a:t>
            </a:r>
            <a:r>
              <a:rPr lang="zh-CN" altLang="en-US" sz="1800" dirty="0"/>
              <a:t>他为亚伯兰祝福，说，愿天地的主，至高的神赐福与亚伯兰。</a:t>
            </a:r>
            <a:r>
              <a:rPr lang="en-US" altLang="zh-CN" sz="1800" dirty="0"/>
              <a:t>14:20 </a:t>
            </a:r>
            <a:r>
              <a:rPr lang="zh-CN" altLang="en-US" sz="1800" dirty="0"/>
              <a:t>至高的神把敌人交在你手里，是应当称颂的。亚伯兰就把所得的拿出十分之一来，给麦基洗德。</a:t>
            </a:r>
            <a:endParaRPr lang="en-US" altLang="zh-CN" sz="1800" dirty="0"/>
          </a:p>
          <a:p>
            <a:r>
              <a:rPr lang="zh-CN" altLang="en-US" sz="1800" dirty="0"/>
              <a:t>麦基洗得的作用就是为了预表将来会有一个像他这样等次的祭司。麦基洗德与神的儿子相似。</a:t>
            </a:r>
            <a:r>
              <a:rPr lang="en-US" altLang="zh-CN" sz="1800" dirty="0"/>
              <a:t>7</a:t>
            </a:r>
            <a:r>
              <a:rPr lang="zh-CN" altLang="en-US" sz="1800" dirty="0"/>
              <a:t>：</a:t>
            </a:r>
            <a:r>
              <a:rPr lang="en-US" altLang="zh-CN" sz="1800" dirty="0"/>
              <a:t>1-3</a:t>
            </a:r>
            <a:r>
              <a:rPr lang="zh-CN" altLang="en-US" sz="1800" dirty="0"/>
              <a:t>的重点是</a:t>
            </a:r>
            <a:r>
              <a:rPr lang="zh-CN" altLang="en-US" sz="1800" b="1" dirty="0"/>
              <a:t>麦基洗德是长远为祭司的。</a:t>
            </a:r>
            <a:r>
              <a:rPr lang="zh-CN" altLang="en-US" sz="1800" dirty="0"/>
              <a:t>麦基洗得的等次是更高的等次，是更高的量级</a:t>
            </a:r>
            <a:r>
              <a:rPr lang="en-US" altLang="zh-CN" sz="1800" dirty="0"/>
              <a:t>( Rank or Order)</a:t>
            </a:r>
            <a:r>
              <a:rPr lang="zh-CN" altLang="en-US" sz="1800" dirty="0"/>
              <a:t>，其特点就是一个人的等次，他不接班，也没有人接他的班。耶稣永远为祭司。</a:t>
            </a:r>
          </a:p>
          <a:p>
            <a:endParaRPr lang="en-US" altLang="zh-CN" sz="1800" b="1" dirty="0"/>
          </a:p>
          <a:p>
            <a:r>
              <a:rPr lang="en-US" altLang="zh-CN" sz="1800" dirty="0"/>
              <a:t>1. </a:t>
            </a:r>
            <a:r>
              <a:rPr lang="zh-CN" altLang="en-US" sz="1800" dirty="0"/>
              <a:t>又是君王，又是祭司</a:t>
            </a:r>
            <a:endParaRPr lang="en-US" sz="1800" dirty="0"/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en-US" altLang="zh-CN" sz="1800" dirty="0"/>
              <a:t>2Ch 26:16 </a:t>
            </a:r>
            <a:r>
              <a:rPr lang="zh-CN" altLang="en-US" sz="1800" dirty="0"/>
              <a:t>他既强盛，就心高气傲，以致行事邪僻，干犯耶和华他的神，进耶和华的殿，要在香坛上烧香。</a:t>
            </a:r>
            <a:r>
              <a:rPr lang="en-US" altLang="zh-CN" sz="1800" dirty="0"/>
              <a:t>26:17 </a:t>
            </a:r>
            <a:r>
              <a:rPr lang="zh-CN" altLang="en-US" sz="1800" dirty="0"/>
              <a:t>祭司亚撒利雅率领耶和华勇敢的祭司八十人，跟随他进去。</a:t>
            </a:r>
            <a:r>
              <a:rPr lang="en-US" altLang="zh-CN" sz="1800" dirty="0"/>
              <a:t>26:18 </a:t>
            </a:r>
            <a:r>
              <a:rPr lang="zh-CN" altLang="en-US" sz="1800" dirty="0"/>
              <a:t>他们就阻挡乌西雅王，对他说，乌西雅阿，给耶和华烧香不是你的事，乃是亚伦子孙承接圣职祭司的事。你出圣殿吧。因为你犯了罪。你行这事，耶和华神必不使你得荣耀。</a:t>
            </a:r>
            <a:r>
              <a:rPr lang="en-US" altLang="zh-CN" sz="1800" dirty="0"/>
              <a:t>26:19 </a:t>
            </a:r>
            <a:r>
              <a:rPr lang="zh-CN" altLang="en-US" sz="1800" dirty="0"/>
              <a:t>乌西雅就发怒，手拿香炉要烧香。他向祭司发怒的时候，在耶和华殿中香坛旁众祭司面前，额上忽然发出大麻疯。</a:t>
            </a:r>
            <a:endParaRPr lang="en-US" sz="1800" dirty="0"/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en-US" altLang="zh-CN" sz="1800" dirty="0" err="1"/>
              <a:t>Zec</a:t>
            </a:r>
            <a:r>
              <a:rPr lang="en-US" altLang="zh-CN" sz="1800" dirty="0"/>
              <a:t> 6:12 </a:t>
            </a:r>
            <a:r>
              <a:rPr lang="zh-CN" altLang="en-US" sz="1800" dirty="0"/>
              <a:t>对他说，万军之耶和华如此说，看哪，那名称为（大卫苗裔的，他要在本处长起来。并要建造耶和华的殿。</a:t>
            </a:r>
            <a:r>
              <a:rPr lang="en-US" altLang="zh-CN" sz="1800" dirty="0"/>
              <a:t>6:13 </a:t>
            </a:r>
            <a:r>
              <a:rPr lang="zh-CN" altLang="en-US" sz="1800" dirty="0"/>
              <a:t>他要建造耶和华的殿，并担负尊荣，坐在位上掌王权。又必在位上作祭司，使两职之间筹定和平。</a:t>
            </a:r>
            <a:endParaRPr lang="en-US" altLang="zh-CN" sz="1800" dirty="0"/>
          </a:p>
          <a:p>
            <a:r>
              <a:rPr lang="en-US" altLang="zh-CN" sz="1800" dirty="0"/>
              <a:t>2. </a:t>
            </a:r>
            <a:r>
              <a:rPr lang="zh-CN" altLang="en-US" sz="1800" dirty="0"/>
              <a:t>仁义王，平安王。公义先于平安。</a:t>
            </a:r>
            <a:endParaRPr lang="en-US" altLang="zh-CN" sz="1800" dirty="0"/>
          </a:p>
          <a:p>
            <a:r>
              <a:rPr lang="en-US" altLang="zh-CN" sz="1800" dirty="0"/>
              <a:t>3. </a:t>
            </a:r>
            <a:r>
              <a:rPr lang="zh-CN" altLang="en-US" sz="1800" dirty="0"/>
              <a:t>无父，无母，无族谱，无生之始，无命之终。</a:t>
            </a:r>
            <a:endParaRPr lang="en-US" altLang="zh-CN" sz="1800" dirty="0"/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没有父母的记录，也没有后代的记录，没有出生的记录，也没有死的日子的记录。家谱对于利未祭司制度很重要。</a:t>
            </a:r>
            <a:r>
              <a:rPr lang="en-US" altLang="zh-CN" sz="1800" dirty="0" err="1"/>
              <a:t>Ezr</a:t>
            </a:r>
            <a:r>
              <a:rPr lang="en-US" altLang="zh-CN" sz="1800" dirty="0"/>
              <a:t> 2:62 </a:t>
            </a:r>
            <a:r>
              <a:rPr lang="zh-CN" altLang="en-US" sz="1800" dirty="0"/>
              <a:t>这三家的人在族谱之中，寻查自己的谱系，却寻不着，因此算为不洁，不准供祭司的职任</a:t>
            </a:r>
            <a:endParaRPr lang="en-US" altLang="zh-CN" sz="1800" dirty="0"/>
          </a:p>
          <a:p>
            <a:r>
              <a:rPr lang="en-US" altLang="zh-CN" sz="1800" dirty="0"/>
              <a:t>He was made </a:t>
            </a:r>
            <a:r>
              <a:rPr lang="zh-CN" altLang="en-US" sz="1800" dirty="0"/>
              <a:t>他被造成与神的儿子相似，可以说，圣经故意没有这些记录，是为了要</a:t>
            </a:r>
            <a:r>
              <a:rPr lang="en-US" altLang="zh-CN" sz="1800" dirty="0"/>
              <a:t>Create</a:t>
            </a:r>
            <a:r>
              <a:rPr lang="zh-CN" altLang="en-US" sz="1800" dirty="0"/>
              <a:t>一个</a:t>
            </a:r>
            <a:r>
              <a:rPr lang="en-US" altLang="zh-CN" sz="1800" dirty="0"/>
              <a:t>Type</a:t>
            </a:r>
            <a:r>
              <a:rPr lang="zh-CN" altLang="en-US" sz="1800" dirty="0"/>
              <a:t>指向耶稣基督，基督来了以后，按麦基洗德的等次永远为祭司。</a:t>
            </a:r>
            <a:endParaRPr lang="en-US" altLang="zh-CN" sz="1800" dirty="0"/>
          </a:p>
          <a:p>
            <a:r>
              <a:rPr lang="zh-CN" altLang="en-US" sz="1800" dirty="0"/>
              <a:t>长远为祭司，因为没有记录，所以长远。据说利未人服侍从</a:t>
            </a:r>
            <a:r>
              <a:rPr lang="en-US" altLang="zh-CN" sz="1800" dirty="0"/>
              <a:t>25</a:t>
            </a:r>
            <a:r>
              <a:rPr lang="zh-CN" altLang="en-US" sz="1800" dirty="0"/>
              <a:t>岁到</a:t>
            </a:r>
            <a:r>
              <a:rPr lang="en-US" altLang="zh-CN" sz="1800" dirty="0"/>
              <a:t>50</a:t>
            </a:r>
            <a:r>
              <a:rPr lang="zh-CN" altLang="en-US" sz="1800" dirty="0"/>
              <a:t>岁。</a:t>
            </a:r>
          </a:p>
          <a:p>
            <a:pPr marL="293551" indent="-293551"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340562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93551" indent="-293551">
              <a:buFont typeface="Arial" panose="020B0604020202020204" pitchFamily="34" charset="0"/>
              <a:buChar char="•"/>
            </a:pPr>
            <a:r>
              <a:rPr lang="en-US" altLang="zh-CN" sz="1800" dirty="0"/>
              <a:t>Gen 14:14 </a:t>
            </a:r>
            <a:r>
              <a:rPr lang="zh-CN" altLang="en-US" sz="1800" dirty="0"/>
              <a:t>亚伯兰听见他侄儿（原文作弟兄）被掳去，就率领他家里生养的精练壮丁三百一十八人，直追到但，</a:t>
            </a:r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en-US" altLang="zh-CN" sz="1800" dirty="0"/>
              <a:t>14:15 </a:t>
            </a:r>
            <a:r>
              <a:rPr lang="zh-CN" altLang="en-US" sz="1800" dirty="0"/>
              <a:t>便在夜间，自己同仆人分队杀败敌人，又追到大马色左边的何把，</a:t>
            </a:r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en-US" altLang="zh-CN" sz="1800" dirty="0"/>
              <a:t>14:16 </a:t>
            </a:r>
            <a:r>
              <a:rPr lang="zh-CN" altLang="en-US" sz="1800" dirty="0"/>
              <a:t>将被掳掠的一切财物夺回来，连他侄儿罗得和他的财物，以及妇女，人民也都夺回来。</a:t>
            </a:r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en-US" altLang="zh-CN" sz="1800" dirty="0"/>
              <a:t>14:17 </a:t>
            </a:r>
            <a:r>
              <a:rPr lang="zh-CN" altLang="en-US" sz="1800" dirty="0"/>
              <a:t>亚伯兰杀败基大老玛和与他同盟的王回来的时候，所多玛王出来，在沙微谷迎接他。沙微谷就是王谷。</a:t>
            </a:r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en-US" altLang="zh-CN" sz="1800" dirty="0"/>
              <a:t>14:18 </a:t>
            </a:r>
            <a:r>
              <a:rPr lang="zh-CN" altLang="en-US" sz="1800" dirty="0"/>
              <a:t>又有撒冷王麦基洗德带着饼和酒出来迎接。他是至高神的祭司。</a:t>
            </a:r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en-US" altLang="zh-CN" sz="1800" dirty="0"/>
              <a:t>14:19 </a:t>
            </a:r>
            <a:r>
              <a:rPr lang="zh-CN" altLang="en-US" sz="1800" dirty="0"/>
              <a:t>他为亚伯兰祝福，说，愿天地的主，至高的神赐福与亚伯兰。</a:t>
            </a:r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en-US" altLang="zh-CN" sz="1800" dirty="0"/>
              <a:t>14:20 </a:t>
            </a:r>
            <a:r>
              <a:rPr lang="zh-CN" altLang="en-US" sz="1800" dirty="0"/>
              <a:t>至高的神把敌人交在你手里，是应当称颂的。亚伯兰就把所得的拿出十分之一来，给麦基洗德。</a:t>
            </a:r>
            <a:endParaRPr lang="en-US" altLang="zh-CN" sz="1800" dirty="0"/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照例，按照律法，没有高低。</a:t>
            </a:r>
            <a:endParaRPr lang="en-US" altLang="zh-CN" sz="1800" dirty="0"/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祝福，不是简单地说一些好听的话，乃是从人的嘴里确认（</a:t>
            </a:r>
            <a:r>
              <a:rPr lang="en-US" altLang="zh-CN" sz="1800" dirty="0"/>
              <a:t>Reaffirm</a:t>
            </a:r>
            <a:r>
              <a:rPr lang="zh-CN" altLang="en-US" sz="1800" dirty="0"/>
              <a:t>）神的应许，其实一个祷告。以撒为雅各祝福，雅各为十二儿子以及约瑟的儿子祝福。</a:t>
            </a:r>
          </a:p>
          <a:p>
            <a:pPr marL="293551" indent="-293551"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340562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在这里收十分之一，利未的子孙，一直在死</a:t>
            </a:r>
            <a:endParaRPr lang="en-US" altLang="zh-CN" sz="1800" dirty="0"/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zh-TW" altLang="en-US" sz="1800" dirty="0"/>
              <a:t>在那里收十分之一</a:t>
            </a:r>
            <a:r>
              <a:rPr lang="zh-CN" altLang="en-US" sz="1800" dirty="0"/>
              <a:t>，麦基洗德，一直在活，预表（</a:t>
            </a:r>
            <a:r>
              <a:rPr lang="en-US" altLang="zh-CN" sz="1800" dirty="0"/>
              <a:t>Type</a:t>
            </a:r>
            <a:r>
              <a:rPr lang="zh-CN" altLang="en-US" sz="1800" dirty="0"/>
              <a:t>），实体（</a:t>
            </a:r>
            <a:r>
              <a:rPr lang="en-US" altLang="zh-CN" sz="1800" dirty="0"/>
              <a:t>Antitype</a:t>
            </a:r>
            <a:r>
              <a:rPr lang="zh-CN" altLang="en-US" sz="1800" dirty="0"/>
              <a:t>）</a:t>
            </a:r>
            <a:endParaRPr lang="en-US" altLang="zh-CN" sz="1800" dirty="0"/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他作见证的说，他是活的，圣经中没有记载他的死。</a:t>
            </a:r>
            <a:endParaRPr lang="en-US" altLang="zh-CN" sz="1800" dirty="0"/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zh-TW" altLang="en-US" sz="1800" dirty="0"/>
              <a:t>利未</a:t>
            </a:r>
            <a:r>
              <a:rPr lang="zh-CN" altLang="en-US" sz="1800" dirty="0"/>
              <a:t>在亚伯拉罕的身中献了十分之一。同样，麦基洗得祝福亚伯拉罕，他的后代也一起蒙福。一个人代表一个族群。</a:t>
            </a: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34056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诗篇</a:t>
            </a:r>
            <a:r>
              <a:rPr lang="en-US" altLang="zh-CN" sz="1800" dirty="0"/>
              <a:t>110:4 </a:t>
            </a:r>
            <a:r>
              <a:rPr lang="zh-CN" altLang="en-US" sz="1800" dirty="0"/>
              <a:t>耶和华起了誓，决不后悔，说，你是照着麦基洗德的等次，永远为祭司。 </a:t>
            </a:r>
            <a:endParaRPr lang="en-US" altLang="zh-CN" sz="1800" dirty="0"/>
          </a:p>
          <a:p>
            <a:pPr marL="293551" indent="-293551">
              <a:buFont typeface="Arial" panose="020B0604020202020204" pitchFamily="34" charset="0"/>
              <a:buChar char="•"/>
            </a:pPr>
            <a:endParaRPr lang="en-US" altLang="zh-CN" sz="1800" dirty="0"/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en-US" altLang="zh-CN" sz="1800" dirty="0" err="1"/>
              <a:t>Heb</a:t>
            </a:r>
            <a:r>
              <a:rPr lang="en-US" altLang="zh-CN" sz="1800" dirty="0"/>
              <a:t> 3:7 </a:t>
            </a:r>
            <a:r>
              <a:rPr lang="zh-CN" altLang="en-US" sz="1800" dirty="0"/>
              <a:t>圣灵有话说，你们今日若听他的话，</a:t>
            </a:r>
            <a:r>
              <a:rPr lang="en-US" altLang="zh-CN" sz="1800" dirty="0"/>
              <a:t>3:8 </a:t>
            </a:r>
            <a:r>
              <a:rPr lang="zh-CN" altLang="en-US" sz="1800" dirty="0"/>
              <a:t>就不可硬着心，像在旷野惹他发怒，试探他的时候一样。</a:t>
            </a:r>
            <a:endParaRPr lang="en-US" altLang="zh-CN" sz="1800" dirty="0"/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en-US" altLang="zh-CN" sz="1800" dirty="0" err="1"/>
              <a:t>Heb</a:t>
            </a:r>
            <a:r>
              <a:rPr lang="en-US" altLang="zh-CN" sz="1800" dirty="0"/>
              <a:t> 3:15 </a:t>
            </a:r>
            <a:r>
              <a:rPr lang="zh-CN" altLang="en-US" sz="1800" dirty="0"/>
              <a:t>经上说，你们今日若听他的话，就不可硬着心，像惹他发怒的日子一样。</a:t>
            </a:r>
            <a:endParaRPr lang="en-US" altLang="zh-CN" sz="1800" dirty="0"/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en-US" altLang="zh-CN" sz="1800" dirty="0" err="1"/>
              <a:t>Heb</a:t>
            </a:r>
            <a:r>
              <a:rPr lang="en-US" altLang="zh-CN" sz="1800" dirty="0"/>
              <a:t> 4:5 </a:t>
            </a:r>
            <a:r>
              <a:rPr lang="zh-CN" altLang="en-US" sz="1800" dirty="0"/>
              <a:t>又有一处说，他们断不可进入我的安息。</a:t>
            </a:r>
            <a:endParaRPr lang="en-US" altLang="zh-CN" sz="1800" dirty="0"/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en-US" altLang="zh-CN" sz="1800" dirty="0" err="1"/>
              <a:t>Heb</a:t>
            </a:r>
            <a:r>
              <a:rPr lang="en-US" altLang="zh-CN" sz="1800" dirty="0"/>
              <a:t> 4:7 </a:t>
            </a:r>
            <a:r>
              <a:rPr lang="zh-CN" altLang="en-US" sz="1800" dirty="0"/>
              <a:t>所以过了多年，就在大卫的书上，又限定一日，如以上所引的说，你们今日若听他的话，就不可硬着心。</a:t>
            </a:r>
            <a:endParaRPr lang="en-US" altLang="zh-CN" sz="1800" dirty="0"/>
          </a:p>
          <a:p>
            <a:r>
              <a:rPr lang="zh-CN" altLang="en-US" sz="1800" dirty="0"/>
              <a:t>麦基洗德</a:t>
            </a:r>
            <a:endParaRPr lang="en-US" altLang="zh-CN" sz="1800" dirty="0"/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en-US" altLang="zh-CN" sz="1800" dirty="0"/>
              <a:t>Gen 14:18 </a:t>
            </a:r>
            <a:r>
              <a:rPr lang="zh-CN" altLang="en-US" sz="1800" dirty="0"/>
              <a:t>又有撒冷王麦基洗德带着饼和酒出来迎接。他是至高神的祭司。</a:t>
            </a:r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en-US" altLang="zh-CN" sz="1800" dirty="0"/>
              <a:t>Gen 14:19 </a:t>
            </a:r>
            <a:r>
              <a:rPr lang="zh-CN" altLang="en-US" sz="1800" dirty="0"/>
              <a:t>他为亚伯兰祝福，说，愿天地的主，至高的神赐福与亚伯兰。</a:t>
            </a:r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en-US" altLang="zh-CN" sz="1800" dirty="0"/>
              <a:t>Gen 14:20 </a:t>
            </a:r>
            <a:r>
              <a:rPr lang="zh-CN" altLang="en-US" sz="1800" dirty="0"/>
              <a:t>至高的神把敌人交在你手里，是应当称颂的。亚伯兰就把所得的拿出十分之一来，给麦基洗德。</a:t>
            </a:r>
            <a:endParaRPr lang="en-US" altLang="zh-CN" sz="1800" dirty="0"/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en-US" altLang="zh-CN" sz="1800" dirty="0" err="1"/>
              <a:t>Psm</a:t>
            </a:r>
            <a:r>
              <a:rPr lang="en-US" altLang="zh-CN" sz="1800" dirty="0"/>
              <a:t> 110:4 </a:t>
            </a:r>
            <a:r>
              <a:rPr lang="zh-CN" altLang="en-US" sz="1800" dirty="0"/>
              <a:t>耶和华起了誓，决不后悔，说，你是照着麦基洗德的等次，永远为祭司。</a:t>
            </a:r>
          </a:p>
          <a:p>
            <a:pPr marL="293551" indent="-293551">
              <a:buFont typeface="Arial" panose="020B0604020202020204" pitchFamily="34" charset="0"/>
              <a:buChar char="•"/>
            </a:pPr>
            <a:endParaRPr lang="zh-CN" altLang="en-US" sz="1800" dirty="0"/>
          </a:p>
          <a:p>
            <a:pPr marL="293551" indent="-293551">
              <a:buFont typeface="Arial" panose="020B0604020202020204" pitchFamily="34" charset="0"/>
              <a:buChar char="•"/>
            </a:pPr>
            <a:endParaRPr lang="en-US" altLang="zh-CN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34056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sz="1800" dirty="0"/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大祭司的定义：替人办理属神的事（</a:t>
            </a:r>
            <a:r>
              <a:rPr lang="en-US" altLang="zh-CN" sz="1800" dirty="0"/>
              <a:t>Mediator)</a:t>
            </a:r>
            <a:r>
              <a:rPr lang="zh-CN" altLang="en-US" sz="1800" dirty="0"/>
              <a:t>，獻祭贖罪。两个资格：</a:t>
            </a:r>
            <a:r>
              <a:rPr lang="en-US" altLang="zh-CN" sz="1800" dirty="0"/>
              <a:t>1. </a:t>
            </a:r>
            <a:r>
              <a:rPr lang="zh-CN" altLang="en-US" sz="1800" dirty="0"/>
              <a:t>必须能体谅人 </a:t>
            </a:r>
            <a:r>
              <a:rPr lang="en-US" altLang="zh-CN" sz="1800" dirty="0"/>
              <a:t>2. </a:t>
            </a:r>
            <a:r>
              <a:rPr lang="zh-CN" altLang="en-US" sz="1800" dirty="0"/>
              <a:t>必须是神呼召的。</a:t>
            </a:r>
            <a:endParaRPr lang="en-US" altLang="zh-CN" sz="1800" dirty="0"/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基督是（永远是）神的儿子，但是他从死里复活（今日生你）后才开始他大祭司的职分。这就是神的呼召。</a:t>
            </a:r>
          </a:p>
          <a:p>
            <a:pPr marL="293551" indent="-293551">
              <a:buFont typeface="Arial" panose="020B0604020202020204" pitchFamily="34" charset="0"/>
              <a:buChar char="•"/>
            </a:pPr>
            <a:endParaRPr lang="zh-CN" altLang="en-US" sz="1800" dirty="0"/>
          </a:p>
          <a:p>
            <a:pPr marL="293551" indent="-293551">
              <a:buFont typeface="Arial" panose="020B0604020202020204" pitchFamily="34" charset="0"/>
              <a:buChar char="•"/>
            </a:pPr>
            <a:endParaRPr lang="en-US" altLang="zh-CN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340562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sz="1800" dirty="0"/>
              <a:t>这里有两件事：</a:t>
            </a:r>
            <a:r>
              <a:rPr lang="zh-CN" altLang="en-US" sz="1800" b="1" dirty="0"/>
              <a:t>永远</a:t>
            </a:r>
            <a:r>
              <a:rPr lang="zh-CN" altLang="en-US" sz="1800" dirty="0"/>
              <a:t>为祭司（</a:t>
            </a:r>
            <a:r>
              <a:rPr lang="en-US" altLang="zh-CN" sz="1800" dirty="0"/>
              <a:t>5</a:t>
            </a:r>
            <a:r>
              <a:rPr lang="zh-CN" altLang="en-US" sz="1800" dirty="0"/>
              <a:t>：</a:t>
            </a:r>
            <a:r>
              <a:rPr lang="en-US" altLang="zh-CN" sz="1800" dirty="0"/>
              <a:t>7-9</a:t>
            </a:r>
            <a:r>
              <a:rPr lang="zh-CN" altLang="en-US" sz="1800" dirty="0"/>
              <a:t>），</a:t>
            </a:r>
            <a:r>
              <a:rPr lang="zh-CN" altLang="en-US" sz="1800" b="1" dirty="0"/>
              <a:t>照着麦基洗德的等次为祭司</a:t>
            </a:r>
            <a:r>
              <a:rPr lang="zh-CN" altLang="en-US" sz="1800" dirty="0"/>
              <a:t>（</a:t>
            </a:r>
            <a:r>
              <a:rPr lang="en-US" altLang="zh-CN" sz="1800" dirty="0"/>
              <a:t>5</a:t>
            </a:r>
            <a:r>
              <a:rPr lang="zh-CN" altLang="en-US" sz="1800" dirty="0"/>
              <a:t>：</a:t>
            </a:r>
            <a:r>
              <a:rPr lang="en-US" altLang="zh-CN" sz="1800" dirty="0"/>
              <a:t>10</a:t>
            </a:r>
            <a:r>
              <a:rPr lang="zh-CN" altLang="en-US" sz="1800" dirty="0"/>
              <a:t>）</a:t>
            </a:r>
            <a:endParaRPr lang="en-US" altLang="zh-CN" sz="1800" dirty="0"/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永远來源於完全</a:t>
            </a:r>
            <a:r>
              <a:rPr lang="en-US" altLang="zh-CN" sz="1800" dirty="0"/>
              <a:t>. </a:t>
            </a:r>
            <a:r>
              <a:rPr lang="zh-CN" altLang="en-US" sz="1800" dirty="0"/>
              <a:t>完全來源於</a:t>
            </a:r>
            <a:r>
              <a:rPr lang="zh-TW" altLang="en-US" sz="1800" dirty="0"/>
              <a:t>苦難學了順從</a:t>
            </a:r>
            <a:r>
              <a:rPr lang="zh-CN" altLang="en-US" sz="1800" dirty="0"/>
              <a:t>。</a:t>
            </a:r>
            <a:endParaRPr lang="en-US" altLang="zh-CN" sz="1800" dirty="0"/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b="1" dirty="0"/>
              <a:t>死</a:t>
            </a:r>
            <a:r>
              <a:rPr lang="zh-CN" altLang="en-US" sz="1800" dirty="0"/>
              <a:t>，</a:t>
            </a:r>
            <a:r>
              <a:rPr lang="en-US" altLang="zh-CN" sz="1800" dirty="0"/>
              <a:t>Separation</a:t>
            </a:r>
            <a:r>
              <a:rPr lang="zh-CN" altLang="en-US" sz="1800" dirty="0"/>
              <a:t>。免死，</a:t>
            </a:r>
            <a:r>
              <a:rPr lang="en-US" altLang="zh-CN" sz="1800" dirty="0"/>
              <a:t>Out </a:t>
            </a:r>
            <a:r>
              <a:rPr lang="zh-CN" altLang="en-US" sz="1800" dirty="0"/>
              <a:t> </a:t>
            </a:r>
            <a:r>
              <a:rPr lang="en-US" altLang="zh-CN" sz="1800" dirty="0"/>
              <a:t>of death</a:t>
            </a:r>
            <a:r>
              <a:rPr lang="zh-CN" altLang="en-US" sz="1800" dirty="0"/>
              <a:t>，</a:t>
            </a:r>
            <a:r>
              <a:rPr lang="en-US" altLang="zh-CN" sz="1800" dirty="0"/>
              <a:t> </a:t>
            </a:r>
            <a:r>
              <a:rPr lang="zh-CN" altLang="en-US" sz="1800" dirty="0"/>
              <a:t>复活。</a:t>
            </a:r>
            <a:r>
              <a:rPr lang="en-US" altLang="zh-CN" sz="1800" dirty="0"/>
              <a:t>Nothing is automatically happens. </a:t>
            </a:r>
            <a:r>
              <a:rPr lang="zh-CN" altLang="en-US" sz="1800" dirty="0"/>
              <a:t>救恩之中没有无缘无故，自然而然发生的事情。耶稣的复活竟然也是要懇求出来的。</a:t>
            </a:r>
            <a:endParaRPr lang="en-US" altLang="zh-CN" sz="1800" dirty="0"/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b="1" dirty="0"/>
              <a:t>虔诚</a:t>
            </a:r>
            <a:r>
              <a:rPr lang="zh-CN" altLang="en-US" sz="1800" dirty="0"/>
              <a:t>，</a:t>
            </a:r>
            <a:r>
              <a:rPr lang="en-US" altLang="zh-CN" sz="1800" dirty="0"/>
              <a:t>KJV says “He was heard in that He feared</a:t>
            </a:r>
            <a:r>
              <a:rPr lang="zh-CN" altLang="en-US" sz="1800" dirty="0"/>
              <a:t>”，因他的敬畏和顺服。</a:t>
            </a:r>
            <a:endParaRPr lang="en-US" altLang="zh-CN" sz="1800" dirty="0"/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b="1" dirty="0"/>
              <a:t>学了</a:t>
            </a:r>
            <a:r>
              <a:rPr lang="zh-CN" altLang="en-US" sz="1800" dirty="0"/>
              <a:t>，不是通常意思上的学习，门徒的动词，训练，成长的意思。</a:t>
            </a:r>
            <a:endParaRPr lang="en-US" altLang="zh-CN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340562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神的儿子在道成肉身之前，这时候，他是</a:t>
            </a:r>
            <a:r>
              <a:rPr lang="en-US" altLang="zh-CN" sz="1800" dirty="0"/>
              <a:t>God the Son</a:t>
            </a:r>
            <a:r>
              <a:rPr lang="zh-CN" altLang="en-US" sz="1800" dirty="0"/>
              <a:t>子神，不需要顺服，因为他就是神，神是无所不知的，他不需要学习顺服。</a:t>
            </a:r>
            <a:endParaRPr lang="en-US" altLang="zh-CN" sz="1800" dirty="0"/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当他道成肉身成为人的时候，他也不需要别人去教他如何顺服，约翰福音</a:t>
            </a:r>
            <a:r>
              <a:rPr lang="en-US" altLang="zh-CN" sz="1800" dirty="0"/>
              <a:t>8:29 ..</a:t>
            </a:r>
            <a:r>
              <a:rPr lang="zh-CN" altLang="en-US" sz="1800" dirty="0"/>
              <a:t>他“因所受的苦难学了顺从”的含义是，他通过在苦难之中的顺从，经历了，明白了在肉身中的人的软弱，从这个意思上，他在学习。</a:t>
            </a:r>
            <a:endParaRPr lang="en-US" altLang="zh-CN" sz="1800" dirty="0"/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 </a:t>
            </a:r>
            <a:r>
              <a:rPr lang="en-US" altLang="zh-CN" sz="1800" dirty="0"/>
              <a:t>5</a:t>
            </a:r>
            <a:r>
              <a:rPr lang="zh-CN" altLang="en-US" sz="1800" dirty="0"/>
              <a:t>：</a:t>
            </a:r>
            <a:r>
              <a:rPr lang="en-US" altLang="zh-CN" sz="1800" dirty="0"/>
              <a:t>9</a:t>
            </a:r>
            <a:r>
              <a:rPr lang="zh-CN" altLang="en-US" sz="1800" dirty="0"/>
              <a:t>节提到，他既得以完全，我们知道耶稣从一出生就是完全的，</a:t>
            </a:r>
            <a:r>
              <a:rPr lang="en-US" altLang="zh-CN" sz="1800" dirty="0" err="1"/>
              <a:t>Luk</a:t>
            </a:r>
            <a:r>
              <a:rPr lang="en-US" altLang="zh-CN" sz="1800" dirty="0"/>
              <a:t> 1:35 </a:t>
            </a:r>
            <a:r>
              <a:rPr lang="zh-CN" altLang="en-US" sz="1800" dirty="0"/>
              <a:t>。作为替罪的羔羊，他出生就已经准备好了。这里所说的完全是人性经历上的完全，只有在十字架上他说“成了</a:t>
            </a:r>
            <a:r>
              <a:rPr lang="en-US" altLang="zh-CN" sz="1800" dirty="0" err="1"/>
              <a:t>tetelestai</a:t>
            </a:r>
            <a:r>
              <a:rPr lang="zh-CN" altLang="en-US" sz="1800" dirty="0"/>
              <a:t>（完全了完美了）”的这一刻才达到，完全的罪得赦免的救恩成就了，不需要再添加一絲一毫的人的工作；作為大祭司所需要的一切資格和訓練也完成了。</a:t>
            </a:r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他既得以完全，人性的完全。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340562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停下來，屬靈狀態的評估。</a:t>
            </a:r>
            <a:endParaRPr lang="en-US" altLang="zh-CN" sz="1800" dirty="0"/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師傅，老師</a:t>
            </a:r>
            <a:endParaRPr lang="en-US" altLang="zh-CN" sz="1800" dirty="0"/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小學，基本的道理。</a:t>
            </a:r>
            <a:endParaRPr lang="en-US" altLang="zh-CN" sz="1800" dirty="0"/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吃奶的，嬰孩；成人，乾糧，硬的食物。</a:t>
            </a:r>
            <a:endParaRPr lang="en-US" altLang="zh-CN" sz="1800" dirty="0"/>
          </a:p>
          <a:p>
            <a:pPr marL="293551" indent="-293551">
              <a:buFont typeface="Arial" panose="020B0604020202020204" pitchFamily="34" charset="0"/>
              <a:buChar char="•"/>
            </a:pPr>
            <a:endParaRPr lang="zh-CN" altLang="en-US" sz="1800" dirty="0"/>
          </a:p>
          <a:p>
            <a:pPr marL="293551" indent="-293551">
              <a:buFont typeface="Arial" panose="020B0604020202020204" pitchFamily="34" charset="0"/>
              <a:buChar char="•"/>
            </a:pPr>
            <a:endParaRPr lang="en-US" altLang="zh-CN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340562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離開基督道理的開端，我們只知道在十字架上死的基督，忽略或者根本不知道復活的基督，我們知道這位作為我們大祭司的基督嗎？</a:t>
            </a:r>
            <a:endParaRPr lang="en-US" altLang="zh-CN" sz="1800" dirty="0"/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en-US" altLang="zh-CN" sz="1800" dirty="0"/>
              <a:t>6</a:t>
            </a:r>
            <a:r>
              <a:rPr lang="zh-CN" altLang="en-US" sz="1800" dirty="0"/>
              <a:t>章是</a:t>
            </a:r>
            <a:r>
              <a:rPr lang="en-US" altLang="zh-CN" sz="1800" dirty="0"/>
              <a:t>5</a:t>
            </a:r>
            <a:r>
              <a:rPr lang="zh-CN" altLang="en-US" sz="1800" dirty="0"/>
              <a:t>章的发展，这里有一个“所以”。遇到‘所以’时，要看上文：</a:t>
            </a:r>
            <a:endParaRPr lang="en-US" altLang="zh-CN" sz="1800" dirty="0"/>
          </a:p>
          <a:p>
            <a:pPr marL="763233" lvl="1" indent="-293551">
              <a:buFont typeface="Arial" panose="020B0604020202020204" pitchFamily="34" charset="0"/>
              <a:buChar char="•"/>
            </a:pPr>
            <a:r>
              <a:rPr lang="en-US" altLang="zh-CN" sz="1800" dirty="0" err="1"/>
              <a:t>Heb</a:t>
            </a:r>
            <a:r>
              <a:rPr lang="en-US" altLang="zh-CN" sz="1800" dirty="0"/>
              <a:t> 5:9 </a:t>
            </a:r>
            <a:r>
              <a:rPr lang="zh-CN" altLang="en-US" sz="1800" dirty="0"/>
              <a:t>他既得以</a:t>
            </a:r>
            <a:r>
              <a:rPr lang="zh-CN" altLang="en-US" sz="1800" b="1" dirty="0"/>
              <a:t>完全</a:t>
            </a:r>
            <a:r>
              <a:rPr lang="zh-CN" altLang="en-US" sz="1800" dirty="0"/>
              <a:t>，就为凡顺从他的人，成了永远得救的根源。</a:t>
            </a:r>
            <a:r>
              <a:rPr lang="en-US" altLang="zh-CN" sz="1800" dirty="0"/>
              <a:t>5:10 </a:t>
            </a:r>
            <a:r>
              <a:rPr lang="zh-CN" altLang="en-US" sz="1800" dirty="0"/>
              <a:t>并蒙神照着麦基洗德的等次称他为大祭司。</a:t>
            </a:r>
            <a:r>
              <a:rPr lang="en-US" altLang="zh-CN" sz="1800" dirty="0"/>
              <a:t>5:11 </a:t>
            </a:r>
            <a:r>
              <a:rPr lang="zh-CN" altLang="en-US" sz="1800" dirty="0"/>
              <a:t>论到麦基洗德，我们有好些话，并且难以解明，因为你们听不进去。</a:t>
            </a:r>
            <a:endParaRPr lang="en-US" altLang="zh-CN" sz="1800" dirty="0"/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什么是基督道理的开端？旧约时代的基督的道理（影子），旧约时代的祭司制度。进到</a:t>
            </a:r>
            <a:r>
              <a:rPr lang="zh-CN" altLang="en-US" sz="1800" b="1" dirty="0"/>
              <a:t>完全</a:t>
            </a:r>
            <a:r>
              <a:rPr lang="zh-CN" altLang="en-US" sz="1800" dirty="0"/>
              <a:t>，新约中的耶稣基督，按麦基洗得的等次为大祭司。</a:t>
            </a:r>
            <a:endParaRPr lang="en-US" altLang="zh-CN" sz="1800" dirty="0"/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zh-TW" altLang="en-US" sz="1800" dirty="0"/>
              <a:t>不必再立根基</a:t>
            </a:r>
            <a:r>
              <a:rPr lang="zh-CN" altLang="en-US" sz="1800" dirty="0"/>
              <a:t>，这个离开不是抛弃，而是往前走，成长，就像一个人身体与心智的发育与他的年龄相当，</a:t>
            </a:r>
            <a:r>
              <a:rPr lang="en-US" altLang="zh-CN" sz="1800" dirty="0"/>
              <a:t>fully developed</a:t>
            </a:r>
            <a:r>
              <a:rPr lang="zh-CN" altLang="en-US" sz="1800" dirty="0"/>
              <a:t>，</a:t>
            </a:r>
            <a:r>
              <a:rPr lang="en-US" altLang="zh-CN" sz="1800" dirty="0"/>
              <a:t> full grown</a:t>
            </a:r>
            <a:r>
              <a:rPr lang="zh-CN" altLang="en-US" sz="1800" dirty="0"/>
              <a:t>。</a:t>
            </a:r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神若许我们。竭力，这个竭力与</a:t>
            </a:r>
            <a:r>
              <a:rPr lang="en-US" altLang="zh-CN" sz="1800" dirty="0"/>
              <a:t>4</a:t>
            </a:r>
            <a:r>
              <a:rPr lang="zh-CN" altLang="en-US" sz="1800" dirty="0"/>
              <a:t>：</a:t>
            </a:r>
            <a:r>
              <a:rPr lang="en-US" altLang="zh-CN" sz="1800" dirty="0"/>
              <a:t>11</a:t>
            </a:r>
            <a:r>
              <a:rPr lang="zh-CN" altLang="en-US" sz="1800" dirty="0"/>
              <a:t>节的竭力（我们务必竭力进入那安息）不是同一个词，这个竭力的原义是有帆的船让风吹着走（被动）。人的努力和神的工作。</a:t>
            </a:r>
            <a:endParaRPr lang="en-US" altLang="zh-CN" sz="1800" dirty="0"/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zh-TW" altLang="en-US" sz="1800" dirty="0"/>
              <a:t>必如此行</a:t>
            </a:r>
            <a:r>
              <a:rPr lang="zh-CN" altLang="en-US" sz="1800" dirty="0"/>
              <a:t>，进入完全，明白耶稣基督按麦基洗得的等次为大祭司。</a:t>
            </a:r>
            <a:endParaRPr lang="en-US" altLang="zh-CN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340562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基督道理的开端不是福音道理的开端。</a:t>
            </a:r>
            <a:endParaRPr lang="en-US" altLang="zh-CN" sz="1800" dirty="0"/>
          </a:p>
          <a:p>
            <a:pPr marL="763233" lvl="1" indent="-293551">
              <a:buFont typeface="Arial" panose="020B0604020202020204" pitchFamily="34" charset="0"/>
              <a:buChar char="•"/>
            </a:pPr>
            <a:r>
              <a:rPr lang="zh-TW" altLang="en-US" sz="1800" dirty="0"/>
              <a:t>懊悔，悔改</a:t>
            </a:r>
            <a:r>
              <a:rPr lang="en-US" altLang="zh-CN" sz="1800" dirty="0"/>
              <a:t>Repent</a:t>
            </a:r>
            <a:r>
              <a:rPr lang="zh-CN" altLang="en-US" sz="1800" dirty="0"/>
              <a:t>。</a:t>
            </a:r>
            <a:r>
              <a:rPr lang="zh-TW" altLang="en-US" sz="1800" dirty="0"/>
              <a:t>死行（</a:t>
            </a:r>
            <a:r>
              <a:rPr lang="en-US" altLang="zh-CN" sz="1800" dirty="0"/>
              <a:t>Dead works)</a:t>
            </a:r>
            <a:r>
              <a:rPr lang="zh-CN" altLang="en-US" sz="1800" dirty="0"/>
              <a:t>，</a:t>
            </a:r>
            <a:r>
              <a:rPr lang="zh-TW" altLang="en-US" sz="1800" dirty="0"/>
              <a:t>死的行为</a:t>
            </a:r>
            <a:r>
              <a:rPr lang="zh-CN" altLang="en-US" sz="1800" dirty="0"/>
              <a:t>，</a:t>
            </a:r>
            <a:r>
              <a:rPr lang="zh-CN" altLang="en-US" sz="1800" dirty="0">
                <a:solidFill>
                  <a:schemeClr val="bg1"/>
                </a:solidFill>
              </a:rPr>
              <a:t>罪的行为。新约福音：这死行是指使人死的教条，字句使人死。</a:t>
            </a:r>
            <a:endParaRPr lang="en-US" altLang="zh-CN" sz="1800" dirty="0">
              <a:solidFill>
                <a:schemeClr val="bg1"/>
              </a:solidFill>
            </a:endParaRPr>
          </a:p>
          <a:p>
            <a:pPr marL="763233" lvl="1" indent="-293551">
              <a:buFont typeface="Arial" panose="020B0604020202020204" pitchFamily="34" charset="0"/>
              <a:buChar char="•"/>
            </a:pPr>
            <a:r>
              <a:rPr lang="zh-TW" altLang="en-US" sz="1800" dirty="0"/>
              <a:t>信靠神 </a:t>
            </a:r>
            <a:r>
              <a:rPr lang="en-US" altLang="zh-TW" sz="1800" dirty="0"/>
              <a:t>Faith toward God</a:t>
            </a:r>
            <a:r>
              <a:rPr lang="zh-TW" altLang="en-US" sz="1800" dirty="0"/>
              <a:t>，</a:t>
            </a:r>
            <a:r>
              <a:rPr lang="en-US" altLang="zh-TW" sz="1800" dirty="0"/>
              <a:t> </a:t>
            </a:r>
            <a:r>
              <a:rPr lang="zh-CN" altLang="en-US" sz="1800" dirty="0"/>
              <a:t>信神。新约：若不通过耶稣基督，没有人能到父那里去。不能只说我信神。</a:t>
            </a:r>
            <a:endParaRPr lang="en-US" altLang="zh-CN" sz="1800" dirty="0"/>
          </a:p>
          <a:p>
            <a:pPr marL="763233" lvl="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各样的洗礼（复数）</a:t>
            </a:r>
            <a:r>
              <a:rPr lang="en-US" altLang="zh-CN" sz="1800" dirty="0"/>
              <a:t>Washing</a:t>
            </a:r>
            <a:r>
              <a:rPr lang="zh-CN" altLang="en-US" sz="1800" dirty="0"/>
              <a:t>，旧约的礼仪。</a:t>
            </a:r>
            <a:endParaRPr lang="en-US" altLang="zh-CN" sz="1800" dirty="0"/>
          </a:p>
          <a:p>
            <a:pPr marL="1232914" lvl="2" indent="-293551">
              <a:buFont typeface="Arial" panose="020B0604020202020204" pitchFamily="34" charset="0"/>
              <a:buChar char="•"/>
            </a:pPr>
            <a:r>
              <a:rPr lang="en-US" altLang="zh-CN" sz="1800" dirty="0" err="1"/>
              <a:t>Heb</a:t>
            </a:r>
            <a:r>
              <a:rPr lang="en-US" altLang="zh-CN" sz="1800" dirty="0"/>
              <a:t> 9:9 </a:t>
            </a:r>
            <a:r>
              <a:rPr lang="zh-CN" altLang="en-US" sz="1800" dirty="0"/>
              <a:t>那头一层帐幕作现今的一个表样，所献的礼物和祭物，就着良心说，都不能叫礼拜的人得以完全。</a:t>
            </a:r>
            <a:r>
              <a:rPr lang="en-US" altLang="zh-CN" sz="1800" dirty="0"/>
              <a:t>9:10 </a:t>
            </a:r>
            <a:r>
              <a:rPr lang="zh-CN" altLang="en-US" sz="1800" dirty="0"/>
              <a:t>这些事连那饮食和</a:t>
            </a:r>
            <a:r>
              <a:rPr lang="zh-CN" altLang="en-US" sz="1800" b="1" dirty="0"/>
              <a:t>诸般洗濯的规矩</a:t>
            </a:r>
            <a:r>
              <a:rPr lang="zh-CN" altLang="en-US" sz="1800" dirty="0"/>
              <a:t>，都不过是属肉体的条例，命定到振兴的时候为止。</a:t>
            </a:r>
            <a:endParaRPr lang="en-US" altLang="zh-CN" sz="1800" dirty="0"/>
          </a:p>
          <a:p>
            <a:pPr marL="1232914" lvl="2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新约只有一个洗礼，归入基督的死，埋葬，进入他的复活。</a:t>
            </a:r>
            <a:endParaRPr lang="en-US" altLang="zh-CN" sz="1800" dirty="0"/>
          </a:p>
          <a:p>
            <a:pPr marL="763233" lvl="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按手之礼。旧约祭司按手在公牛的头上，按手在公绵羊的头上，摩西曾按手在约书亚头上</a:t>
            </a:r>
            <a:endParaRPr lang="en-US" altLang="zh-CN" sz="1800" dirty="0"/>
          </a:p>
          <a:p>
            <a:pPr marL="763233" lvl="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死人复活，永远审判</a:t>
            </a:r>
            <a:endParaRPr lang="en-US" altLang="zh-CN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340562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这里讲的是谁？或者说救恩会不会失去？</a:t>
            </a:r>
            <a:r>
              <a:rPr lang="en-US" altLang="zh-CN" sz="1800" dirty="0"/>
              <a:t>4-5</a:t>
            </a:r>
            <a:r>
              <a:rPr lang="zh-CN" altLang="en-US" sz="1800" dirty="0"/>
              <a:t>节讲的是谁？</a:t>
            </a:r>
            <a:r>
              <a:rPr lang="en-US" altLang="zh-CN" sz="1800" dirty="0"/>
              <a:t>6</a:t>
            </a:r>
            <a:r>
              <a:rPr lang="zh-CN" altLang="en-US" sz="1800" dirty="0"/>
              <a:t>节是不是讲失去救恩？</a:t>
            </a:r>
            <a:endParaRPr lang="en-US" altLang="zh-CN" sz="1800" dirty="0"/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三种可能：</a:t>
            </a:r>
            <a:endParaRPr lang="en-US" altLang="zh-CN" sz="1800" dirty="0"/>
          </a:p>
          <a:p>
            <a:pPr marL="821943" lvl="1" indent="-352261">
              <a:buFont typeface="+mj-lt"/>
              <a:buAutoNum type="arabicPeriod"/>
            </a:pPr>
            <a:r>
              <a:rPr lang="zh-CN" altLang="en-US" sz="1800" dirty="0"/>
              <a:t>信徒，离弃耶穌基督，失去救恩</a:t>
            </a:r>
            <a:endParaRPr lang="en-US" altLang="zh-CN" sz="1800" dirty="0"/>
          </a:p>
          <a:p>
            <a:pPr marL="821943" lvl="1" indent="-352261">
              <a:buFont typeface="+mj-lt"/>
              <a:buAutoNum type="arabicPeriod"/>
            </a:pPr>
            <a:r>
              <a:rPr lang="zh-CN" altLang="en-US" sz="1800" dirty="0"/>
              <a:t>信徒，离弃耶穌基督，失去奖赏</a:t>
            </a:r>
            <a:endParaRPr lang="en-US" altLang="zh-CN" sz="1800" dirty="0"/>
          </a:p>
          <a:p>
            <a:pPr marL="821943" lvl="1" indent="-352261">
              <a:buFont typeface="+mj-lt"/>
              <a:buAutoNum type="arabicPeriod"/>
            </a:pPr>
            <a:r>
              <a:rPr lang="zh-CN" altLang="en-US" sz="1800" dirty="0"/>
              <a:t>非信徒，离弃耶穌基督，永远沉沦</a:t>
            </a:r>
            <a:endParaRPr lang="en-US" altLang="zh-CN" sz="1800" dirty="0"/>
          </a:p>
          <a:p>
            <a:pPr marL="821943" lvl="1" indent="-352261">
              <a:buFont typeface="+mj-lt"/>
              <a:buAutoNum type="arabicPeriod"/>
            </a:pPr>
            <a:r>
              <a:rPr lang="zh-CN" altLang="en-US" sz="1800" dirty="0"/>
              <a:t>信徒，假设的离弃耶穌基督，失去救恩</a:t>
            </a:r>
            <a:endParaRPr lang="en-US" altLang="zh-CN" sz="1800" dirty="0"/>
          </a:p>
          <a:p>
            <a:pPr marL="352261" indent="-352261">
              <a:buFont typeface="Arial" panose="020B0604020202020204" pitchFamily="34" charset="0"/>
              <a:buChar char="•"/>
            </a:pPr>
            <a:r>
              <a:rPr lang="en-US" altLang="zh-CN" sz="1800" dirty="0"/>
              <a:t>Calvinism and Arminianism</a:t>
            </a:r>
            <a:r>
              <a:rPr lang="zh-CN" altLang="en-US" sz="1800" dirty="0"/>
              <a:t>。难处在于，圣经是明确支持救恩是不会失去的，而这里似乎也是明确支持，救恩会失去的。</a:t>
            </a:r>
            <a:r>
              <a:rPr lang="en-US" altLang="zh-CN" sz="1800" dirty="0"/>
              <a:t>Easy way:</a:t>
            </a:r>
            <a:r>
              <a:rPr lang="zh-CN" altLang="en-US" sz="1800" dirty="0"/>
              <a:t>不去思考；更换定义（失去奖赏）。</a:t>
            </a:r>
            <a:r>
              <a:rPr lang="en-US" altLang="zh-CN" sz="1800" dirty="0"/>
              <a:t>To be Truthful. Campbell Morgan</a:t>
            </a:r>
            <a:r>
              <a:rPr lang="zh-CN" altLang="en-US" sz="1800" dirty="0"/>
              <a:t>避开这一段经文。其实神的话是活的，是有</a:t>
            </a:r>
            <a:r>
              <a:rPr lang="en-US" altLang="zh-CN" sz="1800" dirty="0"/>
              <a:t>Dynamic</a:t>
            </a:r>
            <a:r>
              <a:rPr lang="zh-CN" altLang="en-US" sz="1800" dirty="0"/>
              <a:t>的，不是死的教条，有</a:t>
            </a:r>
            <a:r>
              <a:rPr lang="en-US" altLang="zh-CN" sz="1800" dirty="0"/>
              <a:t>Paradox</a:t>
            </a:r>
            <a:r>
              <a:rPr lang="zh-CN" altLang="en-US" sz="1800" dirty="0"/>
              <a:t>，两面都对。</a:t>
            </a:r>
            <a:endParaRPr lang="en-US" altLang="zh-CN" sz="1800" dirty="0"/>
          </a:p>
          <a:p>
            <a:pPr marL="352261" indent="-352261">
              <a:buFont typeface="Arial" panose="020B0604020202020204" pitchFamily="34" charset="0"/>
              <a:buChar char="•"/>
            </a:pPr>
            <a:r>
              <a:rPr lang="zh-CN" altLang="en-US" sz="1800" dirty="0"/>
              <a:t>从远看：上下文。</a:t>
            </a:r>
            <a:endParaRPr lang="en-US" altLang="zh-CN" sz="1800" dirty="0"/>
          </a:p>
          <a:p>
            <a:pPr marL="821943" lvl="1" indent="-352261">
              <a:buFont typeface="Arial" panose="020B0604020202020204" pitchFamily="34" charset="0"/>
              <a:buChar char="•"/>
            </a:pPr>
            <a:r>
              <a:rPr lang="en-US" altLang="zh-CN" sz="1800" dirty="0" err="1"/>
              <a:t>Heb</a:t>
            </a:r>
            <a:r>
              <a:rPr lang="en-US" altLang="zh-CN" sz="1800" dirty="0"/>
              <a:t> 5:9 </a:t>
            </a:r>
            <a:r>
              <a:rPr lang="zh-CN" altLang="en-US" sz="1800" dirty="0"/>
              <a:t>他既得以完全，就为凡顺从他的人，成了永远得救的根源。</a:t>
            </a:r>
            <a:r>
              <a:rPr lang="en-US" altLang="zh-CN" sz="1800" dirty="0"/>
              <a:t>5:10 </a:t>
            </a:r>
            <a:r>
              <a:rPr lang="zh-CN" altLang="en-US" sz="1800" dirty="0"/>
              <a:t>并蒙神照着麦基洗德的等次称他为大祭司。</a:t>
            </a:r>
            <a:r>
              <a:rPr lang="en-US" altLang="zh-CN" sz="1800" dirty="0"/>
              <a:t>5:11 </a:t>
            </a:r>
            <a:r>
              <a:rPr lang="zh-CN" altLang="en-US" sz="1800" dirty="0"/>
              <a:t>论到麦基洗德，我们有好些话，并且难以解明，因为你们听不进去。</a:t>
            </a:r>
          </a:p>
          <a:p>
            <a:pPr marL="821943" lvl="1" indent="-352261">
              <a:buFont typeface="Arial" panose="020B0604020202020204" pitchFamily="34" charset="0"/>
              <a:buChar char="•"/>
            </a:pPr>
            <a:r>
              <a:rPr lang="zh-CN" altLang="en-US" sz="1800" dirty="0"/>
              <a:t>只能吃奶，不能吃干粮。</a:t>
            </a:r>
            <a:endParaRPr lang="en-US" altLang="zh-CN" sz="1800" dirty="0"/>
          </a:p>
          <a:p>
            <a:pPr marL="821943" lvl="1" indent="-352261">
              <a:buFont typeface="Arial" panose="020B0604020202020204" pitchFamily="34" charset="0"/>
              <a:buChar char="•"/>
            </a:pPr>
            <a:r>
              <a:rPr lang="zh-CN" altLang="en-US" sz="1800" dirty="0"/>
              <a:t>需要往前走，</a:t>
            </a:r>
            <a:r>
              <a:rPr lang="en-US" altLang="zh-CN" sz="1800" dirty="0"/>
              <a:t>6</a:t>
            </a:r>
            <a:r>
              <a:rPr lang="zh-CN" altLang="en-US" sz="1800" dirty="0"/>
              <a:t>：</a:t>
            </a:r>
            <a:r>
              <a:rPr lang="en-US" altLang="zh-CN" sz="1800" dirty="0"/>
              <a:t>1-3</a:t>
            </a:r>
            <a:r>
              <a:rPr lang="zh-CN" altLang="en-US" sz="1800" dirty="0"/>
              <a:t>，离开基督道理的开端。</a:t>
            </a:r>
            <a:r>
              <a:rPr lang="en-US" altLang="zh-CN" sz="1800" dirty="0" err="1"/>
              <a:t>Heb</a:t>
            </a:r>
            <a:r>
              <a:rPr lang="en-US" altLang="zh-CN" sz="1800" dirty="0"/>
              <a:t> 6:20 </a:t>
            </a:r>
            <a:r>
              <a:rPr lang="zh-CN" altLang="en-US" sz="1800" dirty="0"/>
              <a:t>作先锋的耶稣，既照着麦基洗德的等次，成了永远的大祭司，就为我们进入幔内。</a:t>
            </a:r>
            <a:r>
              <a:rPr lang="en-US" altLang="zh-CN" sz="1800" dirty="0" err="1"/>
              <a:t>Heb</a:t>
            </a:r>
            <a:r>
              <a:rPr lang="en-US" altLang="zh-CN" sz="1800" dirty="0"/>
              <a:t> 7:1 </a:t>
            </a:r>
            <a:r>
              <a:rPr lang="zh-CN" altLang="en-US" sz="1800" dirty="0"/>
              <a:t>这麦基洗德，就是撒冷王，又是至高神的祭司，</a:t>
            </a:r>
            <a:r>
              <a:rPr lang="en-US" altLang="zh-CN" sz="1800" dirty="0"/>
              <a:t>…</a:t>
            </a:r>
          </a:p>
          <a:p>
            <a:pPr marL="821943" lvl="1" indent="-352261">
              <a:buFont typeface="Arial" panose="020B0604020202020204" pitchFamily="34" charset="0"/>
              <a:buChar char="•"/>
            </a:pPr>
            <a:r>
              <a:rPr lang="en-US" altLang="zh-CN" sz="1800" dirty="0"/>
              <a:t>6</a:t>
            </a:r>
            <a:r>
              <a:rPr lang="zh-CN" altLang="en-US" sz="1800" dirty="0"/>
              <a:t>：</a:t>
            </a:r>
            <a:r>
              <a:rPr lang="en-US" altLang="zh-CN" sz="1800" dirty="0"/>
              <a:t>4-8</a:t>
            </a:r>
            <a:r>
              <a:rPr lang="zh-CN" altLang="en-US" sz="1800" dirty="0"/>
              <a:t>是要处理与离开道理有关的问题：离弃道理。</a:t>
            </a:r>
            <a:r>
              <a:rPr lang="en-US" altLang="zh-CN" sz="1800" dirty="0" err="1"/>
              <a:t>Heb</a:t>
            </a:r>
            <a:r>
              <a:rPr lang="en-US" altLang="zh-CN" sz="1800" dirty="0"/>
              <a:t> 6:9 </a:t>
            </a:r>
            <a:r>
              <a:rPr lang="zh-CN" altLang="en-US" sz="1800" dirty="0"/>
              <a:t>亲爱的弟兄们，我们虽是这样说，却深信你们的行为强过这些，而且近乎得救。</a:t>
            </a:r>
            <a:endParaRPr lang="en-US" altLang="zh-CN" sz="1800" dirty="0"/>
          </a:p>
          <a:p>
            <a:pPr marL="352261" indent="-352261">
              <a:buFont typeface="Arial" panose="020B0604020202020204" pitchFamily="34" charset="0"/>
              <a:buChar char="•"/>
            </a:pPr>
            <a:r>
              <a:rPr lang="zh-CN" altLang="en-US" sz="1800" dirty="0"/>
              <a:t>基本的信条，根基：救恩的确据</a:t>
            </a:r>
            <a:endParaRPr lang="en-US" altLang="zh-CN" sz="1800" dirty="0"/>
          </a:p>
          <a:p>
            <a:pPr marL="821943" lvl="1" indent="-352261">
              <a:buFont typeface="+mj-lt"/>
              <a:buAutoNum type="arabicPeriod"/>
            </a:pPr>
            <a:r>
              <a:rPr lang="zh-CN" altLang="en-US" sz="1800" dirty="0"/>
              <a:t>在基督里有一切的保障。</a:t>
            </a:r>
            <a:r>
              <a:rPr lang="en-US" altLang="zh-CN" sz="1800" dirty="0"/>
              <a:t>Rom 8:38 </a:t>
            </a:r>
            <a:r>
              <a:rPr lang="zh-CN" altLang="en-US" sz="1800" dirty="0"/>
              <a:t>因为我深信无论是死，是生，是天使，是掌权的，是有能的，是现在的事，是将来的事，</a:t>
            </a:r>
            <a:r>
              <a:rPr lang="en-US" altLang="zh-CN" sz="1800" dirty="0"/>
              <a:t>8:39 </a:t>
            </a:r>
            <a:r>
              <a:rPr lang="zh-CN" altLang="en-US" sz="1800" dirty="0"/>
              <a:t>是高处的，是低处的，是别的受造之物，都不能叫我们与神的爱隔绝。这爱是在我们的主基督耶稣里的。</a:t>
            </a:r>
            <a:r>
              <a:rPr lang="en-US" altLang="zh-CN" sz="1800" dirty="0" err="1"/>
              <a:t>Jhn</a:t>
            </a:r>
            <a:r>
              <a:rPr lang="en-US" altLang="zh-CN" sz="1800" dirty="0"/>
              <a:t> 10:27 10:28 </a:t>
            </a:r>
            <a:r>
              <a:rPr lang="zh-CN" altLang="en-US" sz="1800" dirty="0"/>
              <a:t>我又赐给他们永生。他们永不灭亡，谁也不能从我手里把他们夺去。</a:t>
            </a:r>
            <a:r>
              <a:rPr lang="en-US" altLang="zh-CN" sz="1800" dirty="0"/>
              <a:t>10:29 </a:t>
            </a:r>
            <a:r>
              <a:rPr lang="zh-CN" altLang="en-US" sz="1800" dirty="0"/>
              <a:t>我父把羊赐给我，他比万有都大。谁也不能从我父手里把他们夺去。</a:t>
            </a:r>
            <a:endParaRPr lang="en-US" altLang="zh-CN" sz="1800" dirty="0"/>
          </a:p>
          <a:p>
            <a:pPr marL="821943" lvl="1" indent="-352261">
              <a:buFont typeface="+mj-lt"/>
              <a:buAutoNum type="arabicPeriod"/>
            </a:pPr>
            <a:r>
              <a:rPr lang="zh-CN" altLang="en-US" sz="1800" dirty="0"/>
              <a:t>另一面：人的血气</a:t>
            </a:r>
            <a:r>
              <a:rPr lang="en-US" altLang="zh-CN" sz="1800" dirty="0"/>
              <a:t>/</a:t>
            </a:r>
            <a:r>
              <a:rPr lang="zh-CN" altLang="en-US" sz="1800" dirty="0"/>
              <a:t>肉体不能提供任何的保障，靠自己保证自己的救恩。</a:t>
            </a:r>
            <a:r>
              <a:rPr lang="zh-TW" altLang="en-US" sz="1800" dirty="0"/>
              <a:t>加拉太書</a:t>
            </a:r>
            <a:r>
              <a:rPr lang="en-US" altLang="zh-TW" sz="1800" dirty="0"/>
              <a:t>3:3 </a:t>
            </a:r>
            <a:r>
              <a:rPr lang="zh-TW" altLang="en-US" sz="1800" dirty="0"/>
              <a:t>你們既靠聖靈入門，如今還靠肉身成全嗎？</a:t>
            </a:r>
            <a:endParaRPr lang="en-US" altLang="zh-TW" sz="1800" dirty="0"/>
          </a:p>
          <a:p>
            <a:pPr marL="821943" lvl="1" indent="-352261">
              <a:buFont typeface="+mj-lt"/>
              <a:buAutoNum type="arabicPeriod"/>
            </a:pPr>
            <a:r>
              <a:rPr lang="zh-CN" altLang="en-US" sz="1800" dirty="0"/>
              <a:t>如果不是真的会发生的，作者不会做这样的警告。</a:t>
            </a:r>
            <a:endParaRPr lang="en-US" altLang="zh-TW" sz="1800" dirty="0"/>
          </a:p>
          <a:p>
            <a:pPr marL="352261" indent="-352261">
              <a:buFont typeface="Arial" panose="020B0604020202020204" pitchFamily="34" charset="0"/>
              <a:buChar char="•"/>
            </a:pPr>
            <a:r>
              <a:rPr lang="en-US" altLang="zh-CN" sz="1800" dirty="0"/>
              <a:t>Impossible it is for them to renew again into repentance. </a:t>
            </a:r>
          </a:p>
          <a:p>
            <a:pPr marL="352261" indent="-352261">
              <a:buFont typeface="Arial" panose="020B0604020202020204" pitchFamily="34" charset="0"/>
              <a:buChar char="•"/>
            </a:pPr>
            <a:r>
              <a:rPr lang="zh-CN" altLang="en-US" sz="1800" dirty="0"/>
              <a:t>与其解释经文，还不如来运用经文。我蒙了光照吗？我尝过天恩的滋味吗？我与圣灵又分吗？</a:t>
            </a:r>
            <a:endParaRPr lang="en-US" altLang="zh-CN" sz="1800" dirty="0"/>
          </a:p>
          <a:p>
            <a:pPr marL="352261" indent="-352261">
              <a:buFont typeface="Arial" panose="020B0604020202020204" pitchFamily="34" charset="0"/>
              <a:buChar char="•"/>
            </a:pPr>
            <a:r>
              <a:rPr lang="zh-CN" altLang="en-US" sz="1800" dirty="0"/>
              <a:t>“一次得救永远得救”，道理上是对的，但对人没有帮助。惟有耶稣基督，他的所是和他已经完成的工作是我的保障。对的道理遇见人的败坏不一定有好的结果，就像圣洁的律法变成杀人的工具</a:t>
            </a:r>
            <a:r>
              <a:rPr lang="en-US" altLang="zh-CN" sz="1800" dirty="0"/>
              <a:t>v</a:t>
            </a:r>
            <a:r>
              <a:rPr lang="zh-CN" altLang="en-US" sz="1800" dirty="0"/>
              <a:t>（罗马书）。比如有人就用这一节圣经说，还不如不明白圣经的道理呢，你别给我讲福音，我不听反倒更好。</a:t>
            </a:r>
            <a:endParaRPr lang="en-US" altLang="zh-CN" sz="1800" dirty="0"/>
          </a:p>
          <a:p>
            <a:pPr marL="352261" indent="-352261">
              <a:buFont typeface="Arial" panose="020B0604020202020204" pitchFamily="34" charset="0"/>
              <a:buChar char="•"/>
            </a:pPr>
            <a:r>
              <a:rPr lang="zh-CN" altLang="en-US" sz="1800" dirty="0"/>
              <a:t>尝过神善道的滋味，和（觉悟）来世权能的人。經歷神蹟。神蹟不能救人。</a:t>
            </a:r>
            <a:endParaRPr lang="en-US" altLang="zh-CN" sz="1800" dirty="0"/>
          </a:p>
          <a:p>
            <a:pPr marL="352261" indent="-352261">
              <a:buFont typeface="Arial" panose="020B0604020202020204" pitchFamily="34" charset="0"/>
              <a:buChar char="•"/>
            </a:pPr>
            <a:r>
              <a:rPr lang="zh-CN" altLang="en-US" sz="1800" dirty="0"/>
              <a:t>离弃道理，原文中只有離棄。以西結書</a:t>
            </a:r>
            <a:r>
              <a:rPr lang="en-US" altLang="zh-CN" sz="1800" dirty="0"/>
              <a:t>20:27</a:t>
            </a:r>
            <a:r>
              <a:rPr lang="zh-CN" altLang="en-US" sz="1800" dirty="0"/>
              <a:t>人子阿，你要告诉以色列家说，主耶和华如此说，你们的列祖在得罪我的事上亵渎我。</a:t>
            </a:r>
            <a:r>
              <a:rPr lang="en-US" altLang="zh-CN" sz="1800" dirty="0"/>
              <a:t>This is what the Sovereign LORD says: In this also your fathers blasphemed me by forsaking me</a:t>
            </a:r>
            <a:r>
              <a:rPr lang="zh-CN" altLang="en-US" sz="1800" dirty="0"/>
              <a:t>。</a:t>
            </a:r>
            <a:endParaRPr lang="en-US" altLang="zh-CN" sz="1800" dirty="0"/>
          </a:p>
          <a:p>
            <a:pPr marL="352261" indent="-352261">
              <a:buFont typeface="Arial" panose="020B0604020202020204" pitchFamily="34" charset="0"/>
              <a:buChar char="•"/>
            </a:pPr>
            <a:r>
              <a:rPr lang="zh-CN" altLang="en-US" sz="1800" dirty="0"/>
              <a:t>从新懊悔，更新</a:t>
            </a:r>
            <a:r>
              <a:rPr lang="en-US" altLang="zh-CN" sz="1800" dirty="0"/>
              <a:t>(Renew</a:t>
            </a:r>
            <a:r>
              <a:rPr lang="zh-CN" altLang="en-US" sz="1800" dirty="0"/>
              <a:t>，</a:t>
            </a:r>
            <a:r>
              <a:rPr lang="en-US" altLang="zh-CN" sz="1800" dirty="0"/>
              <a:t>Restore</a:t>
            </a:r>
            <a:r>
              <a:rPr lang="zh-CN" altLang="en-US" sz="1800" dirty="0"/>
              <a:t>，</a:t>
            </a:r>
            <a:r>
              <a:rPr lang="en-US" altLang="zh-CN" sz="1800" dirty="0"/>
              <a:t> </a:t>
            </a:r>
            <a:r>
              <a:rPr lang="zh-CN" altLang="en-US" sz="1800" dirty="0"/>
              <a:t>又一次變成新的在質量上而不是時間上</a:t>
            </a:r>
            <a:r>
              <a:rPr lang="en-US" altLang="zh-CN" sz="1800" dirty="0"/>
              <a:t>)</a:t>
            </a:r>
            <a:r>
              <a:rPr lang="zh-CN" altLang="en-US" sz="1800" dirty="0"/>
              <a:t>以致於悔改。重钉</a:t>
            </a:r>
            <a:r>
              <a:rPr lang="en-US" altLang="zh-CN" sz="1800" dirty="0"/>
              <a:t>(Re-crucify)</a:t>
            </a:r>
            <a:r>
              <a:rPr lang="zh-CN" altLang="en-US" sz="1800" dirty="0"/>
              <a:t>十字架 </a:t>
            </a:r>
            <a:r>
              <a:rPr lang="en-US" altLang="zh-CN" sz="1800" dirty="0"/>
              <a:t>to themselves</a:t>
            </a:r>
            <a:r>
              <a:rPr lang="zh-CN" altLang="en-US" sz="1800" dirty="0"/>
              <a:t>，</a:t>
            </a:r>
            <a:r>
              <a:rPr lang="en-US" altLang="zh-CN" sz="1800" dirty="0"/>
              <a:t> on their own account</a:t>
            </a:r>
            <a:r>
              <a:rPr lang="zh-CN" altLang="en-US" sz="1800" dirty="0"/>
              <a:t>，他們用自己的方式把自己變成了第二批將神的兒子釘十字架的人，虽然知道他是谁，虽然知道他的工作。釘十字架和明明地羞辱是現在時，持續不斷地做，習慣性地做。</a:t>
            </a:r>
            <a:endParaRPr lang="en-US" altLang="zh-CN" sz="1800" dirty="0"/>
          </a:p>
          <a:p>
            <a:pPr marL="821943" lvl="1" indent="-352261">
              <a:buFont typeface="Arial" panose="020B0604020202020204" pitchFamily="34" charset="0"/>
              <a:buChar char="•"/>
            </a:pPr>
            <a:r>
              <a:rPr lang="en-US" altLang="zh-CN" sz="1800" dirty="0" err="1"/>
              <a:t>Heb</a:t>
            </a:r>
            <a:r>
              <a:rPr lang="en-US" altLang="zh-CN" sz="1800" dirty="0"/>
              <a:t> 3:14 </a:t>
            </a:r>
            <a:r>
              <a:rPr lang="zh-CN" altLang="en-US" sz="1800" dirty="0"/>
              <a:t>我们若将起初确实的信心，坚持到底，就在基督里有分了。</a:t>
            </a:r>
            <a:endParaRPr lang="en-US" altLang="zh-CN" sz="1800" dirty="0"/>
          </a:p>
          <a:p>
            <a:pPr marL="352261" indent="-352261">
              <a:buFont typeface="Arial" panose="020B0604020202020204" pitchFamily="34" charset="0"/>
              <a:buChar char="•"/>
            </a:pPr>
            <a:r>
              <a:rPr lang="zh-CN" altLang="en-US" sz="1800" dirty="0"/>
              <a:t>什么是离弃，离弃什么？</a:t>
            </a:r>
            <a:r>
              <a:rPr lang="en-US" altLang="zh-CN" sz="1800" dirty="0"/>
              <a:t>7-8</a:t>
            </a:r>
            <a:r>
              <a:rPr lang="zh-CN" altLang="en-US" sz="1800" dirty="0"/>
              <a:t>解释，离弃了神救恩的目的，从</a:t>
            </a:r>
            <a:r>
              <a:rPr lang="en-US" altLang="zh-CN" sz="1800" dirty="0"/>
              <a:t>Fruit</a:t>
            </a:r>
            <a:r>
              <a:rPr lang="zh-CN" altLang="en-US" sz="1800" dirty="0"/>
              <a:t>，</a:t>
            </a:r>
            <a:r>
              <a:rPr lang="en-US" altLang="zh-CN" sz="1800" dirty="0"/>
              <a:t> production</a:t>
            </a:r>
            <a:r>
              <a:rPr lang="zh-CN" altLang="en-US" sz="1800" dirty="0"/>
              <a:t>解释。</a:t>
            </a:r>
            <a:endParaRPr lang="en-US" altLang="zh-CN" sz="1800" dirty="0"/>
          </a:p>
          <a:p>
            <a:pPr marL="352261" indent="-352261">
              <a:buFont typeface="Arial" panose="020B0604020202020204" pitchFamily="34" charset="0"/>
              <a:buChar char="•"/>
            </a:pPr>
            <a:r>
              <a:rPr lang="zh-CN" altLang="en-US" sz="1800" dirty="0"/>
              <a:t>从上下文，这一段似乎是表明是在讲没有真正得到救恩的人。但这并不能安慰我们，因为</a:t>
            </a:r>
            <a:r>
              <a:rPr lang="en-US" altLang="zh-CN" sz="1800" dirty="0"/>
              <a:t>4-5</a:t>
            </a:r>
            <a:r>
              <a:rPr lang="zh-CN" altLang="en-US" sz="1800" dirty="0"/>
              <a:t>就是我们的经历。若是我们离弃道理，我们就不能从新懊悔了。我惧怕吗？你见过信主火热的人，最后完全离开教会吗？</a:t>
            </a:r>
            <a:endParaRPr lang="en-US" altLang="zh-CN" sz="1800" dirty="0"/>
          </a:p>
          <a:p>
            <a:pPr marL="352261" indent="-352261">
              <a:buFont typeface="Arial" panose="020B0604020202020204" pitchFamily="34" charset="0"/>
              <a:buChar char="•"/>
            </a:pPr>
            <a:r>
              <a:rPr lang="zh-CN" altLang="en-US" sz="1800" dirty="0"/>
              <a:t>旧约时代，没有人相信，神会让圣殿被毁。</a:t>
            </a:r>
            <a:endParaRPr lang="en-US" altLang="zh-CN" sz="1800" dirty="0"/>
          </a:p>
          <a:p>
            <a:pPr marL="352261" indent="-352261">
              <a:buFont typeface="Arial" panose="020B0604020202020204" pitchFamily="34" charset="0"/>
              <a:buChar char="•"/>
            </a:pPr>
            <a:r>
              <a:rPr lang="zh-TW" altLang="en-US" sz="1800" dirty="0"/>
              <a:t>近于咒诅</a:t>
            </a:r>
            <a:r>
              <a:rPr lang="zh-CN" altLang="en-US" sz="1800" dirty="0"/>
              <a:t>，马上就要被诅咒。</a:t>
            </a:r>
            <a:endParaRPr lang="en-US" altLang="zh-CN" sz="1800" dirty="0"/>
          </a:p>
          <a:p>
            <a:pPr marL="821943" lvl="1" indent="-352261">
              <a:buFont typeface="+mj-lt"/>
              <a:buAutoNum type="arabicPeriod"/>
            </a:pPr>
            <a:endParaRPr lang="en-US" altLang="zh-CN" sz="1800" dirty="0"/>
          </a:p>
          <a:p>
            <a:pPr marL="763233" lvl="1" indent="-293551">
              <a:buFont typeface="Arial" panose="020B0604020202020204" pitchFamily="34" charset="0"/>
              <a:buChar char="•"/>
            </a:pPr>
            <a:endParaRPr lang="en-US" altLang="zh-CN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34056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5EF15-3EF8-4F9E-8F11-377A17F2942F}" type="datetimeFigureOut">
              <a:rPr lang="en-US" smtClean="0"/>
              <a:t>6/21/2019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8ED36-A6FE-4E88-82AE-5122906DCF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2108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5EF15-3EF8-4F9E-8F11-377A17F2942F}" type="datetimeFigureOut">
              <a:rPr lang="en-US" smtClean="0"/>
              <a:t>6/21/2019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8ED36-A6FE-4E88-82AE-5122906DCF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38094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5EF15-3EF8-4F9E-8F11-377A17F2942F}" type="datetimeFigureOut">
              <a:rPr lang="en-US" smtClean="0"/>
              <a:t>6/21/2019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8ED36-A6FE-4E88-82AE-5122906DCF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51915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5EF15-3EF8-4F9E-8F11-377A17F2942F}" type="datetimeFigureOut">
              <a:rPr lang="en-US" smtClean="0"/>
              <a:t>6/21/2019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8ED36-A6FE-4E88-82AE-5122906DCF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34587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5EF15-3EF8-4F9E-8F11-377A17F2942F}" type="datetimeFigureOut">
              <a:rPr lang="en-US" smtClean="0"/>
              <a:t>6/21/2019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8ED36-A6FE-4E88-82AE-5122906DCF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2515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5EF15-3EF8-4F9E-8F11-377A17F2942F}" type="datetimeFigureOut">
              <a:rPr lang="en-US" smtClean="0"/>
              <a:t>6/21/2019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8ED36-A6FE-4E88-82AE-5122906DCF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60419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5EF15-3EF8-4F9E-8F11-377A17F2942F}" type="datetimeFigureOut">
              <a:rPr lang="en-US" smtClean="0"/>
              <a:t>6/21/2019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8ED36-A6FE-4E88-82AE-5122906DCF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22687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5EF15-3EF8-4F9E-8F11-377A17F2942F}" type="datetimeFigureOut">
              <a:rPr lang="en-US" smtClean="0"/>
              <a:t>6/21/2019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8ED36-A6FE-4E88-82AE-5122906DCF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33175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5EF15-3EF8-4F9E-8F11-377A17F2942F}" type="datetimeFigureOut">
              <a:rPr lang="en-US" smtClean="0"/>
              <a:t>6/21/2019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8ED36-A6FE-4E88-82AE-5122906DCF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6810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5EF15-3EF8-4F9E-8F11-377A17F2942F}" type="datetimeFigureOut">
              <a:rPr lang="en-US" smtClean="0"/>
              <a:t>6/21/2019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8ED36-A6FE-4E88-82AE-5122906DCF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82873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5EF15-3EF8-4F9E-8F11-377A17F2942F}" type="datetimeFigureOut">
              <a:rPr lang="en-US" smtClean="0"/>
              <a:t>6/21/2019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8ED36-A6FE-4E88-82AE-5122906DCF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11358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extLst>
              <a:ext uri="{BEBA8EAE-BF5A-486C-A8C5-ECC9F3942E4B}">
                <a14:imgProps xmlns:a14="http://schemas.microsoft.com/office/drawing/2010/main">
                  <a14:imgLayer r:embed="rId14">
                    <a14:imgEffect>
                      <a14:sharpenSoften amount="-20000"/>
                    </a14:imgEffect>
                    <a14:imgEffect>
                      <a14:colorTemperature colorTemp="4875"/>
                    </a14:imgEffect>
                    <a14:imgEffect>
                      <a14:brightnessContrast bright="-59000"/>
                    </a14:imgEffect>
                  </a14:imgLayer>
                </a14:imgProps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75EF15-3EF8-4F9E-8F11-377A17F2942F}" type="datetimeFigureOut">
              <a:rPr lang="en-US" smtClean="0"/>
              <a:t>6/21/2019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C8ED36-A6FE-4E88-82AE-5122906DCF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61648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990600"/>
            <a:ext cx="7772400" cy="1470025"/>
          </a:xfrm>
        </p:spPr>
        <p:txBody>
          <a:bodyPr>
            <a:normAutofit/>
          </a:bodyPr>
          <a:lstStyle/>
          <a:p>
            <a:r>
              <a:rPr lang="zh-TW" altLang="en-US" b="1" dirty="0" smtClean="0">
                <a:solidFill>
                  <a:schemeClr val="bg1"/>
                </a:solidFill>
              </a:rPr>
              <a:t>三谷基督徒會堂成人主日學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124200"/>
            <a:ext cx="6400800" cy="2514600"/>
          </a:xfrm>
        </p:spPr>
        <p:txBody>
          <a:bodyPr/>
          <a:lstStyle/>
          <a:p>
            <a:r>
              <a:rPr lang="zh-CN" altLang="en-US" sz="5400" b="1" dirty="0" smtClean="0">
                <a:solidFill>
                  <a:schemeClr val="bg1"/>
                </a:solidFill>
              </a:rPr>
              <a:t>希伯來書</a:t>
            </a:r>
            <a:r>
              <a:rPr lang="en-US" altLang="zh-CN" sz="5400" b="1" dirty="0" smtClean="0">
                <a:solidFill>
                  <a:schemeClr val="bg1"/>
                </a:solidFill>
              </a:rPr>
              <a:t>5:11-6:20</a:t>
            </a:r>
          </a:p>
          <a:p>
            <a:r>
              <a:rPr lang="zh-CN" altLang="en-US" b="1" dirty="0" smtClean="0">
                <a:solidFill>
                  <a:schemeClr val="bg1"/>
                </a:solidFill>
              </a:rPr>
              <a:t>第五課</a:t>
            </a:r>
            <a:endParaRPr lang="en-US" altLang="zh-CN" b="1" dirty="0" smtClean="0">
              <a:solidFill>
                <a:schemeClr val="bg1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</a:rPr>
              <a:t>06/</a:t>
            </a:r>
            <a:r>
              <a:rPr lang="en-US" altLang="zh-CN" dirty="0" smtClean="0">
                <a:solidFill>
                  <a:schemeClr val="bg1"/>
                </a:solidFill>
              </a:rPr>
              <a:t>30</a:t>
            </a:r>
            <a:r>
              <a:rPr lang="en-US" dirty="0" smtClean="0">
                <a:solidFill>
                  <a:schemeClr val="bg1"/>
                </a:solidFill>
              </a:rPr>
              <a:t>/201</a:t>
            </a:r>
            <a:r>
              <a:rPr lang="en-US" altLang="zh-CN" dirty="0" smtClean="0">
                <a:solidFill>
                  <a:schemeClr val="bg1"/>
                </a:solidFill>
              </a:rPr>
              <a:t>9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" name="AutoShape 2" descr="http://www.desktopnexus.com/dl/inline/893590/1920x1080/ngdon64tcf1b6lvle5iigbvku05495d5e2f2617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6053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zh-CN" altLang="en-US" sz="4800" b="1" dirty="0" smtClean="0">
                <a:solidFill>
                  <a:schemeClr val="bg1"/>
                </a:solidFill>
              </a:rPr>
              <a:t>救恩的證據</a:t>
            </a:r>
            <a:endParaRPr lang="zh-CN" altLang="en-US" sz="48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19200"/>
            <a:ext cx="8763000" cy="5486400"/>
          </a:xfrm>
        </p:spPr>
        <p:txBody>
          <a:bodyPr>
            <a:noAutofit/>
          </a:bodyPr>
          <a:lstStyle/>
          <a:p>
            <a:r>
              <a:rPr lang="en-US" altLang="zh-TW" sz="3600" dirty="0" smtClean="0">
                <a:solidFill>
                  <a:schemeClr val="bg1"/>
                </a:solidFill>
              </a:rPr>
              <a:t>6:9 </a:t>
            </a:r>
            <a:r>
              <a:rPr lang="zh-TW" altLang="en-US" sz="3600" dirty="0" smtClean="0">
                <a:solidFill>
                  <a:schemeClr val="bg1"/>
                </a:solidFill>
              </a:rPr>
              <a:t>親愛的弟兄們，我們雖是這樣說，卻深信你們的行為強過這些，而且近乎得救。 </a:t>
            </a:r>
            <a:endParaRPr lang="en-US" altLang="zh-TW" sz="3600" dirty="0" smtClean="0">
              <a:solidFill>
                <a:schemeClr val="bg1"/>
              </a:solidFill>
            </a:endParaRPr>
          </a:p>
          <a:p>
            <a:r>
              <a:rPr lang="en-US" altLang="zh-TW" sz="3600" dirty="0" smtClean="0">
                <a:solidFill>
                  <a:schemeClr val="bg1"/>
                </a:solidFill>
              </a:rPr>
              <a:t>6:10 </a:t>
            </a:r>
            <a:r>
              <a:rPr lang="zh-TW" altLang="en-US" sz="3600" dirty="0" smtClean="0">
                <a:solidFill>
                  <a:schemeClr val="bg1"/>
                </a:solidFill>
              </a:rPr>
              <a:t>因為神並非不公義，竟忘記你們所作的工，和你們為他名所顯的愛心，就是先前伺候聖徒，如今還是伺候。 </a:t>
            </a:r>
            <a:endParaRPr lang="en-US" altLang="zh-TW" sz="3600" dirty="0" smtClean="0">
              <a:solidFill>
                <a:schemeClr val="bg1"/>
              </a:solidFill>
            </a:endParaRPr>
          </a:p>
          <a:p>
            <a:r>
              <a:rPr lang="en-US" altLang="zh-TW" sz="3600" dirty="0" smtClean="0">
                <a:solidFill>
                  <a:schemeClr val="bg1"/>
                </a:solidFill>
              </a:rPr>
              <a:t>6:11 </a:t>
            </a:r>
            <a:r>
              <a:rPr lang="zh-TW" altLang="en-US" sz="3600" dirty="0" smtClean="0">
                <a:solidFill>
                  <a:schemeClr val="bg1"/>
                </a:solidFill>
              </a:rPr>
              <a:t>我們願你們各人都顯出這樣的殷勤，使你們有滿足的指望，一直到底。 </a:t>
            </a:r>
            <a:endParaRPr lang="en-US" altLang="zh-TW" sz="3600" dirty="0" smtClean="0">
              <a:solidFill>
                <a:schemeClr val="bg1"/>
              </a:solidFill>
            </a:endParaRPr>
          </a:p>
          <a:p>
            <a:r>
              <a:rPr lang="en-US" altLang="zh-TW" sz="3600" dirty="0" smtClean="0">
                <a:solidFill>
                  <a:schemeClr val="bg1"/>
                </a:solidFill>
              </a:rPr>
              <a:t>6:12 </a:t>
            </a:r>
            <a:r>
              <a:rPr lang="zh-TW" altLang="en-US" sz="3600" dirty="0" smtClean="0">
                <a:solidFill>
                  <a:schemeClr val="bg1"/>
                </a:solidFill>
              </a:rPr>
              <a:t>並且不懈怠。 總要效法那些憑信心和忍耐承受應許的人。</a:t>
            </a:r>
            <a:endParaRPr lang="zh-CN" altLang="en-US" sz="3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2658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zh-TW" altLang="en-US" sz="4800" b="1" dirty="0" smtClean="0">
                <a:solidFill>
                  <a:schemeClr val="bg1"/>
                </a:solidFill>
              </a:rPr>
              <a:t>亞伯拉罕的例子</a:t>
            </a:r>
            <a:endParaRPr lang="zh-CN" altLang="en-US" sz="48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19200"/>
            <a:ext cx="8763000" cy="5486400"/>
          </a:xfrm>
        </p:spPr>
        <p:txBody>
          <a:bodyPr>
            <a:noAutofit/>
          </a:bodyPr>
          <a:lstStyle/>
          <a:p>
            <a:r>
              <a:rPr lang="en-US" altLang="zh-TW" sz="4000" dirty="0" smtClean="0">
                <a:solidFill>
                  <a:schemeClr val="bg1"/>
                </a:solidFill>
              </a:rPr>
              <a:t>6:13 </a:t>
            </a:r>
            <a:r>
              <a:rPr lang="zh-TW" altLang="en-US" sz="4000" dirty="0" smtClean="0">
                <a:solidFill>
                  <a:schemeClr val="bg1"/>
                </a:solidFill>
              </a:rPr>
              <a:t>當初神應許亞伯拉罕的時候，因為沒有比自己更大可以指著起誓的，就指著自己起誓說，</a:t>
            </a:r>
            <a:r>
              <a:rPr lang="en-US" altLang="zh-TW" sz="4000" dirty="0" smtClean="0">
                <a:solidFill>
                  <a:schemeClr val="bg1"/>
                </a:solidFill>
              </a:rPr>
              <a:t> </a:t>
            </a:r>
          </a:p>
          <a:p>
            <a:r>
              <a:rPr lang="en-US" altLang="zh-TW" sz="4000" dirty="0" smtClean="0">
                <a:solidFill>
                  <a:schemeClr val="bg1"/>
                </a:solidFill>
              </a:rPr>
              <a:t>6:14 </a:t>
            </a:r>
            <a:r>
              <a:rPr lang="zh-TW" altLang="en-US" sz="4000" dirty="0" smtClean="0">
                <a:solidFill>
                  <a:schemeClr val="bg1"/>
                </a:solidFill>
              </a:rPr>
              <a:t>論福，我必賜大福給你。 論子孫，我必叫你的子孫多起來。 </a:t>
            </a:r>
            <a:endParaRPr lang="en-US" altLang="zh-TW" sz="4000" dirty="0" smtClean="0">
              <a:solidFill>
                <a:schemeClr val="bg1"/>
              </a:solidFill>
            </a:endParaRPr>
          </a:p>
          <a:p>
            <a:r>
              <a:rPr lang="en-US" altLang="zh-TW" sz="4000" dirty="0" smtClean="0">
                <a:solidFill>
                  <a:schemeClr val="bg1"/>
                </a:solidFill>
              </a:rPr>
              <a:t>6:15 </a:t>
            </a:r>
            <a:r>
              <a:rPr lang="zh-TW" altLang="en-US" sz="4000" dirty="0" smtClean="0">
                <a:solidFill>
                  <a:schemeClr val="bg1"/>
                </a:solidFill>
              </a:rPr>
              <a:t>這樣，亞伯拉罕既恒久忍耐，就得了所應許的。</a:t>
            </a:r>
            <a:endParaRPr lang="zh-CN" altLang="en-US" sz="4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2307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zh-CN" altLang="en-US" sz="4800" b="1" dirty="0" smtClean="0">
                <a:solidFill>
                  <a:schemeClr val="bg1"/>
                </a:solidFill>
              </a:rPr>
              <a:t>神起誓</a:t>
            </a:r>
            <a:endParaRPr lang="zh-CN" altLang="en-US" sz="48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19200"/>
            <a:ext cx="8763000" cy="5486400"/>
          </a:xfrm>
        </p:spPr>
        <p:txBody>
          <a:bodyPr>
            <a:noAutofit/>
          </a:bodyPr>
          <a:lstStyle/>
          <a:p>
            <a:r>
              <a:rPr lang="en-US" altLang="zh-TW" sz="3600" dirty="0" smtClean="0">
                <a:solidFill>
                  <a:schemeClr val="bg1"/>
                </a:solidFill>
              </a:rPr>
              <a:t>6:16 </a:t>
            </a:r>
            <a:r>
              <a:rPr lang="zh-TW" altLang="en-US" sz="3600" dirty="0" smtClean="0">
                <a:solidFill>
                  <a:schemeClr val="bg1"/>
                </a:solidFill>
              </a:rPr>
              <a:t>人都是指著比自己大的起誓。 並且以起誓為實據，了結各樣的爭論。 </a:t>
            </a:r>
            <a:endParaRPr lang="en-US" altLang="zh-TW" sz="3600" dirty="0" smtClean="0">
              <a:solidFill>
                <a:schemeClr val="bg1"/>
              </a:solidFill>
            </a:endParaRPr>
          </a:p>
          <a:p>
            <a:r>
              <a:rPr lang="en-US" altLang="zh-TW" sz="3600" dirty="0" smtClean="0">
                <a:solidFill>
                  <a:schemeClr val="bg1"/>
                </a:solidFill>
              </a:rPr>
              <a:t>6:17 </a:t>
            </a:r>
            <a:r>
              <a:rPr lang="zh-TW" altLang="en-US" sz="3600" dirty="0" smtClean="0">
                <a:solidFill>
                  <a:schemeClr val="bg1"/>
                </a:solidFill>
              </a:rPr>
              <a:t>照樣，神願意為那承受應許的人，格外顯明他的旨意是不更改的，就起誓為證。 </a:t>
            </a:r>
            <a:endParaRPr lang="en-US" altLang="zh-TW" sz="3600" dirty="0" smtClean="0">
              <a:solidFill>
                <a:schemeClr val="bg1"/>
              </a:solidFill>
            </a:endParaRPr>
          </a:p>
          <a:p>
            <a:r>
              <a:rPr lang="en-US" altLang="zh-TW" sz="3600" dirty="0" smtClean="0">
                <a:solidFill>
                  <a:schemeClr val="bg1"/>
                </a:solidFill>
              </a:rPr>
              <a:t>6:18 </a:t>
            </a:r>
            <a:r>
              <a:rPr lang="zh-TW" altLang="en-US" sz="3600" dirty="0" smtClean="0">
                <a:solidFill>
                  <a:schemeClr val="bg1"/>
                </a:solidFill>
              </a:rPr>
              <a:t>借這兩件不更改的事，神決不能說謊，好叫我們這逃往避難所，持定擺在我們前頭指望的人，可以大得勉勵。</a:t>
            </a:r>
            <a:endParaRPr lang="zh-CN" altLang="en-US" sz="3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2260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zh-CN" altLang="en-US" sz="4800" b="1" dirty="0" smtClean="0">
                <a:solidFill>
                  <a:schemeClr val="bg1"/>
                </a:solidFill>
              </a:rPr>
              <a:t>靈魂的錨</a:t>
            </a:r>
            <a:endParaRPr lang="zh-CN" altLang="en-US" sz="48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19200"/>
            <a:ext cx="8763000" cy="5486400"/>
          </a:xfrm>
        </p:spPr>
        <p:txBody>
          <a:bodyPr>
            <a:noAutofit/>
          </a:bodyPr>
          <a:lstStyle/>
          <a:p>
            <a:r>
              <a:rPr lang="en-US" altLang="zh-TW" sz="4000" dirty="0" smtClean="0">
                <a:solidFill>
                  <a:schemeClr val="bg1"/>
                </a:solidFill>
              </a:rPr>
              <a:t>6:19 </a:t>
            </a:r>
            <a:r>
              <a:rPr lang="zh-TW" altLang="en-US" sz="4000" dirty="0" smtClean="0">
                <a:solidFill>
                  <a:schemeClr val="bg1"/>
                </a:solidFill>
              </a:rPr>
              <a:t>我們有這指望如同靈魂的錨，又堅固又牢靠，且通入幔內。 </a:t>
            </a:r>
            <a:endParaRPr lang="en-US" altLang="zh-TW" sz="4000" dirty="0" smtClean="0">
              <a:solidFill>
                <a:schemeClr val="bg1"/>
              </a:solidFill>
            </a:endParaRPr>
          </a:p>
          <a:p>
            <a:r>
              <a:rPr lang="en-US" altLang="zh-TW" sz="4000" dirty="0" smtClean="0">
                <a:solidFill>
                  <a:schemeClr val="bg1"/>
                </a:solidFill>
              </a:rPr>
              <a:t>6:20 </a:t>
            </a:r>
            <a:r>
              <a:rPr lang="zh-TW" altLang="en-US" sz="4000" dirty="0" smtClean="0">
                <a:solidFill>
                  <a:schemeClr val="bg1"/>
                </a:solidFill>
              </a:rPr>
              <a:t>作先鋒的耶穌，既照著麥基洗德的等次，成了永遠的大祭司，就為我們進入幔內。</a:t>
            </a:r>
            <a:endParaRPr lang="zh-CN" altLang="en-US" sz="4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9451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zh-TW" altLang="en-US" sz="4800" b="1" dirty="0" smtClean="0">
                <a:solidFill>
                  <a:schemeClr val="bg1"/>
                </a:solidFill>
              </a:rPr>
              <a:t>麥基洗德與神的兒子相似</a:t>
            </a:r>
            <a:endParaRPr lang="zh-CN" altLang="en-US" sz="48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19200"/>
            <a:ext cx="8763000" cy="5486400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20000"/>
              </a:lnSpc>
            </a:pPr>
            <a:r>
              <a:rPr lang="en-US" altLang="zh-TW" sz="4400" dirty="0" smtClean="0">
                <a:solidFill>
                  <a:schemeClr val="bg1"/>
                </a:solidFill>
              </a:rPr>
              <a:t>7:1 </a:t>
            </a:r>
            <a:r>
              <a:rPr lang="zh-TW" altLang="en-US" sz="4400" dirty="0" smtClean="0">
                <a:solidFill>
                  <a:schemeClr val="bg1"/>
                </a:solidFill>
              </a:rPr>
              <a:t>這麥基洗德，就是撒冷王，又是至高神的祭司，本是長遠為祭司的。 他當亞伯拉罕殺敗諸王回來的時候，就迎接他，給他祝福。 </a:t>
            </a:r>
            <a:endParaRPr lang="en-US" altLang="zh-TW" sz="4400" dirty="0" smtClean="0">
              <a:solidFill>
                <a:schemeClr val="bg1"/>
              </a:solidFill>
            </a:endParaRPr>
          </a:p>
          <a:p>
            <a:pPr>
              <a:lnSpc>
                <a:spcPct val="120000"/>
              </a:lnSpc>
            </a:pPr>
            <a:r>
              <a:rPr lang="en-US" altLang="zh-TW" sz="4400" dirty="0" smtClean="0">
                <a:solidFill>
                  <a:schemeClr val="bg1"/>
                </a:solidFill>
              </a:rPr>
              <a:t>7:2 </a:t>
            </a:r>
            <a:r>
              <a:rPr lang="zh-TW" altLang="en-US" sz="4400" dirty="0" smtClean="0">
                <a:solidFill>
                  <a:schemeClr val="bg1"/>
                </a:solidFill>
              </a:rPr>
              <a:t>亞伯拉罕也將自己所得來的取十分之一給他。 他頭一個名翻出來，就是仁義王，他又名撒冷王，就是平安王的意思。 </a:t>
            </a:r>
            <a:endParaRPr lang="en-US" altLang="zh-TW" sz="4400" dirty="0" smtClean="0">
              <a:solidFill>
                <a:schemeClr val="bg1"/>
              </a:solidFill>
            </a:endParaRPr>
          </a:p>
          <a:p>
            <a:pPr>
              <a:lnSpc>
                <a:spcPct val="120000"/>
              </a:lnSpc>
            </a:pPr>
            <a:r>
              <a:rPr lang="en-US" altLang="zh-TW" sz="4400" dirty="0" smtClean="0">
                <a:solidFill>
                  <a:schemeClr val="bg1"/>
                </a:solidFill>
              </a:rPr>
              <a:t>7:3 </a:t>
            </a:r>
            <a:r>
              <a:rPr lang="zh-TW" altLang="en-US" sz="4400" dirty="0" smtClean="0">
                <a:solidFill>
                  <a:schemeClr val="bg1"/>
                </a:solidFill>
              </a:rPr>
              <a:t>他無父，無母，無族譜，無生之始，無命之終，乃是與神的兒子相似。</a:t>
            </a:r>
            <a:endParaRPr lang="zh-CN" altLang="en-US" sz="4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5295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zh-TW" altLang="en-US" sz="4800" b="1" dirty="0" smtClean="0">
                <a:solidFill>
                  <a:schemeClr val="bg1"/>
                </a:solidFill>
              </a:rPr>
              <a:t>麥基洗</a:t>
            </a:r>
            <a:r>
              <a:rPr lang="zh-CN" altLang="en-US" sz="4800" b="1" dirty="0" smtClean="0">
                <a:solidFill>
                  <a:schemeClr val="bg1"/>
                </a:solidFill>
              </a:rPr>
              <a:t>德</a:t>
            </a:r>
            <a:r>
              <a:rPr lang="zh-TW" altLang="en-US" sz="4800" b="1" dirty="0" smtClean="0">
                <a:solidFill>
                  <a:schemeClr val="bg1"/>
                </a:solidFill>
              </a:rPr>
              <a:t>比亞伯拉罕更尊貴</a:t>
            </a:r>
            <a:endParaRPr lang="zh-CN" altLang="en-US" sz="48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19200"/>
            <a:ext cx="8763000" cy="5486400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20000"/>
              </a:lnSpc>
            </a:pPr>
            <a:r>
              <a:rPr lang="en-US" altLang="zh-TW" sz="4400" dirty="0" smtClean="0">
                <a:solidFill>
                  <a:schemeClr val="bg1"/>
                </a:solidFill>
              </a:rPr>
              <a:t>7:4 </a:t>
            </a:r>
            <a:r>
              <a:rPr lang="zh-TW" altLang="en-US" sz="4400" dirty="0" smtClean="0">
                <a:solidFill>
                  <a:schemeClr val="bg1"/>
                </a:solidFill>
              </a:rPr>
              <a:t>你們想一想，先祖亞伯拉罕，將自己所擄來上等之物取十分之一給他，這人是何等尊貴呢。 </a:t>
            </a:r>
            <a:endParaRPr lang="en-US" altLang="zh-TW" sz="4400" dirty="0" smtClean="0">
              <a:solidFill>
                <a:schemeClr val="bg1"/>
              </a:solidFill>
            </a:endParaRPr>
          </a:p>
          <a:p>
            <a:pPr>
              <a:lnSpc>
                <a:spcPct val="120000"/>
              </a:lnSpc>
            </a:pPr>
            <a:r>
              <a:rPr lang="en-US" altLang="zh-TW" sz="4400" dirty="0" smtClean="0">
                <a:solidFill>
                  <a:schemeClr val="bg1"/>
                </a:solidFill>
              </a:rPr>
              <a:t>7:5 </a:t>
            </a:r>
            <a:r>
              <a:rPr lang="zh-TW" altLang="en-US" sz="4400" dirty="0" smtClean="0">
                <a:solidFill>
                  <a:schemeClr val="bg1"/>
                </a:solidFill>
              </a:rPr>
              <a:t>那得祭司職任的利未子孫，領命照例向百姓取十分之一，這百姓是自己的弟兄，雖是從亞伯拉罕身中生的，</a:t>
            </a:r>
            <a:r>
              <a:rPr lang="en-US" altLang="zh-TW" sz="4400" dirty="0" smtClean="0">
                <a:solidFill>
                  <a:schemeClr val="bg1"/>
                </a:solidFill>
              </a:rPr>
              <a:t>(</a:t>
            </a:r>
            <a:r>
              <a:rPr lang="zh-TW" altLang="en-US" sz="4400" dirty="0" smtClean="0">
                <a:solidFill>
                  <a:schemeClr val="bg1"/>
                </a:solidFill>
              </a:rPr>
              <a:t>身原文作腰</a:t>
            </a:r>
            <a:r>
              <a:rPr lang="en-US" altLang="zh-TW" sz="4400" dirty="0" smtClean="0">
                <a:solidFill>
                  <a:schemeClr val="bg1"/>
                </a:solidFill>
              </a:rPr>
              <a:t>)</a:t>
            </a:r>
            <a:r>
              <a:rPr lang="zh-TW" altLang="en-US" sz="4400" dirty="0" smtClean="0">
                <a:solidFill>
                  <a:schemeClr val="bg1"/>
                </a:solidFill>
              </a:rPr>
              <a:t>，還是照例取十分之一 </a:t>
            </a:r>
            <a:endParaRPr lang="en-US" altLang="zh-TW" sz="4400" dirty="0" smtClean="0">
              <a:solidFill>
                <a:schemeClr val="bg1"/>
              </a:solidFill>
            </a:endParaRPr>
          </a:p>
          <a:p>
            <a:pPr>
              <a:lnSpc>
                <a:spcPct val="120000"/>
              </a:lnSpc>
            </a:pPr>
            <a:r>
              <a:rPr lang="en-US" altLang="zh-TW" sz="4400" dirty="0" smtClean="0">
                <a:solidFill>
                  <a:schemeClr val="bg1"/>
                </a:solidFill>
              </a:rPr>
              <a:t>7:6 </a:t>
            </a:r>
            <a:r>
              <a:rPr lang="zh-TW" altLang="en-US" sz="4400" dirty="0" smtClean="0">
                <a:solidFill>
                  <a:schemeClr val="bg1"/>
                </a:solidFill>
              </a:rPr>
              <a:t>獨有麥基洗德，不與他們同譜，倒收納亞伯拉罕的十分之一，為那蒙應許的亞伯拉罕祝福。 </a:t>
            </a:r>
            <a:endParaRPr lang="en-US" altLang="zh-TW" sz="4400" dirty="0" smtClean="0">
              <a:solidFill>
                <a:schemeClr val="bg1"/>
              </a:solidFill>
            </a:endParaRPr>
          </a:p>
          <a:p>
            <a:pPr>
              <a:lnSpc>
                <a:spcPct val="120000"/>
              </a:lnSpc>
            </a:pPr>
            <a:r>
              <a:rPr lang="en-US" altLang="zh-TW" sz="4400" dirty="0" smtClean="0">
                <a:solidFill>
                  <a:schemeClr val="bg1"/>
                </a:solidFill>
              </a:rPr>
              <a:t>7:7 </a:t>
            </a:r>
            <a:r>
              <a:rPr lang="zh-TW" altLang="en-US" sz="4400" dirty="0" smtClean="0">
                <a:solidFill>
                  <a:schemeClr val="bg1"/>
                </a:solidFill>
              </a:rPr>
              <a:t>從來位分大的給位分小的祝福，這是駁不倒的理。</a:t>
            </a:r>
            <a:endParaRPr lang="zh-CN" altLang="en-US" sz="4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8756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zh-TW" altLang="en-US" sz="4800" b="1" dirty="0" smtClean="0">
                <a:solidFill>
                  <a:schemeClr val="bg1"/>
                </a:solidFill>
              </a:rPr>
              <a:t>麥基洗</a:t>
            </a:r>
            <a:r>
              <a:rPr lang="zh-CN" altLang="en-US" sz="4800" b="1" dirty="0" smtClean="0">
                <a:solidFill>
                  <a:schemeClr val="bg1"/>
                </a:solidFill>
              </a:rPr>
              <a:t>德</a:t>
            </a:r>
            <a:r>
              <a:rPr lang="zh-TW" altLang="en-US" sz="4800" b="1" dirty="0" smtClean="0">
                <a:solidFill>
                  <a:schemeClr val="bg1"/>
                </a:solidFill>
              </a:rPr>
              <a:t>比利未更尊貴</a:t>
            </a:r>
            <a:endParaRPr lang="zh-CN" altLang="en-US" sz="48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19200"/>
            <a:ext cx="8763000" cy="5486400"/>
          </a:xfrm>
        </p:spPr>
        <p:txBody>
          <a:bodyPr>
            <a:normAutofit fontScale="92500"/>
          </a:bodyPr>
          <a:lstStyle/>
          <a:p>
            <a:r>
              <a:rPr lang="en-US" altLang="zh-TW" sz="4400" dirty="0" smtClean="0">
                <a:solidFill>
                  <a:schemeClr val="bg1"/>
                </a:solidFill>
              </a:rPr>
              <a:t>7:8 </a:t>
            </a:r>
            <a:r>
              <a:rPr lang="zh-TW" altLang="en-US" sz="4400" dirty="0" smtClean="0">
                <a:solidFill>
                  <a:schemeClr val="bg1"/>
                </a:solidFill>
              </a:rPr>
              <a:t>在這裡收十分之一的都是必死的人。 但在那裡收十分之一的，有為他作見證的說，他是活的。 </a:t>
            </a:r>
            <a:endParaRPr lang="en-US" altLang="zh-TW" sz="4400" dirty="0" smtClean="0">
              <a:solidFill>
                <a:schemeClr val="bg1"/>
              </a:solidFill>
            </a:endParaRPr>
          </a:p>
          <a:p>
            <a:r>
              <a:rPr lang="en-US" altLang="zh-TW" sz="4400" dirty="0" smtClean="0">
                <a:solidFill>
                  <a:schemeClr val="bg1"/>
                </a:solidFill>
              </a:rPr>
              <a:t>7:9 </a:t>
            </a:r>
            <a:r>
              <a:rPr lang="zh-TW" altLang="en-US" sz="4400" dirty="0" smtClean="0">
                <a:solidFill>
                  <a:schemeClr val="bg1"/>
                </a:solidFill>
              </a:rPr>
              <a:t>並且可說，那受十分之一的利未，也是借著亞伯拉罕納了十分之一。 </a:t>
            </a:r>
            <a:endParaRPr lang="en-US" altLang="zh-TW" sz="4400" dirty="0" smtClean="0">
              <a:solidFill>
                <a:schemeClr val="bg1"/>
              </a:solidFill>
            </a:endParaRPr>
          </a:p>
          <a:p>
            <a:r>
              <a:rPr lang="en-US" altLang="zh-TW" sz="4400" dirty="0" smtClean="0">
                <a:solidFill>
                  <a:schemeClr val="bg1"/>
                </a:solidFill>
              </a:rPr>
              <a:t>7:10 </a:t>
            </a:r>
            <a:r>
              <a:rPr lang="zh-TW" altLang="en-US" sz="4400" dirty="0" smtClean="0">
                <a:solidFill>
                  <a:schemeClr val="bg1"/>
                </a:solidFill>
              </a:rPr>
              <a:t>因為麥基洗德迎接亞伯拉罕的時候，利未已經在他先祖的身中。 </a:t>
            </a:r>
            <a:r>
              <a:rPr lang="en-US" altLang="zh-TW" sz="4400" dirty="0" smtClean="0">
                <a:solidFill>
                  <a:schemeClr val="bg1"/>
                </a:solidFill>
              </a:rPr>
              <a:t>(</a:t>
            </a:r>
            <a:r>
              <a:rPr lang="zh-TW" altLang="en-US" sz="4400" dirty="0" smtClean="0">
                <a:solidFill>
                  <a:schemeClr val="bg1"/>
                </a:solidFill>
              </a:rPr>
              <a:t>身原文作腰</a:t>
            </a:r>
            <a:r>
              <a:rPr lang="en-US" altLang="zh-TW" sz="4400" dirty="0" smtClean="0">
                <a:solidFill>
                  <a:schemeClr val="bg1"/>
                </a:solidFill>
              </a:rPr>
              <a:t>)</a:t>
            </a:r>
            <a:endParaRPr lang="zh-CN" altLang="en-US" sz="4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9962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altLang="zh-CN" sz="4800" b="1" dirty="0" smtClean="0">
                <a:solidFill>
                  <a:schemeClr val="bg1"/>
                </a:solidFill>
              </a:rPr>
              <a:t>5-7</a:t>
            </a:r>
            <a:r>
              <a:rPr lang="zh-CN" altLang="en-US" sz="4800" b="1" dirty="0" smtClean="0">
                <a:solidFill>
                  <a:schemeClr val="bg1"/>
                </a:solidFill>
              </a:rPr>
              <a:t>章的中心內容</a:t>
            </a:r>
            <a:endParaRPr lang="zh-CN" altLang="en-US" sz="48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19200"/>
            <a:ext cx="8763000" cy="5486400"/>
          </a:xfrm>
        </p:spPr>
        <p:txBody>
          <a:bodyPr>
            <a:no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</a:rPr>
              <a:t>5:6 </a:t>
            </a:r>
            <a:r>
              <a:rPr lang="zh-TW" altLang="en-US" dirty="0" smtClean="0">
                <a:solidFill>
                  <a:schemeClr val="bg1"/>
                </a:solidFill>
              </a:rPr>
              <a:t>就如經上又有一處說，你是照著麥基洗德的等次永遠為祭司。 </a:t>
            </a:r>
            <a:endParaRPr lang="en-US" altLang="zh-TW" dirty="0" smtClean="0">
              <a:solidFill>
                <a:schemeClr val="bg1"/>
              </a:solidFill>
            </a:endParaRPr>
          </a:p>
          <a:p>
            <a:r>
              <a:rPr lang="en-US" altLang="zh-TW" dirty="0" smtClean="0">
                <a:solidFill>
                  <a:schemeClr val="bg1"/>
                </a:solidFill>
              </a:rPr>
              <a:t>6:20 </a:t>
            </a:r>
            <a:r>
              <a:rPr lang="zh-TW" altLang="en-US" dirty="0" smtClean="0">
                <a:solidFill>
                  <a:schemeClr val="bg1"/>
                </a:solidFill>
              </a:rPr>
              <a:t>作先鋒的耶穌，既照著麥基洗德的等次，成了永遠的大祭司，就為我們進入幔內。 </a:t>
            </a:r>
            <a:endParaRPr lang="en-US" altLang="zh-TW" dirty="0" smtClean="0">
              <a:solidFill>
                <a:schemeClr val="bg1"/>
              </a:solidFill>
            </a:endParaRPr>
          </a:p>
          <a:p>
            <a:r>
              <a:rPr lang="en-US" altLang="zh-TW" dirty="0" smtClean="0">
                <a:solidFill>
                  <a:schemeClr val="bg1"/>
                </a:solidFill>
              </a:rPr>
              <a:t>7:17 </a:t>
            </a:r>
            <a:r>
              <a:rPr lang="zh-TW" altLang="en-US" dirty="0" smtClean="0">
                <a:solidFill>
                  <a:schemeClr val="bg1"/>
                </a:solidFill>
              </a:rPr>
              <a:t>因為有給他作見證的說，你是照著麥基洗德的等次永遠為祭司。 </a:t>
            </a:r>
            <a:endParaRPr lang="en-US" altLang="zh-TW" dirty="0" smtClean="0">
              <a:solidFill>
                <a:schemeClr val="bg1"/>
              </a:solidFill>
            </a:endParaRPr>
          </a:p>
          <a:p>
            <a:r>
              <a:rPr lang="en-US" altLang="zh-TW" dirty="0" smtClean="0">
                <a:solidFill>
                  <a:schemeClr val="bg1"/>
                </a:solidFill>
              </a:rPr>
              <a:t>7:21 </a:t>
            </a:r>
            <a:r>
              <a:rPr lang="zh-TW" altLang="en-US" dirty="0" smtClean="0">
                <a:solidFill>
                  <a:schemeClr val="bg1"/>
                </a:solidFill>
              </a:rPr>
              <a:t>至於那些祭司，原不是起誓立的，只有耶穌是起誓立的。 因為那立他的對他說，主起了誓決不後悔，你是永遠為祭司。</a:t>
            </a:r>
            <a:endParaRPr lang="zh-CN" alt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3049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zh-TW" altLang="en-US" sz="4800" b="1" dirty="0">
                <a:solidFill>
                  <a:schemeClr val="bg1"/>
                </a:solidFill>
              </a:rPr>
              <a:t>大祭司</a:t>
            </a:r>
            <a:endParaRPr lang="zh-CN" altLang="en-US" sz="48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19200"/>
            <a:ext cx="8763000" cy="5486400"/>
          </a:xfrm>
        </p:spPr>
        <p:txBody>
          <a:bodyPr>
            <a:noAutofit/>
          </a:bodyPr>
          <a:lstStyle/>
          <a:p>
            <a:r>
              <a:rPr lang="en-US" altLang="zh-TW" sz="2800" dirty="0" smtClean="0">
                <a:solidFill>
                  <a:schemeClr val="bg1"/>
                </a:solidFill>
              </a:rPr>
              <a:t>5:1 </a:t>
            </a:r>
            <a:r>
              <a:rPr lang="zh-TW" altLang="en-US" sz="2800" dirty="0" smtClean="0">
                <a:solidFill>
                  <a:schemeClr val="bg1"/>
                </a:solidFill>
              </a:rPr>
              <a:t>凡從人間挑選的大祭司，是奉派替人辦理屬神的事，為要獻上禮物，和贖罪祭。 </a:t>
            </a:r>
            <a:r>
              <a:rPr lang="en-US" altLang="zh-TW" sz="2800" dirty="0" smtClean="0">
                <a:solidFill>
                  <a:schemeClr val="bg1"/>
                </a:solidFill>
              </a:rPr>
              <a:t>(</a:t>
            </a:r>
            <a:r>
              <a:rPr lang="zh-TW" altLang="en-US" sz="2800" dirty="0" smtClean="0">
                <a:solidFill>
                  <a:schemeClr val="bg1"/>
                </a:solidFill>
              </a:rPr>
              <a:t>或作要為罪獻上禮物和祭物</a:t>
            </a:r>
            <a:r>
              <a:rPr lang="en-US" altLang="zh-TW" sz="2800" dirty="0" smtClean="0">
                <a:solidFill>
                  <a:schemeClr val="bg1"/>
                </a:solidFill>
              </a:rPr>
              <a:t>)</a:t>
            </a:r>
          </a:p>
          <a:p>
            <a:r>
              <a:rPr lang="en-US" altLang="zh-TW" sz="2800" dirty="0" smtClean="0">
                <a:solidFill>
                  <a:schemeClr val="bg1"/>
                </a:solidFill>
              </a:rPr>
              <a:t>5:2 </a:t>
            </a:r>
            <a:r>
              <a:rPr lang="zh-TW" altLang="en-US" sz="2800" dirty="0" smtClean="0">
                <a:solidFill>
                  <a:schemeClr val="bg1"/>
                </a:solidFill>
              </a:rPr>
              <a:t>他能體諒那愚蒙的，和失迷的人，因為他自己也是被軟弱所困。 </a:t>
            </a:r>
            <a:endParaRPr lang="en-US" altLang="zh-TW" sz="2800" dirty="0" smtClean="0">
              <a:solidFill>
                <a:schemeClr val="bg1"/>
              </a:solidFill>
            </a:endParaRPr>
          </a:p>
          <a:p>
            <a:r>
              <a:rPr lang="en-US" altLang="zh-TW" sz="2800" dirty="0" smtClean="0">
                <a:solidFill>
                  <a:schemeClr val="bg1"/>
                </a:solidFill>
              </a:rPr>
              <a:t>5:3 </a:t>
            </a:r>
            <a:r>
              <a:rPr lang="zh-TW" altLang="en-US" sz="2800" dirty="0" smtClean="0">
                <a:solidFill>
                  <a:schemeClr val="bg1"/>
                </a:solidFill>
              </a:rPr>
              <a:t>故此他理當為百姓和自己獻祭贖罪。 </a:t>
            </a:r>
            <a:endParaRPr lang="en-US" altLang="zh-TW" sz="2800" dirty="0" smtClean="0">
              <a:solidFill>
                <a:schemeClr val="bg1"/>
              </a:solidFill>
            </a:endParaRPr>
          </a:p>
          <a:p>
            <a:r>
              <a:rPr lang="en-US" altLang="zh-TW" sz="2800" dirty="0" smtClean="0">
                <a:solidFill>
                  <a:schemeClr val="bg1"/>
                </a:solidFill>
              </a:rPr>
              <a:t>5:4 </a:t>
            </a:r>
            <a:r>
              <a:rPr lang="zh-TW" altLang="en-US" sz="2800" dirty="0" smtClean="0">
                <a:solidFill>
                  <a:schemeClr val="bg1"/>
                </a:solidFill>
              </a:rPr>
              <a:t>這大祭司的尊榮，沒有人自取，惟要蒙神所召，像亞倫一樣。 </a:t>
            </a:r>
            <a:endParaRPr lang="en-US" altLang="zh-TW" sz="2800" dirty="0" smtClean="0">
              <a:solidFill>
                <a:schemeClr val="bg1"/>
              </a:solidFill>
            </a:endParaRPr>
          </a:p>
          <a:p>
            <a:r>
              <a:rPr lang="en-US" altLang="zh-TW" sz="2800" dirty="0" smtClean="0">
                <a:solidFill>
                  <a:schemeClr val="bg1"/>
                </a:solidFill>
              </a:rPr>
              <a:t>5:5 </a:t>
            </a:r>
            <a:r>
              <a:rPr lang="zh-TW" altLang="en-US" sz="2800" dirty="0" smtClean="0">
                <a:solidFill>
                  <a:schemeClr val="bg1"/>
                </a:solidFill>
              </a:rPr>
              <a:t>如此，基督也不是自取榮耀作大祭司，乃是在乎向他說，你是我的兒子，我今日生你。 的那一位。</a:t>
            </a:r>
            <a:endParaRPr lang="zh-CN" altLang="en-US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2824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zh-TW" altLang="en-US" sz="4800" b="1" dirty="0" smtClean="0">
                <a:solidFill>
                  <a:schemeClr val="bg1"/>
                </a:solidFill>
              </a:rPr>
              <a:t>照著麥基洗德的等次永遠為祭司</a:t>
            </a:r>
            <a:endParaRPr lang="zh-CN" altLang="en-US" sz="48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19200"/>
            <a:ext cx="8763000" cy="5486400"/>
          </a:xfrm>
        </p:spPr>
        <p:txBody>
          <a:bodyPr>
            <a:no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</a:rPr>
              <a:t>5:6 </a:t>
            </a:r>
            <a:r>
              <a:rPr lang="zh-TW" altLang="en-US" dirty="0" smtClean="0">
                <a:solidFill>
                  <a:schemeClr val="bg1"/>
                </a:solidFill>
              </a:rPr>
              <a:t>就如經上又有一處說，你是照著麥基洗德的等次永遠為祭司。 </a:t>
            </a:r>
            <a:endParaRPr lang="en-US" altLang="zh-TW" dirty="0" smtClean="0">
              <a:solidFill>
                <a:schemeClr val="bg1"/>
              </a:solidFill>
            </a:endParaRPr>
          </a:p>
          <a:p>
            <a:r>
              <a:rPr lang="en-US" altLang="zh-TW" dirty="0" smtClean="0">
                <a:solidFill>
                  <a:schemeClr val="bg1"/>
                </a:solidFill>
              </a:rPr>
              <a:t>5:7 </a:t>
            </a:r>
            <a:r>
              <a:rPr lang="zh-TW" altLang="en-US" dirty="0" smtClean="0">
                <a:solidFill>
                  <a:schemeClr val="bg1"/>
                </a:solidFill>
              </a:rPr>
              <a:t>基督在肉體的時候，既大聲哀哭，流淚禱告懇求那能救他免死的主，就因他的虔誠，蒙了應允。 </a:t>
            </a:r>
            <a:endParaRPr lang="en-US" altLang="zh-TW" dirty="0" smtClean="0">
              <a:solidFill>
                <a:schemeClr val="bg1"/>
              </a:solidFill>
            </a:endParaRPr>
          </a:p>
          <a:p>
            <a:r>
              <a:rPr lang="en-US" altLang="zh-TW" dirty="0" smtClean="0">
                <a:solidFill>
                  <a:schemeClr val="bg1"/>
                </a:solidFill>
              </a:rPr>
              <a:t>5:8 </a:t>
            </a:r>
            <a:r>
              <a:rPr lang="zh-TW" altLang="en-US" dirty="0" smtClean="0">
                <a:solidFill>
                  <a:schemeClr val="bg1"/>
                </a:solidFill>
              </a:rPr>
              <a:t>他雖然為兒子，還是因所受的苦難學了順從。 </a:t>
            </a:r>
            <a:endParaRPr lang="en-US" altLang="zh-TW" dirty="0" smtClean="0">
              <a:solidFill>
                <a:schemeClr val="bg1"/>
              </a:solidFill>
            </a:endParaRPr>
          </a:p>
          <a:p>
            <a:r>
              <a:rPr lang="en-US" altLang="zh-TW" dirty="0" smtClean="0">
                <a:solidFill>
                  <a:schemeClr val="bg1"/>
                </a:solidFill>
              </a:rPr>
              <a:t>5:9 </a:t>
            </a:r>
            <a:r>
              <a:rPr lang="zh-TW" altLang="en-US" dirty="0" smtClean="0">
                <a:solidFill>
                  <a:schemeClr val="bg1"/>
                </a:solidFill>
              </a:rPr>
              <a:t>他既得以完全，就為凡順從他的人，成了永遠得救的根源。 </a:t>
            </a:r>
            <a:endParaRPr lang="en-US" altLang="zh-TW" dirty="0" smtClean="0">
              <a:solidFill>
                <a:schemeClr val="bg1"/>
              </a:solidFill>
            </a:endParaRPr>
          </a:p>
          <a:p>
            <a:r>
              <a:rPr lang="en-US" altLang="zh-TW" dirty="0" smtClean="0">
                <a:solidFill>
                  <a:schemeClr val="bg1"/>
                </a:solidFill>
              </a:rPr>
              <a:t>5:10 </a:t>
            </a:r>
            <a:r>
              <a:rPr lang="zh-TW" altLang="en-US" dirty="0" smtClean="0">
                <a:solidFill>
                  <a:schemeClr val="bg1"/>
                </a:solidFill>
              </a:rPr>
              <a:t>並蒙神照著麥基洗德的等次稱他為大祭司。</a:t>
            </a:r>
            <a:endParaRPr lang="zh-CN" alt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2615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zh-CN" altLang="en-US" sz="4800" b="1" dirty="0" smtClean="0">
                <a:solidFill>
                  <a:schemeClr val="bg1"/>
                </a:solidFill>
              </a:rPr>
              <a:t>耶穌的順從與完全</a:t>
            </a:r>
            <a:endParaRPr lang="zh-CN" altLang="en-US" sz="48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19200"/>
            <a:ext cx="8763000" cy="5486400"/>
          </a:xfrm>
        </p:spPr>
        <p:txBody>
          <a:bodyPr>
            <a:noAutofit/>
          </a:bodyPr>
          <a:lstStyle/>
          <a:p>
            <a:r>
              <a:rPr lang="zh-TW" altLang="en-US" dirty="0">
                <a:solidFill>
                  <a:schemeClr val="bg1"/>
                </a:solidFill>
              </a:rPr>
              <a:t>约翰福音</a:t>
            </a:r>
            <a:r>
              <a:rPr lang="en-US" altLang="zh-TW" dirty="0">
                <a:solidFill>
                  <a:schemeClr val="bg1"/>
                </a:solidFill>
              </a:rPr>
              <a:t>8:29 …</a:t>
            </a:r>
            <a:r>
              <a:rPr lang="zh-TW" altLang="en-US" dirty="0">
                <a:solidFill>
                  <a:schemeClr val="bg1"/>
                </a:solidFill>
              </a:rPr>
              <a:t>我</a:t>
            </a:r>
            <a:r>
              <a:rPr lang="zh-TW" altLang="en-US" b="1" dirty="0">
                <a:solidFill>
                  <a:schemeClr val="bg1"/>
                </a:solidFill>
              </a:rPr>
              <a:t>一直</a:t>
            </a:r>
            <a:r>
              <a:rPr lang="zh-TW" altLang="en-US" dirty="0">
                <a:solidFill>
                  <a:schemeClr val="bg1"/>
                </a:solidFill>
              </a:rPr>
              <a:t>（</a:t>
            </a:r>
            <a:r>
              <a:rPr lang="en-US" altLang="zh-TW" dirty="0">
                <a:solidFill>
                  <a:schemeClr val="bg1"/>
                </a:solidFill>
              </a:rPr>
              <a:t>Always</a:t>
            </a:r>
            <a:r>
              <a:rPr lang="zh-TW" altLang="en-US" dirty="0">
                <a:solidFill>
                  <a:schemeClr val="bg1"/>
                </a:solidFill>
              </a:rPr>
              <a:t>）作他（父神）所喜欢的</a:t>
            </a:r>
            <a:r>
              <a:rPr lang="zh-TW" altLang="en-US" dirty="0" smtClean="0">
                <a:solidFill>
                  <a:schemeClr val="bg1"/>
                </a:solidFill>
              </a:rPr>
              <a:t>事</a:t>
            </a:r>
            <a:endParaRPr lang="en-US" altLang="zh-TW" dirty="0" smtClean="0">
              <a:solidFill>
                <a:schemeClr val="bg1"/>
              </a:solidFill>
            </a:endParaRPr>
          </a:p>
          <a:p>
            <a:r>
              <a:rPr lang="zh-CN" altLang="en-US" dirty="0">
                <a:solidFill>
                  <a:schemeClr val="bg1"/>
                </a:solidFill>
              </a:rPr>
              <a:t>路</a:t>
            </a:r>
            <a:r>
              <a:rPr lang="zh-CN" altLang="en-US" dirty="0" smtClean="0">
                <a:solidFill>
                  <a:schemeClr val="bg1"/>
                </a:solidFill>
              </a:rPr>
              <a:t>加福音</a:t>
            </a:r>
            <a:r>
              <a:rPr lang="en-US" altLang="zh-CN" dirty="0" smtClean="0">
                <a:solidFill>
                  <a:schemeClr val="bg1"/>
                </a:solidFill>
              </a:rPr>
              <a:t>1:35 </a:t>
            </a:r>
            <a:r>
              <a:rPr lang="zh-CN" altLang="en-US" dirty="0">
                <a:solidFill>
                  <a:schemeClr val="bg1"/>
                </a:solidFill>
              </a:rPr>
              <a:t>天使回答说，圣灵要临到你身上，至高者的能力要荫庇你。因此所要生的</a:t>
            </a:r>
            <a:r>
              <a:rPr lang="zh-CN" altLang="en-US" b="1" dirty="0">
                <a:solidFill>
                  <a:schemeClr val="bg1"/>
                </a:solidFill>
              </a:rPr>
              <a:t>圣者</a:t>
            </a:r>
            <a:r>
              <a:rPr lang="zh-CN" altLang="en-US" dirty="0">
                <a:solidFill>
                  <a:schemeClr val="bg1"/>
                </a:solidFill>
              </a:rPr>
              <a:t>，必称为神的儿子。</a:t>
            </a:r>
            <a:endParaRPr lang="en-US" altLang="zh-TW" dirty="0" smtClean="0">
              <a:solidFill>
                <a:schemeClr val="bg1"/>
              </a:solidFill>
            </a:endParaRPr>
          </a:p>
          <a:p>
            <a:endParaRPr lang="zh-CN" alt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3215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zh-CN" altLang="en-US" sz="4800" b="1" dirty="0" smtClean="0">
                <a:solidFill>
                  <a:schemeClr val="bg1"/>
                </a:solidFill>
              </a:rPr>
              <a:t>屬</a:t>
            </a:r>
            <a:r>
              <a:rPr lang="zh-CN" altLang="en-US" sz="4800" b="1" dirty="0">
                <a:solidFill>
                  <a:schemeClr val="bg1"/>
                </a:solidFill>
              </a:rPr>
              <a:t>靈的人需要成</a:t>
            </a:r>
            <a:r>
              <a:rPr lang="zh-CN" altLang="en-US" sz="4800" b="1" dirty="0" smtClean="0">
                <a:solidFill>
                  <a:schemeClr val="bg1"/>
                </a:solidFill>
              </a:rPr>
              <a:t>長：奶</a:t>
            </a:r>
            <a:r>
              <a:rPr lang="zh-CN" altLang="en-US" sz="4800" b="1" dirty="0" smtClean="0">
                <a:solidFill>
                  <a:schemeClr val="bg1"/>
                </a:solidFill>
              </a:rPr>
              <a:t>和乾糧</a:t>
            </a:r>
            <a:endParaRPr lang="zh-CN" altLang="en-US" sz="48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19200"/>
            <a:ext cx="8763000" cy="5486400"/>
          </a:xfrm>
        </p:spPr>
        <p:txBody>
          <a:bodyPr>
            <a:no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</a:rPr>
              <a:t>5:11 </a:t>
            </a:r>
            <a:r>
              <a:rPr lang="zh-TW" altLang="en-US" dirty="0" smtClean="0">
                <a:solidFill>
                  <a:schemeClr val="bg1"/>
                </a:solidFill>
              </a:rPr>
              <a:t>論到麥基洗德</a:t>
            </a:r>
            <a:r>
              <a:rPr lang="zh-CN" altLang="en-US" dirty="0" smtClean="0">
                <a:solidFill>
                  <a:schemeClr val="bg1"/>
                </a:solidFill>
              </a:rPr>
              <a:t>，</a:t>
            </a:r>
            <a:r>
              <a:rPr lang="zh-TW" altLang="en-US" dirty="0" smtClean="0">
                <a:solidFill>
                  <a:schemeClr val="bg1"/>
                </a:solidFill>
              </a:rPr>
              <a:t>我們有好些話</a:t>
            </a:r>
            <a:r>
              <a:rPr lang="zh-CN" altLang="en-US" dirty="0" smtClean="0">
                <a:solidFill>
                  <a:schemeClr val="bg1"/>
                </a:solidFill>
              </a:rPr>
              <a:t>，</a:t>
            </a:r>
            <a:r>
              <a:rPr lang="zh-TW" altLang="en-US" dirty="0" smtClean="0">
                <a:solidFill>
                  <a:schemeClr val="bg1"/>
                </a:solidFill>
              </a:rPr>
              <a:t>並且難以解明，因為你們聽不進去。 </a:t>
            </a:r>
            <a:endParaRPr lang="en-US" altLang="zh-TW" dirty="0" smtClean="0">
              <a:solidFill>
                <a:schemeClr val="bg1"/>
              </a:solidFill>
            </a:endParaRPr>
          </a:p>
          <a:p>
            <a:r>
              <a:rPr lang="en-US" altLang="zh-TW" dirty="0" smtClean="0">
                <a:solidFill>
                  <a:schemeClr val="bg1"/>
                </a:solidFill>
              </a:rPr>
              <a:t>5:12 </a:t>
            </a:r>
            <a:r>
              <a:rPr lang="zh-TW" altLang="en-US" dirty="0" smtClean="0">
                <a:solidFill>
                  <a:schemeClr val="bg1"/>
                </a:solidFill>
              </a:rPr>
              <a:t>看你們學習的工夫，本該作師傅，誰知還得有人將神聖言小學的開端，另教導你們。 並且成了那必須吃奶，不能吃乾糧的人。</a:t>
            </a:r>
            <a:endParaRPr lang="en-US" altLang="zh-TW" dirty="0" smtClean="0">
              <a:solidFill>
                <a:schemeClr val="bg1"/>
              </a:solidFill>
            </a:endParaRPr>
          </a:p>
          <a:p>
            <a:r>
              <a:rPr lang="en-US" altLang="zh-TW" dirty="0" smtClean="0">
                <a:solidFill>
                  <a:schemeClr val="bg1"/>
                </a:solidFill>
              </a:rPr>
              <a:t>5:13 </a:t>
            </a:r>
            <a:r>
              <a:rPr lang="zh-TW" altLang="en-US" dirty="0" smtClean="0">
                <a:solidFill>
                  <a:schemeClr val="bg1"/>
                </a:solidFill>
              </a:rPr>
              <a:t>凡只能吃奶的，都不熟練仁義的道理。 因為他是嬰孩。 </a:t>
            </a:r>
            <a:endParaRPr lang="en-US" altLang="zh-TW" dirty="0" smtClean="0">
              <a:solidFill>
                <a:schemeClr val="bg1"/>
              </a:solidFill>
            </a:endParaRPr>
          </a:p>
          <a:p>
            <a:r>
              <a:rPr lang="en-US" altLang="zh-TW" dirty="0" smtClean="0">
                <a:solidFill>
                  <a:schemeClr val="bg1"/>
                </a:solidFill>
              </a:rPr>
              <a:t>5:14 </a:t>
            </a:r>
            <a:r>
              <a:rPr lang="zh-TW" altLang="en-US" dirty="0" smtClean="0">
                <a:solidFill>
                  <a:schemeClr val="bg1"/>
                </a:solidFill>
              </a:rPr>
              <a:t>惟獨長大成人的，才能吃乾糧，他們的心竅，習練得通達，就能分辨好歹了。</a:t>
            </a:r>
            <a:endParaRPr lang="zh-CN" alt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9529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zh-TW" altLang="en-US" sz="4800" b="1" dirty="0" smtClean="0">
                <a:solidFill>
                  <a:schemeClr val="bg1"/>
                </a:solidFill>
              </a:rPr>
              <a:t>離開基督道理的開端</a:t>
            </a:r>
            <a:endParaRPr lang="zh-CN" altLang="en-US" sz="48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19200"/>
            <a:ext cx="8763000" cy="5486400"/>
          </a:xfrm>
        </p:spPr>
        <p:txBody>
          <a:bodyPr>
            <a:noAutofit/>
          </a:bodyPr>
          <a:lstStyle/>
          <a:p>
            <a:r>
              <a:rPr lang="en-US" altLang="zh-TW" sz="4400" dirty="0" smtClean="0">
                <a:solidFill>
                  <a:schemeClr val="bg1"/>
                </a:solidFill>
              </a:rPr>
              <a:t>6:1 </a:t>
            </a:r>
            <a:r>
              <a:rPr lang="zh-TW" altLang="en-US" sz="4400" dirty="0" smtClean="0">
                <a:solidFill>
                  <a:schemeClr val="bg1"/>
                </a:solidFill>
              </a:rPr>
              <a:t>所以我們應當離開基督道理的開端，竭力進到完全的地步。 不必再立根基，就如那懊悔死行，信靠神，</a:t>
            </a:r>
            <a:r>
              <a:rPr lang="en-US" altLang="zh-TW" sz="4400" dirty="0" smtClean="0">
                <a:solidFill>
                  <a:schemeClr val="bg1"/>
                </a:solidFill>
              </a:rPr>
              <a:t> </a:t>
            </a:r>
          </a:p>
          <a:p>
            <a:r>
              <a:rPr lang="en-US" altLang="zh-TW" sz="4400" dirty="0" smtClean="0">
                <a:solidFill>
                  <a:schemeClr val="bg1"/>
                </a:solidFill>
              </a:rPr>
              <a:t>6:2 </a:t>
            </a:r>
            <a:r>
              <a:rPr lang="zh-TW" altLang="en-US" sz="4400" dirty="0" smtClean="0">
                <a:solidFill>
                  <a:schemeClr val="bg1"/>
                </a:solidFill>
              </a:rPr>
              <a:t>各樣洗禮，按手之禮，死人復活，以及永遠審判，各等教訓。 </a:t>
            </a:r>
            <a:endParaRPr lang="en-US" altLang="zh-TW" sz="4400" dirty="0" smtClean="0">
              <a:solidFill>
                <a:schemeClr val="bg1"/>
              </a:solidFill>
            </a:endParaRPr>
          </a:p>
          <a:p>
            <a:r>
              <a:rPr lang="en-US" altLang="zh-TW" sz="4400" dirty="0" smtClean="0">
                <a:solidFill>
                  <a:schemeClr val="bg1"/>
                </a:solidFill>
              </a:rPr>
              <a:t>6:3 </a:t>
            </a:r>
            <a:r>
              <a:rPr lang="zh-TW" altLang="en-US" sz="4400" dirty="0" smtClean="0">
                <a:solidFill>
                  <a:schemeClr val="bg1"/>
                </a:solidFill>
              </a:rPr>
              <a:t>神若許我們，我們必如此行。</a:t>
            </a:r>
            <a:endParaRPr lang="zh-CN" altLang="en-US" sz="4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4935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zh-TW" altLang="en-US" sz="4800" b="1" dirty="0">
                <a:solidFill>
                  <a:schemeClr val="bg1"/>
                </a:solidFill>
              </a:rPr>
              <a:t>各樣洗禮</a:t>
            </a:r>
            <a:endParaRPr lang="zh-CN" altLang="en-US" sz="48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19200"/>
            <a:ext cx="8763000" cy="5486400"/>
          </a:xfrm>
        </p:spPr>
        <p:txBody>
          <a:bodyPr>
            <a:noAutofit/>
          </a:bodyPr>
          <a:lstStyle/>
          <a:p>
            <a:r>
              <a:rPr lang="zh-CN" altLang="en-US" sz="4400" dirty="0">
                <a:solidFill>
                  <a:schemeClr val="bg1"/>
                </a:solidFill>
              </a:rPr>
              <a:t>希伯來書</a:t>
            </a:r>
            <a:r>
              <a:rPr lang="en-US" altLang="zh-CN" sz="4400" dirty="0" smtClean="0">
                <a:solidFill>
                  <a:schemeClr val="bg1"/>
                </a:solidFill>
              </a:rPr>
              <a:t>9:9 </a:t>
            </a:r>
            <a:r>
              <a:rPr lang="zh-CN" altLang="en-US" sz="4400" dirty="0">
                <a:solidFill>
                  <a:schemeClr val="bg1"/>
                </a:solidFill>
              </a:rPr>
              <a:t>那头一层帐幕作现今的一个表样，所献的礼物和祭物，就着良心说，都不能叫礼拜的人得以完全。</a:t>
            </a:r>
            <a:r>
              <a:rPr lang="en-US" altLang="zh-CN" sz="4400" dirty="0">
                <a:solidFill>
                  <a:schemeClr val="bg1"/>
                </a:solidFill>
              </a:rPr>
              <a:t>9:10 </a:t>
            </a:r>
            <a:r>
              <a:rPr lang="zh-CN" altLang="en-US" sz="4400" dirty="0">
                <a:solidFill>
                  <a:schemeClr val="bg1"/>
                </a:solidFill>
              </a:rPr>
              <a:t>这些事连那饮食和</a:t>
            </a:r>
            <a:r>
              <a:rPr lang="zh-CN" altLang="en-US" sz="4400" b="1" dirty="0">
                <a:solidFill>
                  <a:schemeClr val="bg1"/>
                </a:solidFill>
              </a:rPr>
              <a:t>诸般洗濯的规矩</a:t>
            </a:r>
            <a:r>
              <a:rPr lang="zh-CN" altLang="en-US" sz="4400" dirty="0">
                <a:solidFill>
                  <a:schemeClr val="bg1"/>
                </a:solidFill>
              </a:rPr>
              <a:t>，都不过是属肉体的条例，命定到振兴的时候为止。</a:t>
            </a:r>
          </a:p>
          <a:p>
            <a:endParaRPr lang="zh-CN" altLang="en-US" sz="4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7915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zh-CN" altLang="en-US" sz="4800" b="1" dirty="0" smtClean="0">
                <a:solidFill>
                  <a:schemeClr val="bg1"/>
                </a:solidFill>
              </a:rPr>
              <a:t>第三個警告</a:t>
            </a:r>
            <a:endParaRPr lang="zh-CN" altLang="en-US" sz="48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19200"/>
            <a:ext cx="8763000" cy="5486400"/>
          </a:xfrm>
        </p:spPr>
        <p:txBody>
          <a:bodyPr>
            <a:no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</a:rPr>
              <a:t>6:4 </a:t>
            </a:r>
            <a:r>
              <a:rPr lang="zh-TW" altLang="en-US" dirty="0" smtClean="0">
                <a:solidFill>
                  <a:schemeClr val="bg1"/>
                </a:solidFill>
              </a:rPr>
              <a:t>論到那些已經蒙了光照，嘗過天恩的滋味，又于聖靈有分，</a:t>
            </a:r>
            <a:r>
              <a:rPr lang="en-US" altLang="zh-TW" dirty="0" smtClean="0">
                <a:solidFill>
                  <a:schemeClr val="bg1"/>
                </a:solidFill>
              </a:rPr>
              <a:t> </a:t>
            </a:r>
          </a:p>
          <a:p>
            <a:r>
              <a:rPr lang="en-US" altLang="zh-TW" dirty="0" smtClean="0">
                <a:solidFill>
                  <a:schemeClr val="bg1"/>
                </a:solidFill>
              </a:rPr>
              <a:t>6:5 </a:t>
            </a:r>
            <a:r>
              <a:rPr lang="zh-TW" altLang="en-US" dirty="0" smtClean="0">
                <a:solidFill>
                  <a:schemeClr val="bg1"/>
                </a:solidFill>
              </a:rPr>
              <a:t>並嘗過神善道的滋味，覺悟來世權能的人，</a:t>
            </a:r>
            <a:r>
              <a:rPr lang="en-US" altLang="zh-TW" dirty="0" smtClean="0">
                <a:solidFill>
                  <a:schemeClr val="bg1"/>
                </a:solidFill>
              </a:rPr>
              <a:t> </a:t>
            </a:r>
          </a:p>
          <a:p>
            <a:r>
              <a:rPr lang="en-US" altLang="zh-TW" dirty="0" smtClean="0">
                <a:solidFill>
                  <a:schemeClr val="bg1"/>
                </a:solidFill>
              </a:rPr>
              <a:t>6:6 </a:t>
            </a:r>
            <a:r>
              <a:rPr lang="zh-TW" altLang="en-US" dirty="0" smtClean="0">
                <a:solidFill>
                  <a:schemeClr val="bg1"/>
                </a:solidFill>
              </a:rPr>
              <a:t>若是離棄道理，就不能叫他們從新懊悔了。 因為他們把神的兒子重釘十字架，明明地羞辱他。 </a:t>
            </a:r>
            <a:endParaRPr lang="en-US" altLang="zh-TW" dirty="0" smtClean="0">
              <a:solidFill>
                <a:schemeClr val="bg1"/>
              </a:solidFill>
            </a:endParaRPr>
          </a:p>
          <a:p>
            <a:r>
              <a:rPr lang="en-US" altLang="zh-TW" dirty="0" smtClean="0">
                <a:solidFill>
                  <a:schemeClr val="bg1"/>
                </a:solidFill>
              </a:rPr>
              <a:t>6:7 </a:t>
            </a:r>
            <a:r>
              <a:rPr lang="zh-TW" altLang="en-US" dirty="0" smtClean="0">
                <a:solidFill>
                  <a:schemeClr val="bg1"/>
                </a:solidFill>
              </a:rPr>
              <a:t>就如一塊田地，吃過屢次下的雨水，生長菜蔬合乎耕種的人用，就從神得福。</a:t>
            </a:r>
            <a:endParaRPr lang="en-US" altLang="zh-TW" dirty="0" smtClean="0">
              <a:solidFill>
                <a:schemeClr val="bg1"/>
              </a:solidFill>
            </a:endParaRPr>
          </a:p>
          <a:p>
            <a:r>
              <a:rPr lang="en-US" altLang="zh-TW" dirty="0" smtClean="0">
                <a:solidFill>
                  <a:schemeClr val="bg1"/>
                </a:solidFill>
              </a:rPr>
              <a:t>6:8 </a:t>
            </a:r>
            <a:r>
              <a:rPr lang="zh-TW" altLang="en-US" dirty="0" smtClean="0">
                <a:solidFill>
                  <a:schemeClr val="bg1"/>
                </a:solidFill>
              </a:rPr>
              <a:t>若長荊棘和蒺藜，必被廢棄，近于咒詛，結局就是焚燒。</a:t>
            </a:r>
            <a:endParaRPr lang="zh-CN" alt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3624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131209</TotalTime>
  <Words>8167</Words>
  <Application>Microsoft Office PowerPoint</Application>
  <PresentationFormat>On-screen Show (4:3)</PresentationFormat>
  <Paragraphs>227</Paragraphs>
  <Slides>16</Slides>
  <Notes>16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三谷基督徒會堂成人主日學</vt:lpstr>
      <vt:lpstr>5-7章的中心內容</vt:lpstr>
      <vt:lpstr>大祭司</vt:lpstr>
      <vt:lpstr>照著麥基洗德的等次永遠為祭司</vt:lpstr>
      <vt:lpstr>耶穌的順從與完全</vt:lpstr>
      <vt:lpstr>屬靈的人需要成長：奶和乾糧</vt:lpstr>
      <vt:lpstr>離開基督道理的開端</vt:lpstr>
      <vt:lpstr>各樣洗禮</vt:lpstr>
      <vt:lpstr>第三個警告</vt:lpstr>
      <vt:lpstr>救恩的證據</vt:lpstr>
      <vt:lpstr>亞伯拉罕的例子</vt:lpstr>
      <vt:lpstr>神起誓</vt:lpstr>
      <vt:lpstr>靈魂的錨</vt:lpstr>
      <vt:lpstr>麥基洗德與神的兒子相似</vt:lpstr>
      <vt:lpstr>麥基洗德比亞伯拉罕更尊貴</vt:lpstr>
      <vt:lpstr>麥基洗德比利未更尊貴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Meaning of Christmas</dc:title>
  <dc:creator>Guocai</dc:creator>
  <cp:lastModifiedBy>test</cp:lastModifiedBy>
  <cp:revision>502</cp:revision>
  <cp:lastPrinted>2019-06-30T15:39:11Z</cp:lastPrinted>
  <dcterms:created xsi:type="dcterms:W3CDTF">2014-12-20T19:43:08Z</dcterms:created>
  <dcterms:modified xsi:type="dcterms:W3CDTF">2019-07-01T13:14:29Z</dcterms:modified>
</cp:coreProperties>
</file>