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18" r:id="rId3"/>
    <p:sldId id="330" r:id="rId4"/>
    <p:sldId id="328" r:id="rId5"/>
    <p:sldId id="329" r:id="rId6"/>
    <p:sldId id="331" r:id="rId7"/>
    <p:sldId id="319" r:id="rId8"/>
    <p:sldId id="320" r:id="rId9"/>
    <p:sldId id="321" r:id="rId10"/>
    <p:sldId id="322" r:id="rId11"/>
    <p:sldId id="323" r:id="rId12"/>
    <p:sldId id="324" r:id="rId13"/>
    <p:sldId id="326" r:id="rId14"/>
    <p:sldId id="327" r:id="rId15"/>
    <p:sldId id="312" r:id="rId16"/>
    <p:sldId id="313" r:id="rId17"/>
    <p:sldId id="314" r:id="rId18"/>
    <p:sldId id="315" r:id="rId19"/>
    <p:sldId id="316" r:id="rId20"/>
    <p:sldId id="317" r:id="rId21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19" autoAdjust="0"/>
    <p:restoredTop sz="38021" autoAdjust="0"/>
  </p:normalViewPr>
  <p:slideViewPr>
    <p:cSldViewPr>
      <p:cViewPr varScale="1">
        <p:scale>
          <a:sx n="31" d="100"/>
          <a:sy n="31" d="100"/>
        </p:scale>
        <p:origin x="-2232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5085793-4952-4EC9-AD43-A2D8E28C51C3}" type="datetimeFigureOut">
              <a:rPr lang="en-US" smtClean="0"/>
              <a:t>7/13/2019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DFFB6782-E22B-44B8-BE55-B98FFE70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4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救恩的确据。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人是如何得救的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惟有基督。</a:t>
            </a:r>
            <a:endParaRPr lang="en-US" altLang="zh-TW" sz="1800" dirty="0"/>
          </a:p>
          <a:p>
            <a:r>
              <a:rPr lang="en-US" altLang="zh-CN" sz="1800" dirty="0"/>
              <a:t>3-4</a:t>
            </a:r>
            <a:r>
              <a:rPr lang="zh-CN" altLang="en-US" sz="1800" dirty="0"/>
              <a:t>章是围绕诗篇</a:t>
            </a:r>
            <a:r>
              <a:rPr lang="en-US" altLang="zh-CN" sz="1800" dirty="0"/>
              <a:t>95</a:t>
            </a:r>
            <a:r>
              <a:rPr lang="zh-CN" altLang="en-US" sz="1800" dirty="0"/>
              <a:t>：</a:t>
            </a:r>
            <a:r>
              <a:rPr lang="en-US" altLang="zh-CN" sz="1800" dirty="0"/>
              <a:t>7-11</a:t>
            </a:r>
          </a:p>
          <a:p>
            <a:r>
              <a:rPr lang="en-US" altLang="zh-CN" dirty="0" err="1"/>
              <a:t>Psm</a:t>
            </a:r>
            <a:r>
              <a:rPr lang="en-US" altLang="zh-CN" dirty="0"/>
              <a:t> 95:7 </a:t>
            </a:r>
            <a:r>
              <a:rPr lang="zh-CN" altLang="en-US" dirty="0"/>
              <a:t>因为他是我们的神。我们是他草场的羊，是他手下的民。惟愿你们今天听他的话。</a:t>
            </a:r>
            <a:endParaRPr lang="en-US" dirty="0"/>
          </a:p>
          <a:p>
            <a:r>
              <a:rPr lang="en-US" altLang="zh-CN" dirty="0" err="1"/>
              <a:t>Psm</a:t>
            </a:r>
            <a:r>
              <a:rPr lang="en-US" altLang="zh-CN" dirty="0"/>
              <a:t> 95:8 </a:t>
            </a:r>
            <a:r>
              <a:rPr lang="zh-CN" altLang="en-US" dirty="0"/>
              <a:t>你们不可硬着心，像当日在米利巴，就是在旷野的玛撒。</a:t>
            </a:r>
            <a:endParaRPr lang="en-US" dirty="0"/>
          </a:p>
          <a:p>
            <a:r>
              <a:rPr lang="en-US" altLang="zh-CN" dirty="0" err="1"/>
              <a:t>Psm</a:t>
            </a:r>
            <a:r>
              <a:rPr lang="en-US" altLang="zh-CN" dirty="0"/>
              <a:t> 95:9 </a:t>
            </a:r>
            <a:r>
              <a:rPr lang="zh-CN" altLang="en-US" dirty="0"/>
              <a:t>那时你们的祖宗试我探我，并且观看我的作为。</a:t>
            </a:r>
            <a:endParaRPr lang="en-US" dirty="0"/>
          </a:p>
          <a:p>
            <a:r>
              <a:rPr lang="en-US" altLang="zh-CN" dirty="0" err="1"/>
              <a:t>Psm</a:t>
            </a:r>
            <a:r>
              <a:rPr lang="en-US" altLang="zh-CN" dirty="0"/>
              <a:t> 95:10 </a:t>
            </a:r>
            <a:r>
              <a:rPr lang="zh-CN" altLang="en-US" dirty="0"/>
              <a:t>四十年之久，我厌烦那世代，说，这是心里迷糊的百姓，竟不晓得我的作为。</a:t>
            </a:r>
            <a:endParaRPr lang="en-US" dirty="0"/>
          </a:p>
          <a:p>
            <a:r>
              <a:rPr lang="en-US" altLang="zh-CN" dirty="0" err="1"/>
              <a:t>Psm</a:t>
            </a:r>
            <a:r>
              <a:rPr lang="en-US" altLang="zh-CN" dirty="0"/>
              <a:t> 95:11 </a:t>
            </a:r>
            <a:r>
              <a:rPr lang="zh-CN" altLang="en-US" dirty="0"/>
              <a:t>所以我在怒中起誓，说，他们断不可进入我的安息。</a:t>
            </a:r>
            <a:endParaRPr lang="en-US" dirty="0"/>
          </a:p>
          <a:p>
            <a:endParaRPr lang="en-US" altLang="zh-CN" sz="1800" dirty="0"/>
          </a:p>
          <a:p>
            <a:r>
              <a:rPr lang="en-US" altLang="zh-CN" sz="1800" dirty="0" err="1"/>
              <a:t>Heb</a:t>
            </a:r>
            <a:r>
              <a:rPr lang="en-US" altLang="zh-CN" sz="1800" dirty="0"/>
              <a:t> 5:10 </a:t>
            </a:r>
            <a:r>
              <a:rPr lang="zh-CN" altLang="en-US" sz="1800" dirty="0"/>
              <a:t>并蒙神照着麦基洗德的等次称他为大祭司。</a:t>
            </a:r>
          </a:p>
          <a:p>
            <a:r>
              <a:rPr lang="en-US" altLang="zh-CN" sz="1800" dirty="0"/>
              <a:t>5</a:t>
            </a:r>
            <a:r>
              <a:rPr lang="zh-CN" altLang="en-US" sz="1800" dirty="0"/>
              <a:t>：</a:t>
            </a:r>
            <a:r>
              <a:rPr lang="en-US" altLang="zh-CN" sz="1800" dirty="0"/>
              <a:t>11-6</a:t>
            </a:r>
            <a:r>
              <a:rPr lang="zh-CN" altLang="en-US" sz="1800" dirty="0"/>
              <a:t>：</a:t>
            </a:r>
            <a:r>
              <a:rPr lang="en-US" altLang="zh-CN" sz="1800" dirty="0"/>
              <a:t>20</a:t>
            </a:r>
            <a:r>
              <a:rPr lang="zh-CN" altLang="en-US" sz="1800" dirty="0"/>
              <a:t>是一个括弧里的内容。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5-7</a:t>
            </a:r>
            <a:r>
              <a:rPr lang="zh-CN" altLang="en-US" sz="1800" dirty="0"/>
              <a:t>章围绕诗篇</a:t>
            </a:r>
            <a:r>
              <a:rPr lang="en-US" altLang="zh-CN" sz="1800" dirty="0"/>
              <a:t>110</a:t>
            </a:r>
            <a:r>
              <a:rPr lang="zh-CN" altLang="en-US" sz="1800" dirty="0"/>
              <a:t>：</a:t>
            </a:r>
            <a:r>
              <a:rPr lang="en-US" altLang="zh-CN" sz="1800" dirty="0"/>
              <a:t>4</a:t>
            </a:r>
          </a:p>
          <a:p>
            <a:pPr defTabSz="939363"/>
            <a:r>
              <a:rPr lang="en-US" altLang="zh-CN" dirty="0" err="1"/>
              <a:t>Psm</a:t>
            </a:r>
            <a:r>
              <a:rPr lang="en-US" altLang="zh-CN" dirty="0"/>
              <a:t> 110:4 </a:t>
            </a:r>
            <a:r>
              <a:rPr lang="zh-CN" altLang="en-US" dirty="0"/>
              <a:t>耶和华起了誓，决不后悔，说，你是照着麦基洗德的等次，永远为祭司。</a:t>
            </a:r>
            <a:endParaRPr lang="en-US" altLang="zh-CN" sz="1800" dirty="0"/>
          </a:p>
          <a:p>
            <a:r>
              <a:rPr lang="zh-CN" altLang="en-US" sz="1800" dirty="0"/>
              <a:t>第七章講耶稣是怎么成为大祭司的，按麦基洗得的等次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8-10</a:t>
            </a:r>
            <a:r>
              <a:rPr lang="zh-CN" altLang="en-US" sz="1800" dirty="0"/>
              <a:t>章围绕耶利米书</a:t>
            </a:r>
            <a:r>
              <a:rPr lang="en-US" altLang="zh-CN" sz="1800" dirty="0"/>
              <a:t>31</a:t>
            </a:r>
            <a:r>
              <a:rPr lang="zh-CN" altLang="en-US" sz="1800" dirty="0"/>
              <a:t>：</a:t>
            </a:r>
            <a:r>
              <a:rPr lang="en-US" altLang="zh-CN" sz="1800" dirty="0"/>
              <a:t>31-34</a:t>
            </a:r>
          </a:p>
          <a:p>
            <a:r>
              <a:rPr lang="en-US" altLang="zh-CN" dirty="0" err="1"/>
              <a:t>Jer</a:t>
            </a:r>
            <a:r>
              <a:rPr lang="en-US" altLang="zh-CN" dirty="0"/>
              <a:t> 31:31 </a:t>
            </a:r>
            <a:r>
              <a:rPr lang="zh-CN" altLang="en-US" dirty="0"/>
              <a:t>耶和华说，日子将到，我要与以色列家和犹大家另立新约，</a:t>
            </a:r>
          </a:p>
          <a:p>
            <a:r>
              <a:rPr lang="en-US" altLang="zh-CN" dirty="0" err="1"/>
              <a:t>Jer</a:t>
            </a:r>
            <a:r>
              <a:rPr lang="en-US" altLang="zh-CN" dirty="0"/>
              <a:t> 31:32 </a:t>
            </a:r>
            <a:r>
              <a:rPr lang="zh-CN" altLang="en-US" dirty="0"/>
              <a:t>不像我拉着他们祖宗的手，领他们出埃及地的时候，与他们所立的约。我虽作他们的丈夫，他们却背了我的约。这是耶和华说的。</a:t>
            </a:r>
          </a:p>
          <a:p>
            <a:r>
              <a:rPr lang="en-US" altLang="zh-CN" dirty="0" err="1"/>
              <a:t>Jer</a:t>
            </a:r>
            <a:r>
              <a:rPr lang="en-US" altLang="zh-CN" dirty="0"/>
              <a:t> 31:33 </a:t>
            </a:r>
            <a:r>
              <a:rPr lang="zh-CN" altLang="en-US" dirty="0"/>
              <a:t>耶和华说，那些日子以后，我与以色列家所立的约乃是这样，我要将我的律法放在他们里面，写在他们心上。我要作他们的神，他们要作我的子民。</a:t>
            </a:r>
          </a:p>
          <a:p>
            <a:r>
              <a:rPr lang="en-US" altLang="zh-CN" dirty="0" err="1"/>
              <a:t>Jer</a:t>
            </a:r>
            <a:r>
              <a:rPr lang="en-US" altLang="zh-CN" dirty="0"/>
              <a:t> 31:34 </a:t>
            </a:r>
            <a:r>
              <a:rPr lang="zh-CN" altLang="en-US" dirty="0"/>
              <a:t>他们各人不再教导自己的邻舍和自己的弟兄说，你该认识耶和华，因为他们从最小的到至大的都必认识我。我要赦免他们的罪孽，不再记念他们的罪恶。这是耶和华说的。</a:t>
            </a:r>
            <a:endParaRPr lang="en-US" altLang="zh-CN" dirty="0"/>
          </a:p>
          <a:p>
            <a:r>
              <a:rPr lang="en-US" altLang="zh-CN" sz="1800" dirty="0" err="1"/>
              <a:t>Heb</a:t>
            </a:r>
            <a:r>
              <a:rPr lang="en-US" altLang="zh-CN" sz="1800" dirty="0"/>
              <a:t> 8:8 </a:t>
            </a:r>
            <a:r>
              <a:rPr lang="zh-CN" altLang="en-US" sz="1800" dirty="0"/>
              <a:t>所以主指责他的百姓说，（或作所以主指前约的缺欠说）日子将到，我要与以色列家，和犹大家，另立新约。</a:t>
            </a:r>
          </a:p>
          <a:p>
            <a:r>
              <a:rPr lang="en-US" altLang="zh-CN" sz="1800" dirty="0" err="1"/>
              <a:t>Heb</a:t>
            </a:r>
            <a:r>
              <a:rPr lang="en-US" altLang="zh-CN" sz="1800" dirty="0"/>
              <a:t> 8:9 </a:t>
            </a:r>
            <a:r>
              <a:rPr lang="zh-CN" altLang="en-US" sz="1800" dirty="0"/>
              <a:t>不像我拉着他们祖宗的手，领他们出埃及的时候，与他们所立的约。因为他们不恒心守我的约，我也不理他们。这是主说的。</a:t>
            </a:r>
          </a:p>
          <a:p>
            <a:r>
              <a:rPr lang="en-US" altLang="zh-CN" sz="1800" dirty="0" err="1"/>
              <a:t>Heb</a:t>
            </a:r>
            <a:r>
              <a:rPr lang="en-US" altLang="zh-CN" sz="1800" dirty="0"/>
              <a:t> 8:10 </a:t>
            </a:r>
            <a:r>
              <a:rPr lang="zh-CN" altLang="en-US" sz="1800" dirty="0"/>
              <a:t>主又说，那些日子以后，我与以色列家所立的约乃是这样。我要将我的律法放在他们里面，写在他们心上，我要作他们的神，他们要作我的子民。</a:t>
            </a:r>
          </a:p>
          <a:p>
            <a:r>
              <a:rPr lang="en-US" altLang="zh-CN" sz="1800" dirty="0" err="1"/>
              <a:t>Heb</a:t>
            </a:r>
            <a:r>
              <a:rPr lang="en-US" altLang="zh-CN" sz="1800" dirty="0"/>
              <a:t> 8:11 </a:t>
            </a:r>
            <a:r>
              <a:rPr lang="zh-CN" altLang="en-US" sz="1800" dirty="0"/>
              <a:t>他们不用各人教导自己的乡邻，和自己的弟兄，说，你该认识主。因为他们从最小的到至大的，都必认识我。</a:t>
            </a:r>
          </a:p>
          <a:p>
            <a:r>
              <a:rPr lang="en-US" altLang="zh-CN" sz="1800" dirty="0" err="1"/>
              <a:t>Heb</a:t>
            </a:r>
            <a:r>
              <a:rPr lang="en-US" altLang="zh-CN" sz="1800" dirty="0"/>
              <a:t> 8:12 </a:t>
            </a:r>
            <a:r>
              <a:rPr lang="zh-CN" altLang="en-US" sz="1800" dirty="0"/>
              <a:t>我要宽恕他们的不义，不再记念他们的罪愆。</a:t>
            </a:r>
          </a:p>
          <a:p>
            <a:endParaRPr lang="en-US" altLang="zh-CN" sz="1800" dirty="0"/>
          </a:p>
          <a:p>
            <a:r>
              <a:rPr lang="en-US" altLang="zh-CN" sz="1800" dirty="0" err="1"/>
              <a:t>Heb</a:t>
            </a:r>
            <a:r>
              <a:rPr lang="en-US" altLang="zh-CN" sz="1800" dirty="0"/>
              <a:t> 10:16 </a:t>
            </a:r>
            <a:r>
              <a:rPr lang="zh-CN" altLang="en-US" sz="1800" dirty="0"/>
              <a:t>主说，那些日子以后，我与他们所立的约乃是这样。我要将我的律法写在他们心上，又要放在他们的里面。</a:t>
            </a:r>
          </a:p>
          <a:p>
            <a:r>
              <a:rPr lang="en-US" altLang="zh-CN" sz="1800" dirty="0" err="1"/>
              <a:t>Heb</a:t>
            </a:r>
            <a:r>
              <a:rPr lang="en-US" altLang="zh-CN" sz="1800" dirty="0"/>
              <a:t> 10:17 </a:t>
            </a:r>
            <a:r>
              <a:rPr lang="zh-CN" altLang="en-US" sz="1800" dirty="0"/>
              <a:t>以后就说，我不再记念他们的罪愆，和他们的过犯。</a:t>
            </a:r>
          </a:p>
          <a:p>
            <a:endParaRPr lang="en-US" altLang="zh-CN" sz="1800" dirty="0"/>
          </a:p>
          <a:p>
            <a:r>
              <a:rPr lang="zh-CN" altLang="en-US" sz="1800" dirty="0"/>
              <a:t>第八章讲耶稣是新约的大祭司，重点在新约。</a:t>
            </a:r>
          </a:p>
          <a:p>
            <a:r>
              <a:rPr lang="zh-CN" altLang="en-US" sz="1800" dirty="0"/>
              <a:t>新约这个词第一次出现在</a:t>
            </a:r>
            <a:r>
              <a:rPr lang="en-US" altLang="zh-CN" sz="1800" dirty="0"/>
              <a:t>7</a:t>
            </a:r>
            <a:r>
              <a:rPr lang="zh-CN" altLang="en-US" sz="1800" dirty="0"/>
              <a:t>：</a:t>
            </a:r>
            <a:r>
              <a:rPr lang="en-US" altLang="zh-CN" sz="1800" dirty="0"/>
              <a:t>22</a:t>
            </a:r>
          </a:p>
          <a:p>
            <a:r>
              <a:rPr lang="en-US" altLang="zh-CN" sz="1800" dirty="0"/>
              <a:t>8:1-6a </a:t>
            </a:r>
            <a:r>
              <a:rPr lang="zh-CN" altLang="en-US" sz="1800" dirty="0"/>
              <a:t>耶稣是更好的祭司因为他在真帐幕中做执事</a:t>
            </a:r>
            <a:endParaRPr lang="en-US" altLang="zh-CN" sz="1800" dirty="0"/>
          </a:p>
          <a:p>
            <a:r>
              <a:rPr lang="en-US" altLang="zh-CN" sz="1800" dirty="0"/>
              <a:t>8:6b-13</a:t>
            </a:r>
            <a:r>
              <a:rPr lang="zh-CN" altLang="en-US" sz="1800" dirty="0"/>
              <a:t>，</a:t>
            </a:r>
            <a:r>
              <a:rPr lang="en-US" altLang="zh-CN" sz="1800" dirty="0"/>
              <a:t> </a:t>
            </a:r>
            <a:r>
              <a:rPr lang="zh-CN" altLang="en-US" sz="1800" dirty="0"/>
              <a:t>耶稣是更美之约的中保，开始讲新约。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TW" altLang="en-US" sz="1800" dirty="0"/>
              <a:t>大祭司</a:t>
            </a:r>
            <a:r>
              <a:rPr lang="zh-CN" altLang="en-US" sz="1800" dirty="0"/>
              <a:t>的主题贯穿全书</a:t>
            </a:r>
            <a:endParaRPr lang="en-US" altLang="zh-CN" sz="1800" dirty="0"/>
          </a:p>
          <a:p>
            <a:pPr defTabSz="939363"/>
            <a:r>
              <a:rPr lang="en-US" altLang="zh-CN" dirty="0"/>
              <a:t>2:17 </a:t>
            </a:r>
            <a:r>
              <a:rPr lang="zh-CN" altLang="en-US" dirty="0"/>
              <a:t>所以他凡事该与他的弟兄相同，为要在神的事上，成为慈悲忠信的大祭司，为百姓的罪献上挽回祭。</a:t>
            </a:r>
            <a:endParaRPr lang="en-US" altLang="zh-CN" sz="1800" dirty="0"/>
          </a:p>
          <a:p>
            <a:r>
              <a:rPr lang="en-US" altLang="zh-CN" sz="1800" dirty="0"/>
              <a:t>3:1 </a:t>
            </a:r>
            <a:r>
              <a:rPr lang="zh-CN" altLang="en-US" sz="1800" dirty="0"/>
              <a:t>同蒙天召的圣洁弟兄阿，你们应当思想，我们所认为使者，为大祭司的耶稣。</a:t>
            </a:r>
            <a:endParaRPr lang="en-US" altLang="zh-CN" sz="1800" dirty="0"/>
          </a:p>
          <a:p>
            <a:r>
              <a:rPr lang="en-US" altLang="zh-CN" sz="1800" dirty="0"/>
              <a:t>4:14 </a:t>
            </a:r>
            <a:r>
              <a:rPr lang="zh-CN" altLang="en-US" sz="1800" dirty="0"/>
              <a:t>我们既然有一位已经升入高天（穿过诸天），尊荣的大祭司，就是神的儿子耶稣，便当持定所承认的道。 </a:t>
            </a:r>
            <a:endParaRPr lang="en-US" altLang="zh-CN" sz="1800" dirty="0"/>
          </a:p>
          <a:p>
            <a:r>
              <a:rPr lang="en-US" altLang="zh-CN" sz="1800" dirty="0"/>
              <a:t>6:20 </a:t>
            </a:r>
            <a:r>
              <a:rPr lang="zh-CN" altLang="en-US" sz="1800" dirty="0"/>
              <a:t>作先锋的耶稣，既照着麦基洗德的等次，成了永远的大祭司，就为我们进入幔内。</a:t>
            </a:r>
            <a:endParaRPr lang="en-US" altLang="zh-CN" sz="1800" dirty="0"/>
          </a:p>
          <a:p>
            <a:r>
              <a:rPr lang="en-US" altLang="zh-CN" sz="1800" dirty="0"/>
              <a:t>10:21 </a:t>
            </a:r>
            <a:r>
              <a:rPr lang="zh-CN" altLang="en-US" sz="1800" dirty="0"/>
              <a:t>又有一位大祭司治理神的家。</a:t>
            </a:r>
            <a:r>
              <a:rPr lang="en-US" altLang="zh-CN" sz="1800" dirty="0"/>
              <a:t>10:22 </a:t>
            </a:r>
            <a:r>
              <a:rPr lang="zh-CN" altLang="en-US" sz="1800" dirty="0"/>
              <a:t>并我们心中天良的亏欠已经洒去，身体用清水洗净了，就当存着诚心，和充足的信心，来到神面前。</a:t>
            </a:r>
          </a:p>
          <a:p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31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属肉体的条例，祭司的要求，一方面是血缘，一方面与外表有关。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Lev 21:17 </a:t>
            </a:r>
            <a:r>
              <a:rPr lang="zh-CN" altLang="en-US" sz="1800" dirty="0"/>
              <a:t>你告诉亚伦说，你世世代代的后裔，凡有残疾的，都不可近前来献他神的食物。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Lev 21:18 </a:t>
            </a:r>
            <a:r>
              <a:rPr lang="zh-CN" altLang="en-US" sz="1800" dirty="0"/>
              <a:t>因为凡有残疾的，无论是瞎眼的，瘸腿的，塌鼻子的，肢体有余的，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Lev 21:19 </a:t>
            </a:r>
            <a:r>
              <a:rPr lang="zh-CN" altLang="en-US" sz="1800" dirty="0"/>
              <a:t>折脚折手的，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Lev 21:20 </a:t>
            </a:r>
            <a:r>
              <a:rPr lang="zh-CN" altLang="en-US" sz="1800" dirty="0"/>
              <a:t>驼背的，矮矬的，眼睛有毛病的，长癣的，长疥的，或是损坏肾子的，都不可近前来。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Lev 21:21 </a:t>
            </a:r>
            <a:r>
              <a:rPr lang="zh-CN" altLang="en-US" sz="1800" dirty="0"/>
              <a:t>祭司亚伦的后裔，凡有残疾的，都不可近前来，将火祭献给耶和华。他有残疾，不可近前来献神的食物。</a:t>
            </a:r>
            <a:endParaRPr lang="en-US" altLang="zh-CN" sz="1800" dirty="0"/>
          </a:p>
          <a:p>
            <a:r>
              <a:rPr lang="zh-CN" altLang="en-US" sz="1800" dirty="0"/>
              <a:t>无穷之生命的大能，不能毁坏，不能消灭的生命的大能，生命在他里面。</a:t>
            </a: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7</a:t>
            </a:r>
            <a:r>
              <a:rPr lang="zh-CN" altLang="en-US" sz="1800" dirty="0"/>
              <a:t>：</a:t>
            </a:r>
            <a:r>
              <a:rPr lang="en-US" altLang="zh-CN" sz="1800" dirty="0"/>
              <a:t>18-19</a:t>
            </a:r>
            <a:r>
              <a:rPr lang="zh-CN" altLang="en-US" sz="1800" dirty="0"/>
              <a:t>发展</a:t>
            </a:r>
            <a:r>
              <a:rPr lang="en-US" altLang="zh-CN" sz="1800" dirty="0"/>
              <a:t>7</a:t>
            </a:r>
            <a:r>
              <a:rPr lang="zh-CN" altLang="en-US" sz="1800" dirty="0"/>
              <a:t>：</a:t>
            </a:r>
            <a:r>
              <a:rPr lang="en-US" altLang="zh-CN" sz="1800" dirty="0"/>
              <a:t>16</a:t>
            </a:r>
            <a:r>
              <a:rPr lang="zh-CN" altLang="en-US" sz="1800" dirty="0"/>
              <a:t>的主题</a:t>
            </a:r>
            <a:r>
              <a:rPr lang="en-US" altLang="zh-CN" sz="1800" dirty="0"/>
              <a:t>. 18</a:t>
            </a:r>
            <a:r>
              <a:rPr lang="zh-CN" altLang="en-US" sz="1800" dirty="0"/>
              <a:t>负面，</a:t>
            </a:r>
            <a:r>
              <a:rPr lang="en-US" altLang="zh-CN" sz="1800" dirty="0"/>
              <a:t>19</a:t>
            </a:r>
            <a:r>
              <a:rPr lang="zh-CN" altLang="en-US" sz="1800" dirty="0"/>
              <a:t>正面。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救恩的目的：我们进到神面前。先前的条例，软弱无益，不能实现这个目的。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先前的条例废掉了，不再按血缘关系当祭司了。</a:t>
            </a:r>
            <a:r>
              <a:rPr lang="zh-TW" altLang="en-US" sz="1800" dirty="0"/>
              <a:t>废掉</a:t>
            </a:r>
            <a:r>
              <a:rPr lang="zh-CN" altLang="en-US" sz="1800" dirty="0"/>
              <a:t>，被放在一边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律法原来一无所成，不是什么事也没有干成，而是說沒有是任何事情成全，完美，</a:t>
            </a:r>
            <a:r>
              <a:rPr lang="en-US" altLang="zh-CN" sz="1800" dirty="0"/>
              <a:t>for the law made nothing perfect</a:t>
            </a:r>
            <a:r>
              <a:rPr lang="zh-CN" altLang="en-US" sz="1800" dirty="0"/>
              <a:t>，律法显明罪，却不能除去罪，她不能给人确据，不能给人平安，不能给人一个清洁的良心。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指望</a:t>
            </a:r>
            <a:r>
              <a:rPr lang="zh-CN" altLang="en-US" sz="1800" dirty="0"/>
              <a:t>，盼望，圣经中的盼望都是有确据，一定会发生，一定会得到的盼望，不是</a:t>
            </a:r>
            <a:r>
              <a:rPr lang="en-US" altLang="zh-CN" sz="1800" dirty="0"/>
              <a:t>I Hope So</a:t>
            </a:r>
            <a:r>
              <a:rPr lang="zh-CN" altLang="en-US" sz="1800" dirty="0"/>
              <a:t>。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神起誓</a:t>
            </a:r>
            <a:endParaRPr lang="en-US" altLang="zh-TW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再者</a:t>
            </a:r>
            <a:r>
              <a:rPr lang="zh-CN" altLang="en-US" sz="1800" dirty="0"/>
              <a:t>，耶稣成为祭司是起誓立的，永远的，不改变的。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中保。翻译的不错，但意思不够强，更多的是强调保障。既是起誓立的，耶稣就作了更美之约的保障与确据。救恩的确据不在你，而在耶稣。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这保障在于：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神起了誓。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永远长存的。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运用：</a:t>
            </a:r>
            <a:r>
              <a:rPr lang="en-US" altLang="zh-CN" sz="1800" dirty="0"/>
              <a:t>7:25 </a:t>
            </a:r>
            <a:r>
              <a:rPr lang="zh-CN" altLang="en-US" sz="1800" dirty="0"/>
              <a:t>凡靠着他进到神面前的人，他都能拯救到底。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代祷，代求，说情，这是亚伦等次的祭司所不能做的。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罗马书</a:t>
            </a:r>
            <a:r>
              <a:rPr lang="en-US" altLang="zh-CN" sz="1800" dirty="0"/>
              <a:t>8:34 </a:t>
            </a:r>
            <a:r>
              <a:rPr lang="zh-CN" altLang="en-US" sz="1800" dirty="0"/>
              <a:t>谁能定他们的罪呢？有基督耶稣已经死了，而且从死里复活，现今在神的右边，也替我们祈求。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约翰福音</a:t>
            </a:r>
            <a:r>
              <a:rPr lang="en-US" altLang="zh-CN" sz="1800" dirty="0"/>
              <a:t>17:9 </a:t>
            </a:r>
            <a:r>
              <a:rPr lang="zh-CN" altLang="en-US" sz="1800" dirty="0"/>
              <a:t>我为他们祈求。不为世人祈求，却为你所赐给我的人祈求，因他们本是你的。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Luk</a:t>
            </a:r>
            <a:r>
              <a:rPr lang="en-US" altLang="zh-CN" sz="1800" dirty="0"/>
              <a:t> 22:31 </a:t>
            </a:r>
            <a:r>
              <a:rPr lang="zh-CN" altLang="en-US" sz="1800" dirty="0"/>
              <a:t>主又说，西门，西门，撒但想要得着你们，好筛你们，像筛麦子一样。</a:t>
            </a:r>
            <a:r>
              <a:rPr lang="en-US" altLang="zh-CN" sz="1800" dirty="0"/>
              <a:t>22:32 </a:t>
            </a:r>
            <a:r>
              <a:rPr lang="zh-CN" altLang="en-US" sz="1800" dirty="0"/>
              <a:t>但我已经为你祈求，叫你不至于失了信心。你回头以后，要坚固你的弟兄。</a:t>
            </a:r>
          </a:p>
          <a:p>
            <a:pPr marL="763233" lvl="1" indent="-293551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拯救，一个很严重的词。什么时候你去救一个人呢？他在危险中的时候，而他又没有能力救自己。危险，神的忿怒。得救，能够进到神的面前</a:t>
            </a:r>
            <a:r>
              <a:rPr lang="en-US" altLang="zh-CN" sz="1800" dirty="0"/>
              <a:t>.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拯救到底</a:t>
            </a:r>
            <a:r>
              <a:rPr lang="zh-CN" altLang="en-US" sz="1800" dirty="0"/>
              <a:t>，因为他长远活着，替他们祈求，连续不断地替他们祈求。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凡靠着他进到神面前的人，原义是通过他，他是羊的门，是那个窄门，通过他的死。靠着他的活，我们有保障。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你是靠着他进到神面前的人的人吗？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这样一位大祭司正是我们所需要的，都是从人的角度：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圣洁：敬虔，讨神喜悦的。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无邪恶：没有邪恶，没有任何的恶意，像孩子一样的纯真，</a:t>
            </a:r>
            <a:r>
              <a:rPr lang="en-US" altLang="zh-CN" sz="1800" dirty="0"/>
              <a:t>harmless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无玷污：只有没有玷污的才能靠近神。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远离罪人：不是指隐居的修道士，“税吏和罪人的朋友”，而是与罪人相隔，乃是说他的无罪。接</a:t>
            </a:r>
            <a:r>
              <a:rPr lang="en-US" altLang="zh-CN" sz="1800" dirty="0"/>
              <a:t>7</a:t>
            </a:r>
            <a:r>
              <a:rPr lang="zh-CN" altLang="en-US" sz="1800" dirty="0"/>
              <a:t>：</a:t>
            </a:r>
            <a:r>
              <a:rPr lang="en-US" altLang="zh-CN" sz="1800" dirty="0"/>
              <a:t>27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高过诸天的大祭司：他的崇高，接</a:t>
            </a:r>
            <a:r>
              <a:rPr lang="en-US" altLang="zh-CN" sz="1800" dirty="0"/>
              <a:t>7</a:t>
            </a:r>
            <a:r>
              <a:rPr lang="zh-CN" altLang="en-US" sz="1800" dirty="0"/>
              <a:t>：</a:t>
            </a:r>
            <a:r>
              <a:rPr lang="en-US" altLang="zh-CN" sz="1800" dirty="0"/>
              <a:t>28</a:t>
            </a:r>
            <a:endParaRPr lang="zh-CN" altLang="en-US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就把这事成全了，只一次献上自己，就把献祭的事成全了。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律法</a:t>
            </a:r>
            <a:r>
              <a:rPr lang="en-US" altLang="zh-CN" sz="1800" dirty="0"/>
              <a:t>VS</a:t>
            </a:r>
            <a:r>
              <a:rPr lang="zh-CN" altLang="en-US" sz="1800" dirty="0"/>
              <a:t>誓言。本是立软弱的人为大祭司。但在律法以后起誓的话，是立儿子为大祭司，</a:t>
            </a:r>
            <a:r>
              <a:rPr lang="zh-CN" altLang="en-US" sz="1800" b="1" dirty="0"/>
              <a:t>乃是成全到永远的</a:t>
            </a:r>
            <a:r>
              <a:rPr lang="zh-CN" altLang="en-US" sz="1800" dirty="0"/>
              <a:t>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耶穌如何成為大祭司已經講完了。第一要紧的，最要紧的，最重要的，房子的柱子。我有了而且一直有這樣一位大祭司</a:t>
            </a:r>
            <a:endParaRPr lang="en-US" altLang="zh-CN" sz="1800" dirty="0"/>
          </a:p>
          <a:p>
            <a:r>
              <a:rPr lang="en-US" altLang="zh-CN" sz="1800" dirty="0"/>
              <a:t>1. </a:t>
            </a:r>
            <a:r>
              <a:rPr lang="zh-CN" altLang="en-US" sz="1800" dirty="0"/>
              <a:t>坐在天上至大者宝座的右边。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已經完成的工作，成了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正在做的工作。</a:t>
            </a:r>
            <a:r>
              <a:rPr lang="en-US" altLang="zh-CN" sz="1800" dirty="0" err="1"/>
              <a:t>Heb</a:t>
            </a:r>
            <a:r>
              <a:rPr lang="en-US" altLang="zh-CN" sz="1800" dirty="0"/>
              <a:t> 7:25 </a:t>
            </a:r>
            <a:r>
              <a:rPr lang="zh-CN" altLang="en-US" sz="1800" dirty="0"/>
              <a:t>凡靠着他进到神面前的人，他都能拯救到底。因为他是长远活着，替他们祈求。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2. </a:t>
            </a:r>
            <a:r>
              <a:rPr lang="zh-CN" altLang="en-US" sz="1800" dirty="0"/>
              <a:t>在</a:t>
            </a:r>
            <a:r>
              <a:rPr lang="zh-TW" altLang="en-US" sz="1800" dirty="0"/>
              <a:t>圣所</a:t>
            </a:r>
            <a:r>
              <a:rPr lang="zh-CN" altLang="en-US" sz="1800" dirty="0"/>
              <a:t>作执事，</a:t>
            </a:r>
            <a:r>
              <a:rPr lang="en-US" altLang="zh-CN" sz="1800" dirty="0"/>
              <a:t>Holy of holies</a:t>
            </a:r>
            <a:r>
              <a:rPr lang="zh-CN" altLang="en-US" sz="1800" dirty="0"/>
              <a:t>。作执事，原文是名词执事。公仆，办理公共事务的人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祭已經獻完了，</a:t>
            </a:r>
            <a:r>
              <a:rPr lang="zh-CN" altLang="en-US" sz="1800" dirty="0"/>
              <a:t>神的公義滿足了</a:t>
            </a:r>
            <a:r>
              <a:rPr lang="zh-TW" altLang="en-US" sz="1800" dirty="0"/>
              <a:t>，大祭司的訓練已經完成了</a:t>
            </a:r>
            <a:r>
              <a:rPr lang="zh-CN" altLang="en-US" sz="1800" dirty="0"/>
              <a:t>，耶穌基督成了坐在天上至大者右邊的大祭司，大祭司的超越取決於他在哪裡服侍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Heb</a:t>
            </a:r>
            <a:r>
              <a:rPr lang="en-US" altLang="zh-CN" sz="1800" dirty="0"/>
              <a:t> 9:24 </a:t>
            </a:r>
            <a:r>
              <a:rPr lang="zh-CN" altLang="en-US" sz="1800" dirty="0"/>
              <a:t>因为基督并不是进了人手所造的圣所，（这不过是真圣所的影像）乃是进了天堂，如今为我们显在神面前。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Heb</a:t>
            </a:r>
            <a:r>
              <a:rPr lang="en-US" altLang="zh-CN" sz="1800" dirty="0"/>
              <a:t> 7:19 </a:t>
            </a:r>
            <a:r>
              <a:rPr lang="zh-CN" altLang="en-US" sz="1800" dirty="0"/>
              <a:t>（律法原来一无所成）就引进了更美的指望，靠这指望我们便可以进到神面前。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真帐幕，并不是说以色列人的帐幕是假的，而是说那个是影像，是暂时的，这个是真实的，真正的。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在創世記中，只用了</a:t>
            </a:r>
            <a:r>
              <a:rPr lang="en-US" altLang="zh-CN" sz="1800" dirty="0"/>
              <a:t>2</a:t>
            </a:r>
            <a:r>
              <a:rPr lang="zh-CN" altLang="en-US" sz="1800" dirty="0"/>
              <a:t>章描述創造世界，卻在出埃及記中用</a:t>
            </a:r>
            <a:r>
              <a:rPr lang="en-US" altLang="zh-CN" sz="1800" dirty="0"/>
              <a:t>15</a:t>
            </a:r>
            <a:r>
              <a:rPr lang="zh-CN" altLang="en-US" sz="1800" dirty="0"/>
              <a:t>章描述地上的會幕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這帳幕是主所支的</a:t>
            </a:r>
            <a:r>
              <a:rPr lang="zh-CN" altLang="en-US" sz="1800" dirty="0"/>
              <a:t>。帐幕是神与人相会的地方。通過十字架的工作，主耶穌在聖徒之中造出了一個聖靈的殿，這是一個屬靈的殿，但最終的目的是我們要面對面地見神。“清心的人有福了，他們必得見神”</a:t>
            </a:r>
            <a:r>
              <a:rPr lang="en-US" altLang="zh-CN" sz="1800" dirty="0"/>
              <a:t> 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神住在哪里呢？</a:t>
            </a:r>
          </a:p>
          <a:p>
            <a:pPr marL="763233" lvl="1" indent="-293551">
              <a:buFont typeface="Arial" panose="020B0604020202020204" pitchFamily="34" charset="0"/>
              <a:buChar char="•"/>
            </a:pPr>
            <a:endParaRPr lang="zh-CN" altLang="en-US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1232914" lvl="2" indent="-29355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每一个大祭司（单数）都是为献礼物和祭物设立的</a:t>
            </a:r>
            <a:endParaRPr lang="en-US" altLang="zh-TW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礼物和祭物</a:t>
            </a:r>
            <a:endParaRPr lang="en-US" altLang="zh-TW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有所獻的</a:t>
            </a:r>
            <a:endParaRPr lang="en-US" altLang="zh-TW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Heb</a:t>
            </a:r>
            <a:r>
              <a:rPr lang="en-US" altLang="zh-CN" sz="1800" dirty="0"/>
              <a:t> 7:27 </a:t>
            </a:r>
            <a:r>
              <a:rPr lang="zh-CN" altLang="en-US" sz="1800" dirty="0"/>
              <a:t>他不像那些大祭司，每日必须先为自己的罪，后为百姓的罪献祭，因为他只一次将自己献上，就把这事成全了。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耶稣在地上不能做大祭司，连祭司都做不了。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形状（</a:t>
            </a:r>
            <a:r>
              <a:rPr lang="en-US" altLang="zh-CN" sz="1800" dirty="0"/>
              <a:t>Copy</a:t>
            </a:r>
            <a:r>
              <a:rPr lang="zh-CN" altLang="en-US" sz="1800" dirty="0"/>
              <a:t>）和影像，祭司供奉的事，对照，实低，</a:t>
            </a:r>
            <a:r>
              <a:rPr lang="en-US" altLang="zh-CN" sz="1800" dirty="0"/>
              <a:t>The substance. </a:t>
            </a:r>
            <a:r>
              <a:rPr lang="zh-CN" altLang="en-US" sz="1800" dirty="0"/>
              <a:t>歌罗西书</a:t>
            </a:r>
            <a:r>
              <a:rPr lang="en-US" altLang="zh-CN" sz="1800" dirty="0"/>
              <a:t>2</a:t>
            </a:r>
            <a:r>
              <a:rPr lang="zh-CN" altLang="en-US" sz="1800" dirty="0"/>
              <a:t>：</a:t>
            </a:r>
            <a:r>
              <a:rPr lang="en-US" altLang="zh-CN" sz="1800" dirty="0"/>
              <a:t>17</a:t>
            </a:r>
            <a:r>
              <a:rPr lang="zh-CN" altLang="en-US" sz="1800" dirty="0"/>
              <a:t>说律法也是影子，实体是基督。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样式，模型，包括形状，尺寸，材料，做法。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希伯来书是</a:t>
            </a:r>
            <a:r>
              <a:rPr lang="zh-CN" altLang="en-US" sz="1800" b="1" dirty="0"/>
              <a:t>更美</a:t>
            </a:r>
            <a:r>
              <a:rPr lang="zh-CN" altLang="en-US" sz="1800" dirty="0"/>
              <a:t>之书。更美的职任，更美之约，更美之应许。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与谁相比呢？旧约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耶稣是大祭司，这是从</a:t>
            </a:r>
            <a:r>
              <a:rPr lang="en-US" altLang="zh-CN" sz="1800" dirty="0"/>
              <a:t>2</a:t>
            </a:r>
            <a:r>
              <a:rPr lang="zh-CN" altLang="en-US" sz="1800" dirty="0"/>
              <a:t>：</a:t>
            </a:r>
            <a:r>
              <a:rPr lang="en-US" altLang="zh-CN" sz="1800" dirty="0"/>
              <a:t>17</a:t>
            </a:r>
            <a:r>
              <a:rPr lang="zh-CN" altLang="en-US" sz="1800" dirty="0"/>
              <a:t>一直到第</a:t>
            </a:r>
            <a:r>
              <a:rPr lang="en-US" altLang="zh-CN" sz="1800" dirty="0"/>
              <a:t>7</a:t>
            </a:r>
            <a:r>
              <a:rPr lang="zh-CN" altLang="en-US" sz="1800" dirty="0"/>
              <a:t>章开始已经确立的事实。现在开始讲他的</a:t>
            </a:r>
            <a:r>
              <a:rPr lang="en-US" altLang="zh-CN" sz="1800" dirty="0"/>
              <a:t>Ministry</a:t>
            </a:r>
            <a:r>
              <a:rPr lang="zh-CN" altLang="en-US" sz="1800" dirty="0"/>
              <a:t>，他的职任。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超越的等次</a:t>
            </a:r>
            <a:r>
              <a:rPr lang="en-US" sz="1800" dirty="0"/>
              <a:t>(7:1-17)</a:t>
            </a:r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超越的呼召，起誓立的</a:t>
            </a:r>
            <a:r>
              <a:rPr lang="en-US" sz="1800" dirty="0"/>
              <a:t> (7:21)</a:t>
            </a:r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超越的任期，</a:t>
            </a:r>
            <a:r>
              <a:rPr lang="zh-TW" altLang="en-US" sz="1800" dirty="0"/>
              <a:t>永远长存</a:t>
            </a:r>
            <a:r>
              <a:rPr lang="zh-CN" altLang="en-US" sz="1800" dirty="0"/>
              <a:t>不更换</a:t>
            </a:r>
            <a:r>
              <a:rPr lang="zh-TW" altLang="en-US" sz="1800" dirty="0"/>
              <a:t> </a:t>
            </a:r>
            <a:r>
              <a:rPr lang="en-US" sz="1800" dirty="0"/>
              <a:t>(7:23， 24)</a:t>
            </a:r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超越的品质，圣洁，高过诸天</a:t>
            </a:r>
            <a:r>
              <a:rPr lang="en-US" sz="1800" dirty="0"/>
              <a:t> (7:26)</a:t>
            </a:r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超越的会幕</a:t>
            </a:r>
            <a:r>
              <a:rPr lang="en-US" sz="1800" dirty="0"/>
              <a:t> (9</a:t>
            </a:r>
            <a:r>
              <a:rPr lang="zh-CN" altLang="en-US" sz="1800" dirty="0"/>
              <a:t>章</a:t>
            </a:r>
            <a:r>
              <a:rPr lang="en-US" sz="1800" dirty="0"/>
              <a:t>)</a:t>
            </a:r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超越的祭物</a:t>
            </a:r>
            <a:r>
              <a:rPr lang="en-US" sz="1800" dirty="0"/>
              <a:t>(10</a:t>
            </a:r>
            <a:r>
              <a:rPr lang="zh-CN" altLang="en-US" sz="1800" dirty="0"/>
              <a:t>章</a:t>
            </a:r>
            <a:r>
              <a:rPr lang="en-US" sz="1800" dirty="0"/>
              <a:t>， 7:27)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中保，从中保看救恩。耶稣是中保，在新约的基础上，站在人和上帝之间使他们相会的中间</a:t>
            </a:r>
            <a:r>
              <a:rPr lang="zh-CN" altLang="en-US" sz="1800"/>
              <a:t>人。</a:t>
            </a:r>
            <a:endParaRPr lang="en-US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约，必定有两方或一方的应许。约是很严重的事情，走过分开的祭物，死亡之约，不能撤回的，</a:t>
            </a:r>
            <a:r>
              <a:rPr lang="zh-CN" altLang="en-US" sz="1800" b="1" dirty="0"/>
              <a:t>遗命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Gen 12:3 </a:t>
            </a:r>
            <a:r>
              <a:rPr lang="zh-CN" altLang="en-US" sz="1800" dirty="0"/>
              <a:t>为你祝福的，我必赐福与他。那咒诅你的，我必咒诅他，地上的万族都要因你得福。 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Gen 15:8 </a:t>
            </a:r>
            <a:r>
              <a:rPr lang="zh-CN" altLang="en-US" sz="1800" dirty="0"/>
              <a:t>亚伯兰说，主耶和华阿，我怎能知道必得这地为业呢？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Gen 15:9 </a:t>
            </a:r>
            <a:r>
              <a:rPr lang="zh-CN" altLang="en-US" sz="1800" dirty="0"/>
              <a:t>他说，你为我取一只三年的母牛，一只三年的母山羊，一只三年的公绵羊，一只斑鸠，一只雏鸽。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Gen 15:10 </a:t>
            </a:r>
            <a:r>
              <a:rPr lang="zh-CN" altLang="en-US" sz="1800" dirty="0"/>
              <a:t>亚伯兰就取了这些来，每样劈开，分成两半，一半对着一半地摆列，只有鸟没有劈开。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Gen 15:17 </a:t>
            </a:r>
            <a:r>
              <a:rPr lang="zh-CN" altLang="en-US" sz="1800" dirty="0"/>
              <a:t>日落天黑，不料有冒烟的炉并烧着的火把从那些肉块中经过。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Gen 15:18 </a:t>
            </a:r>
            <a:r>
              <a:rPr lang="zh-CN" altLang="en-US" sz="1800" dirty="0"/>
              <a:t>当那日，耶和华与亚伯兰立约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亚伯拉罕之约，大卫之约，摩西之约。</a:t>
            </a:r>
            <a:r>
              <a:rPr lang="en-US" altLang="zh-CN" sz="1800" dirty="0"/>
              <a:t>Covenant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什么是旧约？守律法得福，离弃神受灾？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什么是新约？信耶稣得永生，永远活着？救恩的目的其实都是与神相会相交。希伯来书，带领许多的儿子进荣耀里；罗马书，模造成祂儿子的模样；以弗所书，在基督里成为一；约翰福音，认识神并祂所差来的基督，这就是永生；启示录</a:t>
            </a:r>
            <a:r>
              <a:rPr lang="en-US" altLang="zh-CN" sz="1800" dirty="0"/>
              <a:t>7</a:t>
            </a:r>
            <a:r>
              <a:rPr lang="zh-CN" altLang="en-US" sz="1800" dirty="0"/>
              <a:t>章，是永永远远地敬拜祂。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前约若没有瑕疵（</a:t>
            </a:r>
            <a:r>
              <a:rPr lang="en-US" altLang="zh-CN" sz="1800" dirty="0"/>
              <a:t>Blameless</a:t>
            </a:r>
            <a:r>
              <a:rPr lang="zh-CN" altLang="en-US" sz="1800" dirty="0"/>
              <a:t>，无可指责的），前约的瑕疵是什么？前约的基础是律法，需要依赖人的遵行律法，“他们不恒心守我的约”。</a:t>
            </a:r>
            <a:r>
              <a:rPr lang="en-US" altLang="zh-CN" sz="1800" dirty="0"/>
              <a:t>making man acceptable to God giving him complete communion with God - the sacrificial Levitical system never achieved this goal</a:t>
            </a:r>
            <a:r>
              <a:rPr lang="zh-CN" altLang="en-US" sz="1800" dirty="0"/>
              <a:t>。律法从来没有成功地救任何一个人，律法是让人绝望的，她让人看到每一个都需要救赎。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7:11 </a:t>
            </a:r>
            <a:r>
              <a:rPr lang="zh-CN" altLang="en-US" sz="1800" dirty="0"/>
              <a:t>从前百姓在利未人祭司职任以下受律法，倘若藉这职任能得完全，又何用另外兴起一位祭司，照麦基洗德的等次，不照亚伦的等次呢？ 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Rom 7:12 </a:t>
            </a:r>
            <a:r>
              <a:rPr lang="zh-CN" altLang="en-US" sz="1800" dirty="0"/>
              <a:t>这样看来，律法是圣洁的，诫命也是圣洁，公义，良善的。</a:t>
            </a:r>
            <a:r>
              <a:rPr lang="en-US" sz="1800" dirty="0"/>
              <a:t>Rom 8:3 </a:t>
            </a:r>
            <a:r>
              <a:rPr lang="zh-TW" altLang="en-US" sz="1800" dirty="0"/>
              <a:t>律法既因肉体软弱，有所不能行的</a:t>
            </a:r>
            <a:endParaRPr lang="en-US" altLang="zh-TW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Jer</a:t>
            </a:r>
            <a:r>
              <a:rPr lang="en-US" altLang="zh-CN" sz="1800" dirty="0"/>
              <a:t> 31:31 </a:t>
            </a:r>
            <a:r>
              <a:rPr lang="zh-CN" altLang="en-US" sz="1800" dirty="0"/>
              <a:t>耶和华说，日子将到，我要与以色列家和犹大家另立新约，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Jer</a:t>
            </a:r>
            <a:r>
              <a:rPr lang="en-US" altLang="zh-CN" sz="1800" dirty="0"/>
              <a:t> 31:32 </a:t>
            </a:r>
            <a:r>
              <a:rPr lang="zh-CN" altLang="en-US" sz="1800" dirty="0"/>
              <a:t>不像我拉着他们祖宗的手，领他们出埃及地的时候，与他们所立的约。我虽作他们的丈夫，他们却背了我的约。这是耶和华说的。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Jer</a:t>
            </a:r>
            <a:r>
              <a:rPr lang="en-US" altLang="zh-CN" sz="1800" dirty="0"/>
              <a:t> 31:33 </a:t>
            </a:r>
            <a:r>
              <a:rPr lang="zh-CN" altLang="en-US" sz="1800" dirty="0"/>
              <a:t>耶和华说，那些日子以后，我与以色列家所立的约乃是这样，我要将我的律法放在他们里面，写在他们心上。我要作他们的神，他们要作我的子民。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Jer</a:t>
            </a:r>
            <a:r>
              <a:rPr lang="en-US" altLang="zh-CN" sz="1800" dirty="0"/>
              <a:t> 31:34 </a:t>
            </a:r>
            <a:r>
              <a:rPr lang="zh-CN" altLang="en-US" sz="1800" dirty="0"/>
              <a:t>他们各人不再教导自己的邻舍和自己的弟兄说，你该认识耶和华，因为他们从最小的到至大的都必认识我。我要赦免他们的罪孽，不再记念他们的罪恶。这是耶和华说的。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更美之应许，三个我要，无条件的约。更美之应许，一个是赦罪，一个是神要給人能力。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b="1" dirty="0"/>
              <a:t>我要</a:t>
            </a:r>
            <a:r>
              <a:rPr lang="zh-CN" altLang="en-US" sz="1800" dirty="0"/>
              <a:t>将我的律法放在他们里面，写在他们心上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b="1" dirty="0"/>
              <a:t>我要</a:t>
            </a:r>
            <a:r>
              <a:rPr lang="zh-CN" altLang="en-US" sz="1800" dirty="0"/>
              <a:t>作他们的神，他们要作我的子民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b="1" dirty="0">
                <a:solidFill>
                  <a:schemeClr val="bg1"/>
                </a:solidFill>
              </a:rPr>
              <a:t>我要</a:t>
            </a:r>
            <a:r>
              <a:rPr lang="zh-CN" altLang="en-US" sz="1800" dirty="0">
                <a:solidFill>
                  <a:schemeClr val="bg1"/>
                </a:solidFill>
              </a:rPr>
              <a:t>宽恕他们的不义，不再记念他们的罪愆</a:t>
            </a:r>
            <a:endParaRPr lang="en-US" altLang="zh-CN" sz="1800" dirty="0">
              <a:solidFill>
                <a:schemeClr val="bg1"/>
              </a:solidFill>
            </a:endParaRPr>
          </a:p>
          <a:p>
            <a:r>
              <a:rPr lang="zh-CN" altLang="en-US" sz="1800" dirty="0">
                <a:solidFill>
                  <a:schemeClr val="bg1"/>
                </a:solidFill>
              </a:rPr>
              <a:t>旧约中的应许与诅咒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Deu</a:t>
            </a:r>
            <a:r>
              <a:rPr lang="en-US" altLang="zh-CN" sz="1800" dirty="0"/>
              <a:t> 28:1 </a:t>
            </a:r>
            <a:r>
              <a:rPr lang="zh-CN" altLang="en-US" sz="1800" b="1" dirty="0"/>
              <a:t>你若留意听从耶和华你神的话</a:t>
            </a:r>
            <a:r>
              <a:rPr lang="zh-CN" altLang="en-US" sz="1800" dirty="0"/>
              <a:t>，谨守遵行他的一切诫命，就是我今日所吩咐你的，他必使你超乎天下万民之上。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Deu</a:t>
            </a:r>
            <a:r>
              <a:rPr lang="en-US" altLang="zh-CN" sz="1800" dirty="0"/>
              <a:t> 28:2 </a:t>
            </a:r>
            <a:r>
              <a:rPr lang="zh-CN" altLang="en-US" sz="1800" dirty="0"/>
              <a:t>你若听从耶和华你神的话，这以下的福必追随你，临到你身上，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Deu</a:t>
            </a:r>
            <a:r>
              <a:rPr lang="en-US" altLang="zh-CN" sz="1800" dirty="0"/>
              <a:t> 28:3 </a:t>
            </a:r>
            <a:r>
              <a:rPr lang="zh-CN" altLang="en-US" sz="1800" dirty="0"/>
              <a:t>你在城里必蒙福，在田间也必蒙福。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Deu</a:t>
            </a:r>
            <a:r>
              <a:rPr lang="en-US" altLang="zh-CN" sz="1800" dirty="0"/>
              <a:t> 28:15 </a:t>
            </a:r>
            <a:r>
              <a:rPr lang="zh-CN" altLang="en-US" sz="1800" b="1" dirty="0"/>
              <a:t>你若不听从耶和华你神的话</a:t>
            </a:r>
            <a:r>
              <a:rPr lang="zh-CN" altLang="en-US" sz="1800" dirty="0"/>
              <a:t>，不谨守遵行他的一切诫命律例，就是我今日所吩咐你的，这以下的咒诅都必追随你，临到你身上，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Deu</a:t>
            </a:r>
            <a:r>
              <a:rPr lang="en-US" altLang="zh-CN" sz="1800" dirty="0"/>
              <a:t> 28:16 </a:t>
            </a:r>
            <a:r>
              <a:rPr lang="zh-CN" altLang="en-US" sz="1800" dirty="0"/>
              <a:t>你在城里必受咒诅，在田间也必受咒诅。</a:t>
            </a:r>
            <a:endParaRPr lang="en-US" altLang="zh-CN" sz="1800" dirty="0"/>
          </a:p>
          <a:p>
            <a:r>
              <a:rPr lang="en-US" altLang="zh-CN" sz="1800" dirty="0"/>
              <a:t>1. </a:t>
            </a:r>
            <a:r>
              <a:rPr lang="zh-CN" altLang="en-US" sz="1800" dirty="0"/>
              <a:t>我要宽恕（</a:t>
            </a:r>
            <a:r>
              <a:rPr lang="en-US" altLang="zh-CN" sz="1800" dirty="0"/>
              <a:t>Forgive</a:t>
            </a:r>
            <a:r>
              <a:rPr lang="zh-CN" altLang="en-US" sz="1800" dirty="0"/>
              <a:t>）他们的不义，不再记念（</a:t>
            </a:r>
            <a:r>
              <a:rPr lang="en-US" altLang="zh-CN" sz="1800" dirty="0"/>
              <a:t>Forget</a:t>
            </a:r>
            <a:r>
              <a:rPr lang="zh-CN" altLang="en-US" sz="1800" dirty="0"/>
              <a:t>）他们的罪愆（新约与旧约最大的不同，这是新约的基石）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旧约只能遮盖罪，不能赦免，</a:t>
            </a:r>
            <a:r>
              <a:rPr lang="en-US" altLang="zh-CN" sz="1800" dirty="0" err="1"/>
              <a:t>Heb</a:t>
            </a:r>
            <a:r>
              <a:rPr lang="en-US" altLang="zh-CN" sz="1800" dirty="0"/>
              <a:t> 10:4 </a:t>
            </a:r>
            <a:r>
              <a:rPr lang="zh-CN" altLang="en-US" sz="1800" dirty="0"/>
              <a:t>因为公牛和山羊的血，断不能除罪。</a:t>
            </a:r>
            <a:r>
              <a:rPr lang="en-US" altLang="zh-CN" sz="1800" dirty="0"/>
              <a:t>Under the Old Covenant</a:t>
            </a:r>
            <a:r>
              <a:rPr lang="zh-CN" altLang="en-US" sz="1800" dirty="0"/>
              <a:t>，</a:t>
            </a:r>
            <a:r>
              <a:rPr lang="en-US" altLang="zh-CN" sz="1800" dirty="0"/>
              <a:t> sins could never really be forgotten</a:t>
            </a:r>
            <a:r>
              <a:rPr lang="zh-CN" altLang="en-US" sz="1800" dirty="0"/>
              <a:t>，</a:t>
            </a:r>
            <a:r>
              <a:rPr lang="en-US" altLang="zh-CN" sz="1800" dirty="0"/>
              <a:t> because they were never really forgiven. They were only covered</a:t>
            </a:r>
            <a:r>
              <a:rPr lang="zh-CN" altLang="en-US" sz="1800" dirty="0"/>
              <a:t>，</a:t>
            </a:r>
            <a:r>
              <a:rPr lang="en-US" altLang="zh-CN" sz="1800" dirty="0"/>
              <a:t> foreshadowing and anticipating true forgiveness in Jesus Christ.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新约，</a:t>
            </a:r>
            <a:r>
              <a:rPr lang="en-US" altLang="zh-CN" sz="1800" dirty="0" err="1"/>
              <a:t>Heb</a:t>
            </a:r>
            <a:r>
              <a:rPr lang="en-US" altLang="zh-CN" sz="1800" dirty="0"/>
              <a:t> 10:12 </a:t>
            </a:r>
            <a:r>
              <a:rPr lang="zh-CN" altLang="en-US" sz="1800" dirty="0"/>
              <a:t>但基督献了一次永远的赎罪祭，就在神的右边坐下了。</a:t>
            </a:r>
            <a:r>
              <a:rPr lang="en-US" altLang="zh-CN" sz="1800" dirty="0" err="1"/>
              <a:t>Heb</a:t>
            </a:r>
            <a:r>
              <a:rPr lang="en-US" altLang="zh-CN" sz="1800" dirty="0"/>
              <a:t> 10:19 </a:t>
            </a:r>
            <a:r>
              <a:rPr lang="zh-CN" altLang="en-US" sz="1800" dirty="0"/>
              <a:t>弟兄们，我们既因耶稣的血，得以坦然进入至圣所，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为什么赦罪这么重要呢？在神与人的相交中，人的罪的存在必须从神的心里除去，人对罪的喜爱必须从人的心里出去（慕安德烈）</a:t>
            </a:r>
            <a:r>
              <a:rPr lang="en-US" altLang="zh-CN" sz="1800" dirty="0"/>
              <a:t> the thought of sin must be put away out of God’s heart</a:t>
            </a:r>
            <a:r>
              <a:rPr lang="zh-CN" altLang="en-US" sz="1800" dirty="0"/>
              <a:t>，</a:t>
            </a:r>
            <a:r>
              <a:rPr lang="en-US" altLang="zh-CN" sz="1800" dirty="0"/>
              <a:t> and the love of sin out of our heart.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不再纪念是因为耶稣替我们承受了审判。不再纪念不是删除，而是审判的时候不用。你享受过在基督里完全赦免的自由吗？</a:t>
            </a:r>
            <a:r>
              <a:rPr lang="en-US" altLang="zh-CN" sz="1800" dirty="0"/>
              <a:t>Paradox</a:t>
            </a:r>
            <a:r>
              <a:rPr lang="zh-CN" altLang="en-US" sz="1800" dirty="0"/>
              <a:t>，</a:t>
            </a:r>
            <a:r>
              <a:rPr lang="zh-TW" altLang="en-US" sz="1800" dirty="0"/>
              <a:t>自相矛盾的</a:t>
            </a:r>
            <a:r>
              <a:rPr lang="zh-CN" altLang="en-US" sz="1800" dirty="0"/>
              <a:t>说法，</a:t>
            </a:r>
            <a:r>
              <a:rPr lang="zh-TW" altLang="en-US" sz="1800" dirty="0"/>
              <a:t>似非而是的說法</a:t>
            </a:r>
            <a:endParaRPr lang="en-US" altLang="zh-CN" sz="1800" dirty="0"/>
          </a:p>
          <a:p>
            <a:r>
              <a:rPr lang="en-US" altLang="zh-CN" sz="1800" dirty="0"/>
              <a:t>2. </a:t>
            </a:r>
            <a:r>
              <a:rPr lang="zh-CN" altLang="en-US" sz="1800" dirty="0"/>
              <a:t>律法放在他们里面，写在他们心上。不再是規條，乃是精義。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诗篇</a:t>
            </a:r>
            <a:r>
              <a:rPr lang="en-US" altLang="zh-CN" sz="1800" dirty="0"/>
              <a:t>27:8 </a:t>
            </a:r>
            <a:r>
              <a:rPr lang="zh-CN" altLang="en-US" sz="1800" dirty="0"/>
              <a:t>你说，你们当寻求我的面。那时我心向你说，耶和华阿，你的面我正要寻求。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约翰福音</a:t>
            </a:r>
            <a:r>
              <a:rPr lang="en-US" altLang="zh-CN" sz="1800" dirty="0"/>
              <a:t>14:15 </a:t>
            </a:r>
            <a:r>
              <a:rPr lang="zh-CN" altLang="en-US" sz="1800" dirty="0"/>
              <a:t>你们若爱我，就必遵守我的命令。</a:t>
            </a:r>
            <a:endParaRPr lang="en-US" altLang="zh-CN" sz="1800" dirty="0"/>
          </a:p>
          <a:p>
            <a:r>
              <a:rPr lang="en-US" altLang="zh-CN" sz="1800" dirty="0"/>
              <a:t>3. </a:t>
            </a:r>
            <a:r>
              <a:rPr lang="zh-CN" altLang="en-US" sz="1800" dirty="0"/>
              <a:t>我要作他们的神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Mat 22:32 </a:t>
            </a:r>
            <a:r>
              <a:rPr lang="zh-CN" altLang="en-US" sz="1800" dirty="0"/>
              <a:t>他说，我是亚伯拉罕的神，以撒的神，雅各的神。神不是死人的神，乃是活人的神。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Mat 13:38 </a:t>
            </a:r>
            <a:r>
              <a:rPr lang="zh-CN" altLang="en-US" sz="1800" dirty="0"/>
              <a:t>田地，就是世界。好种，就是天国之子。稗子，就是那恶者之子。</a:t>
            </a:r>
            <a:r>
              <a:rPr lang="en-US" altLang="zh-CN" sz="1800" dirty="0"/>
              <a:t>13:39 </a:t>
            </a:r>
            <a:r>
              <a:rPr lang="zh-CN" altLang="en-US" sz="1800" dirty="0"/>
              <a:t>撒稗子的仇敌，就是魔鬼。收割的时候，就是世界的末了。收割的人，就是天使。</a:t>
            </a:r>
            <a:r>
              <a:rPr lang="en-US" altLang="zh-CN" sz="1800" dirty="0"/>
              <a:t>13:40 </a:t>
            </a:r>
            <a:r>
              <a:rPr lang="zh-CN" altLang="en-US" sz="1800" dirty="0"/>
              <a:t>将稗子薅出来，用火焚烧。世界的末了，也要如此。</a:t>
            </a:r>
          </a:p>
          <a:p>
            <a:r>
              <a:rPr lang="en-US" altLang="zh-CN" sz="1800" dirty="0"/>
              <a:t>4. </a:t>
            </a:r>
            <a:r>
              <a:rPr lang="zh-CN" altLang="en-US" sz="1800" dirty="0"/>
              <a:t>他们要作我的子民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Mat 13:44 </a:t>
            </a:r>
            <a:r>
              <a:rPr lang="zh-CN" altLang="en-US" sz="1800" dirty="0"/>
              <a:t>天国好像宝贝藏在地里。人遇见了，就把它藏起来。欢欢喜喜地去变卖一切所有的买这块地。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Mat 13:45 </a:t>
            </a:r>
            <a:r>
              <a:rPr lang="zh-CN" altLang="en-US" sz="1800" dirty="0"/>
              <a:t>天国又好像买卖人，寻找好珠子。</a:t>
            </a:r>
            <a:r>
              <a:rPr lang="en-US" altLang="zh-CN" sz="1800" dirty="0"/>
              <a:t>13:46 </a:t>
            </a:r>
            <a:r>
              <a:rPr lang="zh-CN" altLang="en-US" sz="1800" dirty="0"/>
              <a:t>遇见一颗重价的珠子，就去变卖他一切所有的，买了这颗珠子。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Mat 13:47 </a:t>
            </a:r>
            <a:r>
              <a:rPr lang="zh-CN" altLang="en-US" sz="1800" dirty="0"/>
              <a:t>天国又好像网撒在海里，聚拢各样水族。</a:t>
            </a:r>
            <a:r>
              <a:rPr lang="en-US" altLang="zh-CN" sz="1800" dirty="0"/>
              <a:t>13:48 </a:t>
            </a:r>
            <a:r>
              <a:rPr lang="zh-CN" altLang="en-US" sz="1800" dirty="0"/>
              <a:t>网既满了，人就拉上岸来。坐下，拣好的收在器具里，将不好的丢弃了。</a:t>
            </a:r>
            <a:endParaRPr lang="en-US" altLang="zh-CN" sz="1800" dirty="0"/>
          </a:p>
          <a:p>
            <a:r>
              <a:rPr lang="en-US" altLang="zh-CN" sz="1800" dirty="0"/>
              <a:t>8</a:t>
            </a:r>
            <a:r>
              <a:rPr lang="zh-CN" altLang="en-US" sz="1800" dirty="0"/>
              <a:t>：</a:t>
            </a:r>
            <a:r>
              <a:rPr lang="en-US" altLang="zh-CN" sz="1800" dirty="0"/>
              <a:t>11</a:t>
            </a:r>
            <a:r>
              <a:rPr lang="zh-CN" altLang="en-US" sz="1800" dirty="0"/>
              <a:t>是千禧年的光景，</a:t>
            </a:r>
            <a:endParaRPr lang="en-US" altLang="zh-CN" sz="1800" dirty="0"/>
          </a:p>
          <a:p>
            <a:r>
              <a:rPr lang="zh-CN" altLang="en-US" sz="1800" dirty="0"/>
              <a:t> 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为什么这么多的篇幅论到麦基洗德的事。我们的救恩的完成和確據需要一个献祭的大祭司（罪），慈悲的大祭司（人的软弱），忠信的大祭司（确据），但耶穌如何合理合法的成為祭司的呢？</a:t>
            </a:r>
            <a:endParaRPr lang="en-US" altLang="zh-CN" sz="1800" dirty="0"/>
          </a:p>
          <a:p>
            <a:r>
              <a:rPr lang="zh-CN" altLang="en-US" sz="1800" dirty="0"/>
              <a:t>麦基洗得的作用就是为了预表将来会有一个像他这样等次的祭司。麦基洗德与神的儿子相似。</a:t>
            </a:r>
            <a:r>
              <a:rPr lang="en-US" altLang="zh-CN" sz="1800" dirty="0"/>
              <a:t>7</a:t>
            </a:r>
            <a:r>
              <a:rPr lang="zh-CN" altLang="en-US" sz="1800" dirty="0"/>
              <a:t>：</a:t>
            </a:r>
            <a:r>
              <a:rPr lang="en-US" altLang="zh-CN" sz="1800" dirty="0"/>
              <a:t>1-3</a:t>
            </a:r>
            <a:r>
              <a:rPr lang="zh-CN" altLang="en-US" sz="1800" dirty="0"/>
              <a:t>的重点是</a:t>
            </a:r>
            <a:r>
              <a:rPr lang="zh-CN" altLang="en-US" sz="1800" b="1" dirty="0"/>
              <a:t>麦基洗德是长远为祭司的。</a:t>
            </a:r>
            <a:endParaRPr lang="en-US" altLang="zh-CN" sz="1800" b="1" dirty="0"/>
          </a:p>
          <a:p>
            <a:r>
              <a:rPr lang="zh-CN" altLang="en-US" sz="1800" dirty="0"/>
              <a:t>麦基洗得的等次是更高的等次，是更高的量级</a:t>
            </a:r>
            <a:r>
              <a:rPr lang="en-US" altLang="zh-CN" sz="1800" dirty="0"/>
              <a:t>( Rank or Order)</a:t>
            </a:r>
            <a:r>
              <a:rPr lang="zh-CN" altLang="en-US" sz="1800" dirty="0"/>
              <a:t>，其特点就是一个人的等次，他不接班，也没有人接他的班。耶稣永远为祭司。</a:t>
            </a:r>
            <a:endParaRPr lang="en-US" altLang="zh-CN" sz="1800" dirty="0"/>
          </a:p>
          <a:p>
            <a:pPr defTabSz="939363"/>
            <a:r>
              <a:rPr lang="en-US" altLang="zh-CN" sz="1800" dirty="0"/>
              <a:t>He was made </a:t>
            </a:r>
            <a:r>
              <a:rPr lang="zh-CN" altLang="en-US" sz="1800" b="1" dirty="0"/>
              <a:t>他被造成与神的儿子相似</a:t>
            </a:r>
            <a:r>
              <a:rPr lang="zh-CN" altLang="en-US" sz="1800" dirty="0"/>
              <a:t>，可以说，圣经故意没有这些记录，是为了要</a:t>
            </a:r>
            <a:r>
              <a:rPr lang="en-US" altLang="zh-CN" sz="1800" dirty="0"/>
              <a:t>Create</a:t>
            </a:r>
            <a:r>
              <a:rPr lang="zh-CN" altLang="en-US" sz="1800" dirty="0"/>
              <a:t>一个</a:t>
            </a:r>
            <a:r>
              <a:rPr lang="en-US" altLang="zh-CN" sz="1800" dirty="0"/>
              <a:t>Type</a:t>
            </a:r>
            <a:r>
              <a:rPr lang="zh-CN" altLang="en-US" sz="1800" dirty="0"/>
              <a:t>指向耶稣基督，基督来了以后，按麦基洗德的等次永远为祭司。</a:t>
            </a:r>
            <a:endParaRPr lang="en-US" altLang="zh-CN" sz="1800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既说新约：当神说“新约”的时候。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希腊文中有两个不同的词表达新，一个新是时间上的新，另一个是质量上的新，从来没有见过的新。新天新地，新酒，新人，新造的人。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旧约，在很大的程度上是属物质的，属地的，是受时间的限制的，会变旧变老的；而新约是属灵的。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就必快归无有了，消失了。在主后</a:t>
            </a:r>
            <a:r>
              <a:rPr lang="en-US" altLang="zh-CN" sz="1800" dirty="0"/>
              <a:t>70</a:t>
            </a:r>
            <a:r>
              <a:rPr lang="zh-CN" altLang="en-US" sz="1800" dirty="0"/>
              <a:t>年，罗马将军提多攻克耶路撒冷，毁灭了圣殿，停止了一切献祭和利未祭司制度。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800" dirty="0"/>
          </a:p>
          <a:p>
            <a:r>
              <a:rPr lang="en-US" altLang="zh-CN" sz="1800" b="1" dirty="0"/>
              <a:t>110:4</a:t>
            </a:r>
            <a:r>
              <a:rPr lang="zh-CN" altLang="en-US" sz="1800" dirty="0"/>
              <a:t> </a:t>
            </a:r>
            <a:r>
              <a:rPr lang="en-US" altLang="zh-CN" sz="1800" dirty="0"/>
              <a:t>[</a:t>
            </a:r>
            <a:r>
              <a:rPr lang="en-US" altLang="zh-CN" sz="1800" dirty="0" err="1"/>
              <a:t>cbgb</a:t>
            </a:r>
            <a:r>
              <a:rPr lang="en-US" altLang="zh-CN" sz="1800" dirty="0"/>
              <a:t>] </a:t>
            </a:r>
            <a:r>
              <a:rPr lang="zh-CN" altLang="en-US" sz="1800" dirty="0"/>
              <a:t>耶和华起了誓，决不后悔，说，你是照着麦基洗德的等次，永远为祭司。</a:t>
            </a:r>
          </a:p>
          <a:p>
            <a:endParaRPr lang="en-US" altLang="zh-CN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800" b="1" dirty="0"/>
          </a:p>
          <a:p>
            <a:r>
              <a:rPr lang="en-US" altLang="zh-CN" sz="1800" dirty="0"/>
              <a:t>1. </a:t>
            </a:r>
            <a:r>
              <a:rPr lang="zh-CN" altLang="en-US" sz="1800" dirty="0"/>
              <a:t>既是君王，又是祭司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800" b="1" dirty="0"/>
          </a:p>
          <a:p>
            <a:r>
              <a:rPr lang="en-US" altLang="zh-CN" sz="1800" dirty="0"/>
              <a:t>1. </a:t>
            </a:r>
            <a:r>
              <a:rPr lang="zh-CN" altLang="en-US" sz="1800" dirty="0"/>
              <a:t>既是君王，又是祭司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三個特點</a:t>
            </a:r>
            <a:endParaRPr lang="en-US" altLang="zh-CN" sz="1800" dirty="0"/>
          </a:p>
          <a:p>
            <a:r>
              <a:rPr lang="en-US" altLang="zh-CN" sz="1800" dirty="0"/>
              <a:t>1. </a:t>
            </a:r>
            <a:r>
              <a:rPr lang="zh-CN" altLang="en-US" sz="1800" dirty="0"/>
              <a:t>既是君王，又是祭司</a:t>
            </a:r>
            <a:endParaRPr lang="en-US" sz="1800" dirty="0"/>
          </a:p>
          <a:p>
            <a:r>
              <a:rPr lang="en-US" altLang="zh-CN" sz="1800" dirty="0"/>
              <a:t>2. </a:t>
            </a:r>
            <a:r>
              <a:rPr lang="zh-CN" altLang="en-US" sz="1800" dirty="0"/>
              <a:t>仁义王，平安王。公义先于平安。</a:t>
            </a:r>
            <a:endParaRPr lang="en-US" altLang="zh-CN" sz="1800" dirty="0"/>
          </a:p>
          <a:p>
            <a:r>
              <a:rPr lang="en-US" altLang="zh-CN" sz="1800" dirty="0"/>
              <a:t>3. </a:t>
            </a:r>
            <a:r>
              <a:rPr lang="zh-CN" altLang="en-US" sz="1800" dirty="0"/>
              <a:t>无父，无母，无族谱，无生之始，无命之终。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没有父母的记录，也没有后代的记录，没有出生的记录，也没有死的日子的记录。家谱对于利未祭司制度很重要。</a:t>
            </a:r>
            <a:r>
              <a:rPr lang="en-US" altLang="zh-CN" dirty="0" err="1"/>
              <a:t>Ezr</a:t>
            </a:r>
            <a:r>
              <a:rPr lang="en-US" altLang="zh-CN" dirty="0"/>
              <a:t> 2:62 </a:t>
            </a:r>
            <a:r>
              <a:rPr lang="zh-CN" altLang="en-US" dirty="0"/>
              <a:t>这三家的人在族谱之中，寻查自己的谱系，却寻不着，因此算为不洁，不准供祭司的职任</a:t>
            </a:r>
            <a:endParaRPr lang="en-US" altLang="zh-CN" dirty="0"/>
          </a:p>
          <a:p>
            <a:r>
              <a:rPr lang="en-US" altLang="zh-CN" sz="1800" dirty="0"/>
              <a:t>He was made </a:t>
            </a:r>
            <a:r>
              <a:rPr lang="zh-CN" altLang="en-US" sz="1800" b="1" dirty="0"/>
              <a:t>他被造成与神的儿子相似</a:t>
            </a:r>
            <a:r>
              <a:rPr lang="zh-CN" altLang="en-US" sz="1800" dirty="0"/>
              <a:t>，可以说，圣经故意没有这些记录，是为了要</a:t>
            </a:r>
            <a:r>
              <a:rPr lang="en-US" altLang="zh-CN" sz="1800" dirty="0"/>
              <a:t>Create</a:t>
            </a:r>
            <a:r>
              <a:rPr lang="zh-CN" altLang="en-US" sz="1800" dirty="0"/>
              <a:t>一个</a:t>
            </a:r>
            <a:r>
              <a:rPr lang="en-US" altLang="zh-CN" sz="1800" dirty="0"/>
              <a:t>Type</a:t>
            </a:r>
            <a:r>
              <a:rPr lang="zh-CN" altLang="en-US" sz="1800" dirty="0"/>
              <a:t>指向耶稣基督，基督来了以后，按麦基洗德的等次永远为祭司。</a:t>
            </a:r>
            <a:endParaRPr lang="en-US" altLang="zh-CN" sz="1800" dirty="0"/>
          </a:p>
          <a:p>
            <a:r>
              <a:rPr lang="zh-CN" altLang="en-US" sz="1800" dirty="0"/>
              <a:t>长远为祭司，因为没有记录，所以长远。据说利未人服侍从</a:t>
            </a:r>
            <a:r>
              <a:rPr lang="en-US" altLang="zh-CN" sz="1800" dirty="0"/>
              <a:t>25</a:t>
            </a:r>
            <a:r>
              <a:rPr lang="zh-CN" altLang="en-US" sz="1800" dirty="0"/>
              <a:t>岁到</a:t>
            </a:r>
            <a:r>
              <a:rPr lang="en-US" altLang="zh-CN" sz="1800" dirty="0"/>
              <a:t>50</a:t>
            </a:r>
            <a:r>
              <a:rPr lang="zh-CN" altLang="en-US" sz="1800" dirty="0"/>
              <a:t>岁。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两件事确立</a:t>
            </a:r>
            <a:r>
              <a:rPr lang="zh-TW" altLang="en-US" sz="1800" dirty="0"/>
              <a:t>麥基洗德比亞伯拉罕更尊貴</a:t>
            </a:r>
            <a:r>
              <a:rPr lang="zh-CN" altLang="en-US" sz="1800" dirty="0"/>
              <a:t>：亚伯拉罕献十分之一；麦基洗德为亚伯拉罕祝福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照例，按照律法，没有高低。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祝福，不是简单地说一些好听的话，乃是从人的嘴里确认（</a:t>
            </a:r>
            <a:r>
              <a:rPr lang="en-US" altLang="zh-CN" sz="1800" dirty="0"/>
              <a:t>Reaffirm</a:t>
            </a:r>
            <a:r>
              <a:rPr lang="zh-CN" altLang="en-US" sz="1800" dirty="0"/>
              <a:t>）神的应许，其实一个祷告。以撒为雅各祝福，雅各为十二儿子以及约瑟的儿子祝福。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在这里收十分之一，利未的子孙，一直在死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在那里收十分之一</a:t>
            </a:r>
            <a:r>
              <a:rPr lang="zh-CN" altLang="en-US" sz="1800" dirty="0"/>
              <a:t>，麦基洗德，一直在活，预表（</a:t>
            </a:r>
            <a:r>
              <a:rPr lang="en-US" altLang="zh-CN" sz="1800" dirty="0"/>
              <a:t>Type</a:t>
            </a:r>
            <a:r>
              <a:rPr lang="zh-CN" altLang="en-US" sz="1800" dirty="0"/>
              <a:t>），实体（</a:t>
            </a:r>
            <a:r>
              <a:rPr lang="en-US" altLang="zh-CN" sz="1800" dirty="0"/>
              <a:t>Antitype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他作见证的说，他是活的，圣经中没有记载他的死。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利未</a:t>
            </a:r>
            <a:r>
              <a:rPr lang="zh-CN" altLang="en-US" sz="1800" dirty="0"/>
              <a:t>在亚伯拉罕的身中献了十分之一。同样，麦基洗得祝福亚伯拉罕，他的后代也一起蒙福。一个人代表一个族群。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利未祭司制度</a:t>
            </a:r>
            <a:r>
              <a:rPr lang="zh-CN" altLang="en-US" sz="1800" dirty="0"/>
              <a:t>和帐幕与献祭的设立是为了将人带到神面前。律法是为献祭服务的，律法让人看到自己的罪。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祭司制度和律法不完全。完全：神与人之间完美的相交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耶稣基督的死而复活开始了一个新的永远的祭司时代，不但结束了利未祭司职任，同时也结束了律法，因为律法是为了帮助利未祭司实现他们的职任的。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使徒行传</a:t>
            </a:r>
            <a:r>
              <a:rPr lang="en-US" altLang="zh-CN" sz="1800" dirty="0"/>
              <a:t>6:14 </a:t>
            </a:r>
            <a:r>
              <a:rPr lang="zh-CN" altLang="en-US" sz="1800" dirty="0"/>
              <a:t>我们曾听见他（司提反）说，这拿撒勒人耶稣，要毁坏此地（圣殿和祭坛），也要改变摩西所交给我们的规条（律法）。 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另外</a:t>
            </a:r>
            <a:r>
              <a:rPr lang="zh-CN" altLang="en-US" sz="1800" dirty="0"/>
              <a:t>，另外一种的。律法更改，关于祭司的任命。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0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9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4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6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1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8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3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-20000"/>
                    </a14:imgEffect>
                    <a14:imgEffect>
                      <a14:colorTemperature colorTemp="4875"/>
                    </a14:imgEffect>
                    <a14:imgEffect>
                      <a14:brightnessContrast bright="-59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EF15-3EF8-4F9E-8F11-377A17F2942F}" type="datetimeFigureOut">
              <a:rPr lang="en-US" smtClean="0"/>
              <a:t>7/13/2019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chemeClr val="bg1"/>
                </a:solidFill>
              </a:rPr>
              <a:t>三谷基督徒會堂成人主日學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514600"/>
          </a:xfrm>
        </p:spPr>
        <p:txBody>
          <a:bodyPr/>
          <a:lstStyle/>
          <a:p>
            <a:r>
              <a:rPr lang="zh-CN" altLang="en-US" sz="5400" b="1" dirty="0" smtClean="0">
                <a:solidFill>
                  <a:schemeClr val="bg1"/>
                </a:solidFill>
              </a:rPr>
              <a:t>希伯來書</a:t>
            </a:r>
            <a:r>
              <a:rPr lang="en-US" altLang="zh-CN" sz="5400" b="1" dirty="0" smtClean="0">
                <a:solidFill>
                  <a:schemeClr val="bg1"/>
                </a:solidFill>
              </a:rPr>
              <a:t>7-8</a:t>
            </a:r>
            <a:r>
              <a:rPr lang="zh-CN" altLang="en-US" sz="5400" b="1" dirty="0" smtClean="0">
                <a:solidFill>
                  <a:schemeClr val="bg1"/>
                </a:solidFill>
              </a:rPr>
              <a:t>章</a:t>
            </a:r>
            <a:endParaRPr lang="en-US" altLang="zh-CN" sz="5400" b="1" dirty="0" smtClean="0">
              <a:solidFill>
                <a:schemeClr val="bg1"/>
              </a:solidFill>
            </a:endParaRPr>
          </a:p>
          <a:p>
            <a:r>
              <a:rPr lang="zh-CN" altLang="en-US" b="1" dirty="0" smtClean="0">
                <a:solidFill>
                  <a:schemeClr val="bg1"/>
                </a:solidFill>
              </a:rPr>
              <a:t>第六課</a:t>
            </a:r>
            <a:endParaRPr lang="en-US" altLang="zh-CN" b="1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0</a:t>
            </a:r>
            <a:r>
              <a:rPr lang="en-US" altLang="zh-CN" dirty="0" smtClean="0">
                <a:solidFill>
                  <a:schemeClr val="bg1"/>
                </a:solidFill>
              </a:rPr>
              <a:t>7</a:t>
            </a:r>
            <a:r>
              <a:rPr lang="en-US" dirty="0" smtClean="0">
                <a:solidFill>
                  <a:schemeClr val="bg1"/>
                </a:solidFill>
              </a:rPr>
              <a:t>/</a:t>
            </a:r>
            <a:r>
              <a:rPr lang="en-US" altLang="zh-CN" dirty="0" smtClean="0">
                <a:solidFill>
                  <a:schemeClr val="bg1"/>
                </a:solidFill>
              </a:rPr>
              <a:t>14</a:t>
            </a:r>
            <a:r>
              <a:rPr lang="en-US" dirty="0" smtClean="0">
                <a:solidFill>
                  <a:schemeClr val="bg1"/>
                </a:solidFill>
              </a:rPr>
              <a:t>/201</a:t>
            </a:r>
            <a:r>
              <a:rPr lang="en-US" altLang="zh-CN" dirty="0" smtClean="0">
                <a:solidFill>
                  <a:schemeClr val="bg1"/>
                </a:solidFill>
              </a:rPr>
              <a:t>9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AutoShape 2" descr="http://www.desktopnexus.com/dl/inline/893590/1920x1080/ngdon64tcf1b6lvle5iigbvku05495d5e2f26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5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TW" altLang="en-US" sz="4800" b="1" dirty="0" smtClean="0">
                <a:solidFill>
                  <a:schemeClr val="bg1"/>
                </a:solidFill>
              </a:rPr>
              <a:t>耶穌永遠為祭司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fontScale="92500"/>
          </a:bodyPr>
          <a:lstStyle/>
          <a:p>
            <a:r>
              <a:rPr lang="en-US" altLang="zh-TW" sz="4400" dirty="0" smtClean="0">
                <a:solidFill>
                  <a:schemeClr val="bg1"/>
                </a:solidFill>
              </a:rPr>
              <a:t>7:15 </a:t>
            </a:r>
            <a:r>
              <a:rPr lang="zh-TW" altLang="en-US" sz="4400" dirty="0" smtClean="0">
                <a:solidFill>
                  <a:schemeClr val="bg1"/>
                </a:solidFill>
              </a:rPr>
              <a:t>倘若照麥基洗德的樣式，另外興起一位祭司來，我的話更是顯而易見的了。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r>
              <a:rPr lang="en-US" altLang="zh-TW" sz="4400" dirty="0" smtClean="0">
                <a:solidFill>
                  <a:schemeClr val="bg1"/>
                </a:solidFill>
              </a:rPr>
              <a:t>7:16 </a:t>
            </a:r>
            <a:r>
              <a:rPr lang="zh-TW" altLang="en-US" sz="4400" dirty="0" smtClean="0">
                <a:solidFill>
                  <a:schemeClr val="bg1"/>
                </a:solidFill>
              </a:rPr>
              <a:t>他成為祭司，並不是照屬肉體的條例，乃是照無窮之生命的大能。 </a:t>
            </a:r>
            <a:r>
              <a:rPr lang="en-US" altLang="zh-TW" sz="4400" dirty="0" smtClean="0">
                <a:solidFill>
                  <a:schemeClr val="bg1"/>
                </a:solidFill>
              </a:rPr>
              <a:t>(</a:t>
            </a:r>
            <a:r>
              <a:rPr lang="zh-TW" altLang="en-US" sz="4400" dirty="0" smtClean="0">
                <a:solidFill>
                  <a:schemeClr val="bg1"/>
                </a:solidFill>
              </a:rPr>
              <a:t>無窮原文作不能毀壞</a:t>
            </a:r>
            <a:r>
              <a:rPr lang="en-US" altLang="zh-TW" sz="4400" dirty="0" smtClean="0">
                <a:solidFill>
                  <a:schemeClr val="bg1"/>
                </a:solidFill>
              </a:rPr>
              <a:t>)</a:t>
            </a:r>
            <a:r>
              <a:rPr lang="zh-TW" altLang="en-US" sz="4400" dirty="0" smtClean="0">
                <a:solidFill>
                  <a:schemeClr val="bg1"/>
                </a:solidFill>
              </a:rPr>
              <a:t>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r>
              <a:rPr lang="en-US" altLang="zh-TW" sz="4400" dirty="0" smtClean="0">
                <a:solidFill>
                  <a:schemeClr val="bg1"/>
                </a:solidFill>
              </a:rPr>
              <a:t>7:17 </a:t>
            </a:r>
            <a:r>
              <a:rPr lang="zh-TW" altLang="en-US" sz="4400" dirty="0" smtClean="0">
                <a:solidFill>
                  <a:schemeClr val="bg1"/>
                </a:solidFill>
              </a:rPr>
              <a:t>因為有給他作見證的說，你是照著麥基洗德的等次永遠為祭司。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53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TW" altLang="en-US" sz="4800" b="1" dirty="0" smtClean="0">
                <a:solidFill>
                  <a:schemeClr val="bg1"/>
                </a:solidFill>
              </a:rPr>
              <a:t>先前的條例廢掉了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/>
          </a:bodyPr>
          <a:lstStyle/>
          <a:p>
            <a:r>
              <a:rPr lang="en-US" altLang="zh-TW" sz="4400" dirty="0" smtClean="0">
                <a:solidFill>
                  <a:schemeClr val="bg1"/>
                </a:solidFill>
              </a:rPr>
              <a:t>7:18 </a:t>
            </a:r>
            <a:r>
              <a:rPr lang="zh-TW" altLang="en-US" sz="4400" dirty="0" smtClean="0">
                <a:solidFill>
                  <a:schemeClr val="bg1"/>
                </a:solidFill>
              </a:rPr>
              <a:t>先前的條例，因軟弱無益，所以廢掉了。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r>
              <a:rPr lang="en-US" altLang="zh-TW" sz="4400" dirty="0" smtClean="0">
                <a:solidFill>
                  <a:schemeClr val="bg1"/>
                </a:solidFill>
              </a:rPr>
              <a:t>7:19 (</a:t>
            </a:r>
            <a:r>
              <a:rPr lang="zh-TW" altLang="en-US" sz="4400" dirty="0" smtClean="0">
                <a:solidFill>
                  <a:schemeClr val="bg1"/>
                </a:solidFill>
              </a:rPr>
              <a:t>律法原來一無所成</a:t>
            </a:r>
            <a:r>
              <a:rPr lang="en-US" altLang="zh-TW" sz="4400" dirty="0" smtClean="0">
                <a:solidFill>
                  <a:schemeClr val="bg1"/>
                </a:solidFill>
              </a:rPr>
              <a:t>)</a:t>
            </a:r>
            <a:r>
              <a:rPr lang="zh-TW" altLang="en-US" sz="4400" dirty="0" smtClean="0">
                <a:solidFill>
                  <a:schemeClr val="bg1"/>
                </a:solidFill>
              </a:rPr>
              <a:t>就引進了更美的指望，靠這指望我們便可以進到神面前。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86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起誓立的祭司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/>
          </a:bodyPr>
          <a:lstStyle/>
          <a:p>
            <a:r>
              <a:rPr lang="en-US" altLang="zh-TW" sz="4400" dirty="0" smtClean="0">
                <a:solidFill>
                  <a:schemeClr val="bg1"/>
                </a:solidFill>
              </a:rPr>
              <a:t>7:20 </a:t>
            </a:r>
            <a:r>
              <a:rPr lang="zh-TW" altLang="en-US" sz="4400" dirty="0" smtClean="0">
                <a:solidFill>
                  <a:schemeClr val="bg1"/>
                </a:solidFill>
              </a:rPr>
              <a:t>再者，耶穌為祭司，並不是不起誓立的。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r>
              <a:rPr lang="en-US" altLang="zh-TW" sz="4400" dirty="0" smtClean="0">
                <a:solidFill>
                  <a:schemeClr val="bg1"/>
                </a:solidFill>
              </a:rPr>
              <a:t>7:21 </a:t>
            </a:r>
            <a:r>
              <a:rPr lang="zh-TW" altLang="en-US" sz="4400" dirty="0" smtClean="0">
                <a:solidFill>
                  <a:schemeClr val="bg1"/>
                </a:solidFill>
              </a:rPr>
              <a:t>至於那些祭司，原不是起誓立的，只有耶穌是起誓立的。 因為那立他的對他說，主起了誓決不後悔，你是永遠為祭司。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27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568" y="3048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TW" altLang="en-US" sz="4800" b="1" dirty="0">
                <a:solidFill>
                  <a:schemeClr val="bg1"/>
                </a:solidFill>
              </a:rPr>
              <a:t>長遠活著，</a:t>
            </a:r>
            <a:r>
              <a:rPr lang="zh-TW" altLang="en-US" sz="4800" b="1" dirty="0" smtClean="0">
                <a:solidFill>
                  <a:schemeClr val="bg1"/>
                </a:solidFill>
              </a:rPr>
              <a:t>替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我</a:t>
            </a:r>
            <a:r>
              <a:rPr lang="zh-TW" altLang="en-US" sz="4800" b="1" dirty="0" smtClean="0">
                <a:solidFill>
                  <a:schemeClr val="bg1"/>
                </a:solidFill>
              </a:rPr>
              <a:t>們</a:t>
            </a:r>
            <a:r>
              <a:rPr lang="zh-TW" altLang="en-US" sz="4800" b="1" dirty="0">
                <a:solidFill>
                  <a:schemeClr val="bg1"/>
                </a:solidFill>
              </a:rPr>
              <a:t>祈求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1100"/>
              </a:spcBef>
              <a:spcAft>
                <a:spcPts val="100"/>
              </a:spcAft>
            </a:pPr>
            <a:r>
              <a:rPr lang="en-US" altLang="zh-TW" sz="4400" dirty="0" smtClean="0">
                <a:solidFill>
                  <a:schemeClr val="bg1"/>
                </a:solidFill>
              </a:rPr>
              <a:t>7:22 </a:t>
            </a:r>
            <a:r>
              <a:rPr lang="zh-TW" altLang="en-US" sz="4400" dirty="0" smtClean="0">
                <a:solidFill>
                  <a:schemeClr val="bg1"/>
                </a:solidFill>
              </a:rPr>
              <a:t>既是起誓立的，耶穌就作了更美之約的中保。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  <a:spcBef>
                <a:spcPts val="1100"/>
              </a:spcBef>
              <a:spcAft>
                <a:spcPts val="100"/>
              </a:spcAft>
            </a:pPr>
            <a:r>
              <a:rPr lang="en-US" altLang="zh-TW" sz="4400" dirty="0" smtClean="0">
                <a:solidFill>
                  <a:schemeClr val="bg1"/>
                </a:solidFill>
              </a:rPr>
              <a:t>7:23 </a:t>
            </a:r>
            <a:r>
              <a:rPr lang="zh-TW" altLang="en-US" sz="4400" dirty="0" smtClean="0">
                <a:solidFill>
                  <a:schemeClr val="bg1"/>
                </a:solidFill>
              </a:rPr>
              <a:t>那些成為祭司的，數目本來多，是因為有死阻隔不能長久。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  <a:spcBef>
                <a:spcPts val="1100"/>
              </a:spcBef>
              <a:spcAft>
                <a:spcPts val="100"/>
              </a:spcAft>
            </a:pPr>
            <a:r>
              <a:rPr lang="en-US" altLang="zh-TW" sz="4400" dirty="0" smtClean="0">
                <a:solidFill>
                  <a:schemeClr val="bg1"/>
                </a:solidFill>
              </a:rPr>
              <a:t>7:24 </a:t>
            </a:r>
            <a:r>
              <a:rPr lang="zh-TW" altLang="en-US" sz="4400" dirty="0" smtClean="0">
                <a:solidFill>
                  <a:schemeClr val="bg1"/>
                </a:solidFill>
              </a:rPr>
              <a:t>這位既是永遠常存的，他祭司的職任，就長久不更換。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  <a:spcBef>
                <a:spcPts val="1100"/>
              </a:spcBef>
              <a:spcAft>
                <a:spcPts val="100"/>
              </a:spcAft>
            </a:pPr>
            <a:r>
              <a:rPr lang="en-US" altLang="zh-TW" sz="4400" dirty="0" smtClean="0">
                <a:solidFill>
                  <a:schemeClr val="bg1"/>
                </a:solidFill>
              </a:rPr>
              <a:t>7:25 </a:t>
            </a:r>
            <a:r>
              <a:rPr lang="zh-TW" altLang="en-US" sz="4400" dirty="0" smtClean="0">
                <a:solidFill>
                  <a:schemeClr val="bg1"/>
                </a:solidFill>
              </a:rPr>
              <a:t>凡靠著他進到神面前的人，他都能拯救到底。 因為他是長遠活著，替他們祈求。</a:t>
            </a:r>
            <a:endParaRPr lang="zh-TW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06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TW" altLang="en-US" sz="4800" b="1" dirty="0" smtClean="0">
                <a:solidFill>
                  <a:schemeClr val="bg1"/>
                </a:solidFill>
              </a:rPr>
              <a:t>這樣的大祭司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1100"/>
              </a:spcBef>
              <a:spcAft>
                <a:spcPts val="100"/>
              </a:spcAft>
            </a:pPr>
            <a:r>
              <a:rPr lang="en-US" altLang="zh-TW" sz="4400" dirty="0" smtClean="0">
                <a:solidFill>
                  <a:schemeClr val="bg1"/>
                </a:solidFill>
              </a:rPr>
              <a:t>7:26 </a:t>
            </a:r>
            <a:r>
              <a:rPr lang="zh-TW" altLang="en-US" sz="4400" dirty="0" smtClean="0">
                <a:solidFill>
                  <a:schemeClr val="bg1"/>
                </a:solidFill>
              </a:rPr>
              <a:t>像這樣聖潔，無邪惡，無玷污，遠離罪人，高過諸天的大祭司，原是與我們合宜的。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  <a:spcBef>
                <a:spcPts val="1100"/>
              </a:spcBef>
              <a:spcAft>
                <a:spcPts val="100"/>
              </a:spcAft>
            </a:pPr>
            <a:r>
              <a:rPr lang="en-US" altLang="zh-TW" sz="4400" dirty="0" smtClean="0">
                <a:solidFill>
                  <a:schemeClr val="bg1"/>
                </a:solidFill>
              </a:rPr>
              <a:t>7:27 </a:t>
            </a:r>
            <a:r>
              <a:rPr lang="zh-TW" altLang="en-US" sz="4400" dirty="0" smtClean="0">
                <a:solidFill>
                  <a:schemeClr val="bg1"/>
                </a:solidFill>
              </a:rPr>
              <a:t>他不像那些大祭司，每日必須先為自己的罪，後為百姓的罪獻祭，因為他只一次將自己獻上，就把這事成全了。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  <a:spcBef>
                <a:spcPts val="1100"/>
              </a:spcBef>
              <a:spcAft>
                <a:spcPts val="100"/>
              </a:spcAft>
            </a:pPr>
            <a:r>
              <a:rPr lang="en-US" altLang="zh-TW" sz="4400" dirty="0" smtClean="0">
                <a:solidFill>
                  <a:schemeClr val="bg1"/>
                </a:solidFill>
              </a:rPr>
              <a:t>7:28 </a:t>
            </a:r>
            <a:r>
              <a:rPr lang="zh-TW" altLang="en-US" sz="4400" dirty="0" smtClean="0">
                <a:solidFill>
                  <a:schemeClr val="bg1"/>
                </a:solidFill>
              </a:rPr>
              <a:t>律法本是立軟弱的人為大祭司。 但在律法以後起誓的話，是立兒子為大祭司，乃是成全到永遠的。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51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sz="4800" dirty="0" smtClean="0">
                <a:solidFill>
                  <a:schemeClr val="bg1"/>
                </a:solidFill>
              </a:rPr>
              <a:t>真帳幕</a:t>
            </a:r>
            <a:endParaRPr lang="zh-CN" altLang="en-US" sz="4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/>
          </a:bodyPr>
          <a:lstStyle/>
          <a:p>
            <a:r>
              <a:rPr lang="en-US" altLang="zh-TW" sz="4400" dirty="0" smtClean="0">
                <a:solidFill>
                  <a:schemeClr val="bg1"/>
                </a:solidFill>
              </a:rPr>
              <a:t>8:1 </a:t>
            </a:r>
            <a:r>
              <a:rPr lang="zh-TW" altLang="en-US" sz="4400" dirty="0" smtClean="0">
                <a:solidFill>
                  <a:schemeClr val="bg1"/>
                </a:solidFill>
              </a:rPr>
              <a:t>我們所講的</a:t>
            </a:r>
            <a:r>
              <a:rPr lang="zh-TW" altLang="en-US" sz="4400" dirty="0" smtClean="0">
                <a:solidFill>
                  <a:schemeClr val="bg1"/>
                </a:solidFill>
              </a:rPr>
              <a:t>事，其</a:t>
            </a:r>
            <a:r>
              <a:rPr lang="zh-TW" altLang="en-US" sz="4400" dirty="0" smtClean="0">
                <a:solidFill>
                  <a:schemeClr val="bg1"/>
                </a:solidFill>
              </a:rPr>
              <a:t>中第一要緊</a:t>
            </a:r>
            <a:r>
              <a:rPr lang="zh-TW" altLang="en-US" sz="4400" dirty="0" smtClean="0">
                <a:solidFill>
                  <a:schemeClr val="bg1"/>
                </a:solidFill>
              </a:rPr>
              <a:t>的，就</a:t>
            </a:r>
            <a:r>
              <a:rPr lang="zh-TW" altLang="en-US" sz="4400" dirty="0" smtClean="0">
                <a:solidFill>
                  <a:schemeClr val="bg1"/>
                </a:solidFill>
              </a:rPr>
              <a:t>是我們有這樣的大祭</a:t>
            </a:r>
            <a:r>
              <a:rPr lang="zh-TW" altLang="en-US" sz="4400" dirty="0" smtClean="0">
                <a:solidFill>
                  <a:schemeClr val="bg1"/>
                </a:solidFill>
              </a:rPr>
              <a:t>司，已</a:t>
            </a:r>
            <a:r>
              <a:rPr lang="zh-TW" altLang="en-US" sz="4400" dirty="0" smtClean="0">
                <a:solidFill>
                  <a:schemeClr val="bg1"/>
                </a:solidFill>
              </a:rPr>
              <a:t>經坐在天上至大者寶座的右</a:t>
            </a:r>
            <a:r>
              <a:rPr lang="zh-TW" altLang="en-US" sz="4400" dirty="0" smtClean="0">
                <a:solidFill>
                  <a:schemeClr val="bg1"/>
                </a:solidFill>
              </a:rPr>
              <a:t>邊，</a:t>
            </a:r>
            <a:r>
              <a:rPr lang="en-US" altLang="zh-TW" sz="4400" dirty="0" smtClean="0">
                <a:solidFill>
                  <a:schemeClr val="bg1"/>
                </a:solidFill>
              </a:rPr>
              <a:t>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r>
              <a:rPr lang="en-US" altLang="zh-TW" sz="4400" dirty="0" smtClean="0">
                <a:solidFill>
                  <a:schemeClr val="bg1"/>
                </a:solidFill>
              </a:rPr>
              <a:t>8:2 </a:t>
            </a:r>
            <a:r>
              <a:rPr lang="zh-TW" altLang="en-US" sz="4400" dirty="0" smtClean="0">
                <a:solidFill>
                  <a:schemeClr val="bg1"/>
                </a:solidFill>
              </a:rPr>
              <a:t>在聖</a:t>
            </a:r>
            <a:r>
              <a:rPr lang="zh-TW" altLang="en-US" sz="4400" dirty="0" smtClean="0">
                <a:solidFill>
                  <a:schemeClr val="bg1"/>
                </a:solidFill>
              </a:rPr>
              <a:t>所，就</a:t>
            </a:r>
            <a:r>
              <a:rPr lang="zh-TW" altLang="en-US" sz="4400" dirty="0" smtClean="0">
                <a:solidFill>
                  <a:schemeClr val="bg1"/>
                </a:solidFill>
              </a:rPr>
              <a:t>是真帳幕</a:t>
            </a:r>
            <a:r>
              <a:rPr lang="zh-TW" altLang="en-US" sz="4400" dirty="0" smtClean="0">
                <a:solidFill>
                  <a:schemeClr val="bg1"/>
                </a:solidFill>
              </a:rPr>
              <a:t>裡，作</a:t>
            </a:r>
            <a:r>
              <a:rPr lang="zh-TW" altLang="en-US" sz="4400" dirty="0" smtClean="0">
                <a:solidFill>
                  <a:schemeClr val="bg1"/>
                </a:solidFill>
              </a:rPr>
              <a:t>執事。 這帳幕是主所支</a:t>
            </a:r>
            <a:r>
              <a:rPr lang="zh-TW" altLang="en-US" sz="4400" dirty="0" smtClean="0">
                <a:solidFill>
                  <a:schemeClr val="bg1"/>
                </a:solidFill>
              </a:rPr>
              <a:t>的，不</a:t>
            </a:r>
            <a:r>
              <a:rPr lang="zh-TW" altLang="en-US" sz="4400" dirty="0" smtClean="0">
                <a:solidFill>
                  <a:schemeClr val="bg1"/>
                </a:solidFill>
              </a:rPr>
              <a:t>是人所支的。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29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地上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VS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天上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100"/>
              </a:spcBef>
              <a:spcAft>
                <a:spcPts val="100"/>
              </a:spcAft>
            </a:pPr>
            <a:r>
              <a:rPr lang="en-US" altLang="zh-TW" sz="4400" dirty="0" smtClean="0">
                <a:solidFill>
                  <a:schemeClr val="bg1"/>
                </a:solidFill>
              </a:rPr>
              <a:t>8:3 </a:t>
            </a:r>
            <a:r>
              <a:rPr lang="zh-TW" altLang="en-US" sz="4400" dirty="0" smtClean="0">
                <a:solidFill>
                  <a:schemeClr val="bg1"/>
                </a:solidFill>
              </a:rPr>
              <a:t>凡大祭司都是為獻禮物和祭物設立的。 所以這位大祭司也必須有所獻的。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spcBef>
                <a:spcPts val="1100"/>
              </a:spcBef>
              <a:spcAft>
                <a:spcPts val="100"/>
              </a:spcAft>
            </a:pPr>
            <a:r>
              <a:rPr lang="en-US" altLang="zh-TW" sz="4400" dirty="0" smtClean="0">
                <a:solidFill>
                  <a:schemeClr val="bg1"/>
                </a:solidFill>
              </a:rPr>
              <a:t>8:4 </a:t>
            </a:r>
            <a:r>
              <a:rPr lang="zh-TW" altLang="en-US" sz="4400" dirty="0" smtClean="0">
                <a:solidFill>
                  <a:schemeClr val="bg1"/>
                </a:solidFill>
              </a:rPr>
              <a:t>他若在地上，必不得為祭司，因為已經有照律法獻禮物的祭司。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spcBef>
                <a:spcPts val="1100"/>
              </a:spcBef>
              <a:spcAft>
                <a:spcPts val="100"/>
              </a:spcAft>
            </a:pPr>
            <a:r>
              <a:rPr lang="en-US" altLang="zh-TW" sz="4400" dirty="0" smtClean="0">
                <a:solidFill>
                  <a:schemeClr val="bg1"/>
                </a:solidFill>
              </a:rPr>
              <a:t>8:5 </a:t>
            </a:r>
            <a:r>
              <a:rPr lang="zh-TW" altLang="en-US" sz="4400" dirty="0" smtClean="0">
                <a:solidFill>
                  <a:schemeClr val="bg1"/>
                </a:solidFill>
              </a:rPr>
              <a:t>他們供奉的事，本是天上事的形狀和影像，正如摩西將要造帳幕的時候，蒙神警戒他，說，你要謹慎，作各樣的物件，都要照著在山上指示你的樣式。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4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三個更美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/>
          </a:bodyPr>
          <a:lstStyle/>
          <a:p>
            <a:pPr>
              <a:spcBef>
                <a:spcPts val="1100"/>
              </a:spcBef>
              <a:spcAft>
                <a:spcPts val="100"/>
              </a:spcAft>
            </a:pPr>
            <a:r>
              <a:rPr lang="en-US" altLang="zh-TW" sz="4400" dirty="0" smtClean="0">
                <a:solidFill>
                  <a:schemeClr val="bg1"/>
                </a:solidFill>
              </a:rPr>
              <a:t>8:6 </a:t>
            </a:r>
            <a:r>
              <a:rPr lang="zh-TW" altLang="en-US" sz="4400" dirty="0" smtClean="0">
                <a:solidFill>
                  <a:schemeClr val="bg1"/>
                </a:solidFill>
              </a:rPr>
              <a:t>如今耶穌所得的職任是更美的，正如他作更美之約的中保。 這約原是憑更美之應許立的。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56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舊約的瑕疵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100"/>
              </a:spcBef>
              <a:spcAft>
                <a:spcPts val="100"/>
              </a:spcAft>
            </a:pPr>
            <a:r>
              <a:rPr lang="en-US" altLang="zh-TW" sz="4400" dirty="0" smtClean="0">
                <a:solidFill>
                  <a:schemeClr val="bg1"/>
                </a:solidFill>
              </a:rPr>
              <a:t>8:7 </a:t>
            </a:r>
            <a:r>
              <a:rPr lang="zh-TW" altLang="en-US" sz="4400" dirty="0" smtClean="0">
                <a:solidFill>
                  <a:schemeClr val="bg1"/>
                </a:solidFill>
              </a:rPr>
              <a:t>那前約若沒有瑕疵，就無處尋求後約了。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spcBef>
                <a:spcPts val="1100"/>
              </a:spcBef>
              <a:spcAft>
                <a:spcPts val="100"/>
              </a:spcAft>
            </a:pPr>
            <a:r>
              <a:rPr lang="zh-TW" altLang="en-US" sz="4400" dirty="0" smtClean="0">
                <a:solidFill>
                  <a:schemeClr val="bg1"/>
                </a:solidFill>
              </a:rPr>
              <a:t> </a:t>
            </a:r>
            <a:r>
              <a:rPr lang="en-US" altLang="zh-TW" sz="4400" dirty="0" smtClean="0">
                <a:solidFill>
                  <a:schemeClr val="bg1"/>
                </a:solidFill>
              </a:rPr>
              <a:t>8:8 </a:t>
            </a:r>
            <a:r>
              <a:rPr lang="zh-TW" altLang="en-US" sz="4400" dirty="0" smtClean="0">
                <a:solidFill>
                  <a:schemeClr val="bg1"/>
                </a:solidFill>
              </a:rPr>
              <a:t>所以主指責他的百姓說，</a:t>
            </a:r>
            <a:r>
              <a:rPr lang="en-US" altLang="zh-TW" sz="4400" dirty="0" smtClean="0">
                <a:solidFill>
                  <a:schemeClr val="bg1"/>
                </a:solidFill>
              </a:rPr>
              <a:t>(</a:t>
            </a:r>
            <a:r>
              <a:rPr lang="zh-TW" altLang="en-US" sz="4400" dirty="0" smtClean="0">
                <a:solidFill>
                  <a:schemeClr val="bg1"/>
                </a:solidFill>
              </a:rPr>
              <a:t>或作所以主指前約的缺欠說</a:t>
            </a:r>
            <a:r>
              <a:rPr lang="en-US" altLang="zh-TW" sz="4400" dirty="0" smtClean="0">
                <a:solidFill>
                  <a:schemeClr val="bg1"/>
                </a:solidFill>
              </a:rPr>
              <a:t>)</a:t>
            </a:r>
            <a:r>
              <a:rPr lang="zh-TW" altLang="en-US" sz="4400" dirty="0" smtClean="0">
                <a:solidFill>
                  <a:schemeClr val="bg1"/>
                </a:solidFill>
              </a:rPr>
              <a:t>日子將到，我要與以色列家，和猶大家，另立新約。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spcBef>
                <a:spcPts val="1100"/>
              </a:spcBef>
              <a:spcAft>
                <a:spcPts val="100"/>
              </a:spcAft>
            </a:pPr>
            <a:r>
              <a:rPr lang="en-US" altLang="zh-TW" sz="4400" dirty="0" smtClean="0">
                <a:solidFill>
                  <a:schemeClr val="bg1"/>
                </a:solidFill>
              </a:rPr>
              <a:t>8:9 </a:t>
            </a:r>
            <a:r>
              <a:rPr lang="zh-TW" altLang="en-US" sz="4400" dirty="0" smtClean="0">
                <a:solidFill>
                  <a:schemeClr val="bg1"/>
                </a:solidFill>
              </a:rPr>
              <a:t>不像我拉著他們祖宗的手，領他們出埃及的時候，與他們所立的約。 因為他們不恒心守我的約，我也不理他們。 這是主說的。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59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更美之應許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1100"/>
              </a:spcBef>
              <a:spcAft>
                <a:spcPts val="100"/>
              </a:spcAft>
            </a:pPr>
            <a:r>
              <a:rPr lang="en-US" altLang="zh-TW" sz="4400" dirty="0" smtClean="0">
                <a:solidFill>
                  <a:schemeClr val="bg1"/>
                </a:solidFill>
              </a:rPr>
              <a:t>8:10 </a:t>
            </a:r>
            <a:r>
              <a:rPr lang="zh-TW" altLang="en-US" sz="4400" dirty="0" smtClean="0">
                <a:solidFill>
                  <a:schemeClr val="bg1"/>
                </a:solidFill>
              </a:rPr>
              <a:t>主又說，那些日子以後，我與以色列家所立的約乃是這樣。 我要將我的律法放在他們裡面，寫在他們心上，我要作他們的神，他們要作我的子民。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spcBef>
                <a:spcPts val="1100"/>
              </a:spcBef>
              <a:spcAft>
                <a:spcPts val="100"/>
              </a:spcAft>
            </a:pPr>
            <a:r>
              <a:rPr lang="en-US" altLang="zh-TW" sz="4400" dirty="0" smtClean="0">
                <a:solidFill>
                  <a:schemeClr val="bg1"/>
                </a:solidFill>
              </a:rPr>
              <a:t>8:11 </a:t>
            </a:r>
            <a:r>
              <a:rPr lang="zh-TW" altLang="en-US" sz="4400" dirty="0" smtClean="0">
                <a:solidFill>
                  <a:schemeClr val="bg1"/>
                </a:solidFill>
              </a:rPr>
              <a:t>他們不用各人教導自己的鄉鄰，和自己的弟兄，說，你該認識主。 因為他們從最小的到至大的，都必認識我。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spcBef>
                <a:spcPts val="1100"/>
              </a:spcBef>
              <a:spcAft>
                <a:spcPts val="100"/>
              </a:spcAft>
            </a:pPr>
            <a:r>
              <a:rPr lang="en-US" altLang="zh-TW" sz="4400" dirty="0" smtClean="0">
                <a:solidFill>
                  <a:schemeClr val="bg1"/>
                </a:solidFill>
              </a:rPr>
              <a:t>8:12 </a:t>
            </a:r>
            <a:r>
              <a:rPr lang="zh-TW" altLang="en-US" sz="4400" dirty="0" smtClean="0">
                <a:solidFill>
                  <a:schemeClr val="bg1"/>
                </a:solidFill>
              </a:rPr>
              <a:t>我要寬恕他們的不義，不再紀念他們的罪愆。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48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TW" altLang="en-US" sz="4800" b="1" dirty="0" smtClean="0">
                <a:solidFill>
                  <a:schemeClr val="bg1"/>
                </a:solidFill>
              </a:rPr>
              <a:t>麥基洗</a:t>
            </a:r>
            <a:r>
              <a:rPr lang="zh-TW" altLang="en-US" sz="4800" b="1" dirty="0" smtClean="0">
                <a:solidFill>
                  <a:schemeClr val="bg1"/>
                </a:solidFill>
              </a:rPr>
              <a:t>德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被造成</a:t>
            </a:r>
            <a:r>
              <a:rPr lang="zh-TW" altLang="en-US" sz="4800" b="1" dirty="0" smtClean="0">
                <a:solidFill>
                  <a:schemeClr val="bg1"/>
                </a:solidFill>
              </a:rPr>
              <a:t>與</a:t>
            </a:r>
            <a:r>
              <a:rPr lang="zh-TW" altLang="en-US" sz="4800" b="1" dirty="0" smtClean="0">
                <a:solidFill>
                  <a:schemeClr val="bg1"/>
                </a:solidFill>
              </a:rPr>
              <a:t>神的兒子相似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7:1 </a:t>
            </a:r>
            <a:r>
              <a:rPr lang="zh-TW" altLang="en-US" sz="4400" dirty="0" smtClean="0">
                <a:solidFill>
                  <a:schemeClr val="bg1"/>
                </a:solidFill>
              </a:rPr>
              <a:t>這麥基洗</a:t>
            </a:r>
            <a:r>
              <a:rPr lang="zh-TW" altLang="en-US" sz="4400" dirty="0" smtClean="0">
                <a:solidFill>
                  <a:schemeClr val="bg1"/>
                </a:solidFill>
              </a:rPr>
              <a:t>德，就</a:t>
            </a:r>
            <a:r>
              <a:rPr lang="zh-TW" altLang="en-US" sz="4400" dirty="0" smtClean="0">
                <a:solidFill>
                  <a:schemeClr val="bg1"/>
                </a:solidFill>
              </a:rPr>
              <a:t>是撒冷</a:t>
            </a:r>
            <a:r>
              <a:rPr lang="zh-TW" altLang="en-US" sz="4400" dirty="0" smtClean="0">
                <a:solidFill>
                  <a:schemeClr val="bg1"/>
                </a:solidFill>
              </a:rPr>
              <a:t>王，又</a:t>
            </a:r>
            <a:r>
              <a:rPr lang="zh-TW" altLang="en-US" sz="4400" dirty="0" smtClean="0">
                <a:solidFill>
                  <a:schemeClr val="bg1"/>
                </a:solidFill>
              </a:rPr>
              <a:t>是至高神的祭</a:t>
            </a:r>
            <a:r>
              <a:rPr lang="zh-TW" altLang="en-US" sz="4400" dirty="0" smtClean="0">
                <a:solidFill>
                  <a:schemeClr val="bg1"/>
                </a:solidFill>
              </a:rPr>
              <a:t>司，本</a:t>
            </a:r>
            <a:r>
              <a:rPr lang="zh-TW" altLang="en-US" sz="4400" dirty="0" smtClean="0">
                <a:solidFill>
                  <a:schemeClr val="bg1"/>
                </a:solidFill>
              </a:rPr>
              <a:t>是長遠為祭司的。 他當亞伯拉罕殺敗諸王回來的時</a:t>
            </a:r>
            <a:r>
              <a:rPr lang="zh-TW" altLang="en-US" sz="4400" dirty="0" smtClean="0">
                <a:solidFill>
                  <a:schemeClr val="bg1"/>
                </a:solidFill>
              </a:rPr>
              <a:t>候，就</a:t>
            </a:r>
            <a:r>
              <a:rPr lang="zh-TW" altLang="en-US" sz="4400" dirty="0" smtClean="0">
                <a:solidFill>
                  <a:schemeClr val="bg1"/>
                </a:solidFill>
              </a:rPr>
              <a:t>迎接</a:t>
            </a:r>
            <a:r>
              <a:rPr lang="zh-TW" altLang="en-US" sz="4400" dirty="0" smtClean="0">
                <a:solidFill>
                  <a:schemeClr val="bg1"/>
                </a:solidFill>
              </a:rPr>
              <a:t>他，給</a:t>
            </a:r>
            <a:r>
              <a:rPr lang="zh-TW" altLang="en-US" sz="4400" dirty="0" smtClean="0">
                <a:solidFill>
                  <a:schemeClr val="bg1"/>
                </a:solidFill>
              </a:rPr>
              <a:t>他祝福。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7:2 </a:t>
            </a:r>
            <a:r>
              <a:rPr lang="zh-TW" altLang="en-US" sz="4400" dirty="0" smtClean="0">
                <a:solidFill>
                  <a:schemeClr val="bg1"/>
                </a:solidFill>
              </a:rPr>
              <a:t>亞伯拉罕也將自己所得來的取十分之一給他。 他頭一個名翻出</a:t>
            </a:r>
            <a:r>
              <a:rPr lang="zh-TW" altLang="en-US" sz="4400" dirty="0" smtClean="0">
                <a:solidFill>
                  <a:schemeClr val="bg1"/>
                </a:solidFill>
              </a:rPr>
              <a:t>來，就</a:t>
            </a:r>
            <a:r>
              <a:rPr lang="zh-TW" altLang="en-US" sz="4400" dirty="0" smtClean="0">
                <a:solidFill>
                  <a:schemeClr val="bg1"/>
                </a:solidFill>
              </a:rPr>
              <a:t>是仁義</a:t>
            </a:r>
            <a:r>
              <a:rPr lang="zh-TW" altLang="en-US" sz="4400" dirty="0" smtClean="0">
                <a:solidFill>
                  <a:schemeClr val="bg1"/>
                </a:solidFill>
              </a:rPr>
              <a:t>王，他</a:t>
            </a:r>
            <a:r>
              <a:rPr lang="zh-TW" altLang="en-US" sz="4400" dirty="0" smtClean="0">
                <a:solidFill>
                  <a:schemeClr val="bg1"/>
                </a:solidFill>
              </a:rPr>
              <a:t>又名撒冷</a:t>
            </a:r>
            <a:r>
              <a:rPr lang="zh-TW" altLang="en-US" sz="4400" dirty="0" smtClean="0">
                <a:solidFill>
                  <a:schemeClr val="bg1"/>
                </a:solidFill>
              </a:rPr>
              <a:t>王，就</a:t>
            </a:r>
            <a:r>
              <a:rPr lang="zh-TW" altLang="en-US" sz="4400" dirty="0" smtClean="0">
                <a:solidFill>
                  <a:schemeClr val="bg1"/>
                </a:solidFill>
              </a:rPr>
              <a:t>是平安王的意思。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7:3 </a:t>
            </a:r>
            <a:r>
              <a:rPr lang="zh-TW" altLang="en-US" sz="4400" dirty="0" smtClean="0">
                <a:solidFill>
                  <a:schemeClr val="bg1"/>
                </a:solidFill>
              </a:rPr>
              <a:t>他無</a:t>
            </a:r>
            <a:r>
              <a:rPr lang="zh-TW" altLang="en-US" sz="4400" dirty="0" smtClean="0">
                <a:solidFill>
                  <a:schemeClr val="bg1"/>
                </a:solidFill>
              </a:rPr>
              <a:t>父，無母，無</a:t>
            </a:r>
            <a:r>
              <a:rPr lang="zh-TW" altLang="en-US" sz="4400" dirty="0" smtClean="0">
                <a:solidFill>
                  <a:schemeClr val="bg1"/>
                </a:solidFill>
              </a:rPr>
              <a:t>族</a:t>
            </a:r>
            <a:r>
              <a:rPr lang="zh-TW" altLang="en-US" sz="4400" dirty="0" smtClean="0">
                <a:solidFill>
                  <a:schemeClr val="bg1"/>
                </a:solidFill>
              </a:rPr>
              <a:t>譜，無</a:t>
            </a:r>
            <a:r>
              <a:rPr lang="zh-TW" altLang="en-US" sz="4400" dirty="0" smtClean="0">
                <a:solidFill>
                  <a:schemeClr val="bg1"/>
                </a:solidFill>
              </a:rPr>
              <a:t>生之</a:t>
            </a:r>
            <a:r>
              <a:rPr lang="zh-TW" altLang="en-US" sz="4400" dirty="0" smtClean="0">
                <a:solidFill>
                  <a:schemeClr val="bg1"/>
                </a:solidFill>
              </a:rPr>
              <a:t>始，無</a:t>
            </a:r>
            <a:r>
              <a:rPr lang="zh-TW" altLang="en-US" sz="4400" dirty="0" smtClean="0">
                <a:solidFill>
                  <a:schemeClr val="bg1"/>
                </a:solidFill>
              </a:rPr>
              <a:t>命之</a:t>
            </a:r>
            <a:r>
              <a:rPr lang="zh-TW" altLang="en-US" sz="4400" dirty="0" smtClean="0">
                <a:solidFill>
                  <a:schemeClr val="bg1"/>
                </a:solidFill>
              </a:rPr>
              <a:t>終，乃</a:t>
            </a:r>
            <a:r>
              <a:rPr lang="zh-TW" altLang="en-US" sz="4400" dirty="0" smtClean="0">
                <a:solidFill>
                  <a:schemeClr val="bg1"/>
                </a:solidFill>
              </a:rPr>
              <a:t>是與神的兒子相似。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53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TW" altLang="en-US" sz="4800" b="1" dirty="0" smtClean="0">
                <a:solidFill>
                  <a:schemeClr val="bg1"/>
                </a:solidFill>
              </a:rPr>
              <a:t>舊約要歸於無有了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/>
          </a:bodyPr>
          <a:lstStyle/>
          <a:p>
            <a:pPr>
              <a:spcBef>
                <a:spcPts val="1100"/>
              </a:spcBef>
              <a:spcAft>
                <a:spcPts val="100"/>
              </a:spcAft>
            </a:pPr>
            <a:r>
              <a:rPr lang="en-US" altLang="zh-TW" sz="4400" dirty="0" smtClean="0">
                <a:solidFill>
                  <a:schemeClr val="bg1"/>
                </a:solidFill>
              </a:rPr>
              <a:t>8:13 </a:t>
            </a:r>
            <a:r>
              <a:rPr lang="zh-TW" altLang="en-US" sz="4400" dirty="0" smtClean="0">
                <a:solidFill>
                  <a:schemeClr val="bg1"/>
                </a:solidFill>
              </a:rPr>
              <a:t>既說新約，就以前約為舊了。 但那漸舊漸衰的，就必快歸無有了。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60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創世記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14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17-20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14:17 </a:t>
            </a:r>
            <a:r>
              <a:rPr lang="zh-TW" altLang="en-US" sz="4400" dirty="0" smtClean="0">
                <a:solidFill>
                  <a:schemeClr val="bg1"/>
                </a:solidFill>
              </a:rPr>
              <a:t>亞伯蘭殺敗基大老瑪和與他同盟的王回來的時候</a:t>
            </a:r>
            <a:r>
              <a:rPr lang="en-US" altLang="zh-TW" sz="4400" dirty="0" smtClean="0">
                <a:solidFill>
                  <a:schemeClr val="bg1"/>
                </a:solidFill>
              </a:rPr>
              <a:t>,</a:t>
            </a:r>
            <a:r>
              <a:rPr lang="zh-TW" altLang="en-US" sz="4400" dirty="0" smtClean="0">
                <a:solidFill>
                  <a:schemeClr val="bg1"/>
                </a:solidFill>
              </a:rPr>
              <a:t>所多瑪王出來</a:t>
            </a:r>
            <a:r>
              <a:rPr lang="en-US" altLang="zh-TW" sz="4400" dirty="0" smtClean="0">
                <a:solidFill>
                  <a:schemeClr val="bg1"/>
                </a:solidFill>
              </a:rPr>
              <a:t>,</a:t>
            </a:r>
            <a:r>
              <a:rPr lang="zh-TW" altLang="en-US" sz="4400" dirty="0" smtClean="0">
                <a:solidFill>
                  <a:schemeClr val="bg1"/>
                </a:solidFill>
              </a:rPr>
              <a:t>在沙微谷迎接他。 沙微谷就是王谷。 </a:t>
            </a:r>
            <a:r>
              <a:rPr lang="en-US" altLang="zh-TW" sz="4400" dirty="0" smtClean="0">
                <a:solidFill>
                  <a:schemeClr val="bg1"/>
                </a:solidFill>
              </a:rPr>
              <a:t>14:18 </a:t>
            </a:r>
            <a:r>
              <a:rPr lang="zh-TW" altLang="en-US" sz="4400" dirty="0" smtClean="0">
                <a:solidFill>
                  <a:schemeClr val="bg1"/>
                </a:solidFill>
              </a:rPr>
              <a:t>又有撒冷王麥基洗德帶著餅和酒出來迎接。 他是至高神的祭司。 </a:t>
            </a:r>
            <a:r>
              <a:rPr lang="en-US" altLang="zh-TW" sz="4400" dirty="0" smtClean="0">
                <a:solidFill>
                  <a:schemeClr val="bg1"/>
                </a:solidFill>
              </a:rPr>
              <a:t>14:19 </a:t>
            </a:r>
            <a:r>
              <a:rPr lang="zh-TW" altLang="en-US" sz="4400" dirty="0" smtClean="0">
                <a:solidFill>
                  <a:schemeClr val="bg1"/>
                </a:solidFill>
              </a:rPr>
              <a:t>他為亞伯蘭祝福</a:t>
            </a:r>
            <a:r>
              <a:rPr lang="en-US" altLang="zh-TW" sz="4400" dirty="0" smtClean="0">
                <a:solidFill>
                  <a:schemeClr val="bg1"/>
                </a:solidFill>
              </a:rPr>
              <a:t>,</a:t>
            </a:r>
            <a:r>
              <a:rPr lang="zh-TW" altLang="en-US" sz="4400" dirty="0" smtClean="0">
                <a:solidFill>
                  <a:schemeClr val="bg1"/>
                </a:solidFill>
              </a:rPr>
              <a:t>說</a:t>
            </a:r>
            <a:r>
              <a:rPr lang="en-US" altLang="zh-TW" sz="4400" dirty="0" smtClean="0">
                <a:solidFill>
                  <a:schemeClr val="bg1"/>
                </a:solidFill>
              </a:rPr>
              <a:t>,</a:t>
            </a:r>
            <a:r>
              <a:rPr lang="zh-TW" altLang="en-US" sz="4400" dirty="0" smtClean="0">
                <a:solidFill>
                  <a:schemeClr val="bg1"/>
                </a:solidFill>
              </a:rPr>
              <a:t>願天地的主</a:t>
            </a:r>
            <a:r>
              <a:rPr lang="en-US" altLang="zh-TW" sz="4400" dirty="0" smtClean="0">
                <a:solidFill>
                  <a:schemeClr val="bg1"/>
                </a:solidFill>
              </a:rPr>
              <a:t>,</a:t>
            </a:r>
            <a:r>
              <a:rPr lang="zh-TW" altLang="en-US" sz="4400" dirty="0" smtClean="0">
                <a:solidFill>
                  <a:schemeClr val="bg1"/>
                </a:solidFill>
              </a:rPr>
              <a:t>至高的神賜福與亞伯蘭。 </a:t>
            </a:r>
            <a:r>
              <a:rPr lang="en-US" altLang="zh-TW" sz="4400" dirty="0" smtClean="0">
                <a:solidFill>
                  <a:schemeClr val="bg1"/>
                </a:solidFill>
              </a:rPr>
              <a:t>14:20 </a:t>
            </a:r>
            <a:r>
              <a:rPr lang="zh-TW" altLang="en-US" sz="4400" dirty="0" smtClean="0">
                <a:solidFill>
                  <a:schemeClr val="bg1"/>
                </a:solidFill>
              </a:rPr>
              <a:t>至高的神把敵人交在你手裡</a:t>
            </a:r>
            <a:r>
              <a:rPr lang="en-US" altLang="zh-TW" sz="4400" dirty="0" smtClean="0">
                <a:solidFill>
                  <a:schemeClr val="bg1"/>
                </a:solidFill>
              </a:rPr>
              <a:t>,</a:t>
            </a:r>
            <a:r>
              <a:rPr lang="zh-TW" altLang="en-US" sz="4400" dirty="0" smtClean="0">
                <a:solidFill>
                  <a:schemeClr val="bg1"/>
                </a:solidFill>
              </a:rPr>
              <a:t>是應當稱頌的。 亞伯蘭就把所得的拿出十分之一來</a:t>
            </a:r>
            <a:r>
              <a:rPr lang="en-US" altLang="zh-TW" sz="4400" dirty="0" smtClean="0">
                <a:solidFill>
                  <a:schemeClr val="bg1"/>
                </a:solidFill>
              </a:rPr>
              <a:t>,</a:t>
            </a:r>
            <a:r>
              <a:rPr lang="zh-TW" altLang="en-US" sz="4400" dirty="0" smtClean="0">
                <a:solidFill>
                  <a:schemeClr val="bg1"/>
                </a:solidFill>
              </a:rPr>
              <a:t>給麥基洗德。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35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TW" altLang="en-US" sz="4800" b="1" dirty="0">
                <a:solidFill>
                  <a:schemeClr val="bg1"/>
                </a:solidFill>
              </a:rPr>
              <a:t>歷代志下 </a:t>
            </a:r>
            <a:r>
              <a:rPr lang="en-US" altLang="zh-TW" sz="4800" b="1" dirty="0">
                <a:solidFill>
                  <a:schemeClr val="bg1"/>
                </a:solidFill>
              </a:rPr>
              <a:t>26:16 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-19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26:16 </a:t>
            </a:r>
            <a:r>
              <a:rPr lang="zh-TW" altLang="en-US" sz="4400" dirty="0" smtClean="0">
                <a:solidFill>
                  <a:schemeClr val="bg1"/>
                </a:solidFill>
              </a:rPr>
              <a:t>他</a:t>
            </a:r>
            <a:r>
              <a:rPr lang="en-US" altLang="zh-TW" sz="4400" dirty="0" smtClean="0">
                <a:solidFill>
                  <a:schemeClr val="bg1"/>
                </a:solidFill>
              </a:rPr>
              <a:t>(</a:t>
            </a:r>
            <a:r>
              <a:rPr lang="zh-TW" altLang="en-US" sz="4400" dirty="0" smtClean="0">
                <a:solidFill>
                  <a:schemeClr val="bg1"/>
                </a:solidFill>
              </a:rPr>
              <a:t>烏西雅王</a:t>
            </a:r>
            <a:r>
              <a:rPr lang="en-US" altLang="zh-TW" sz="4400" dirty="0" smtClean="0">
                <a:solidFill>
                  <a:schemeClr val="bg1"/>
                </a:solidFill>
              </a:rPr>
              <a:t>)</a:t>
            </a:r>
            <a:r>
              <a:rPr lang="zh-TW" altLang="en-US" sz="4400" dirty="0" smtClean="0">
                <a:solidFill>
                  <a:schemeClr val="bg1"/>
                </a:solidFill>
              </a:rPr>
              <a:t>既強盛</a:t>
            </a:r>
            <a:r>
              <a:rPr lang="en-US" altLang="zh-TW" sz="4400" dirty="0" smtClean="0">
                <a:solidFill>
                  <a:schemeClr val="bg1"/>
                </a:solidFill>
              </a:rPr>
              <a:t>,</a:t>
            </a:r>
            <a:r>
              <a:rPr lang="zh-TW" altLang="en-US" sz="4400" dirty="0" smtClean="0">
                <a:solidFill>
                  <a:schemeClr val="bg1"/>
                </a:solidFill>
              </a:rPr>
              <a:t>就心高氣傲</a:t>
            </a:r>
            <a:r>
              <a:rPr lang="en-US" altLang="zh-TW" sz="4400" dirty="0" smtClean="0">
                <a:solidFill>
                  <a:schemeClr val="bg1"/>
                </a:solidFill>
              </a:rPr>
              <a:t>,</a:t>
            </a:r>
            <a:r>
              <a:rPr lang="zh-TW" altLang="en-US" sz="4400" dirty="0" smtClean="0">
                <a:solidFill>
                  <a:schemeClr val="bg1"/>
                </a:solidFill>
              </a:rPr>
              <a:t>以致行事邪僻</a:t>
            </a:r>
            <a:r>
              <a:rPr lang="en-US" altLang="zh-TW" sz="4400" dirty="0" smtClean="0">
                <a:solidFill>
                  <a:schemeClr val="bg1"/>
                </a:solidFill>
              </a:rPr>
              <a:t>,</a:t>
            </a:r>
            <a:r>
              <a:rPr lang="zh-TW" altLang="en-US" sz="4400" dirty="0" smtClean="0">
                <a:solidFill>
                  <a:schemeClr val="bg1"/>
                </a:solidFill>
              </a:rPr>
              <a:t>干犯耶和華他的神</a:t>
            </a:r>
            <a:r>
              <a:rPr lang="en-US" altLang="zh-TW" sz="4400" dirty="0" smtClean="0">
                <a:solidFill>
                  <a:schemeClr val="bg1"/>
                </a:solidFill>
              </a:rPr>
              <a:t>,</a:t>
            </a:r>
            <a:r>
              <a:rPr lang="zh-TW" altLang="en-US" sz="4400" dirty="0" smtClean="0">
                <a:solidFill>
                  <a:schemeClr val="bg1"/>
                </a:solidFill>
              </a:rPr>
              <a:t>進耶和華的殿</a:t>
            </a:r>
            <a:r>
              <a:rPr lang="en-US" altLang="zh-TW" sz="4400" dirty="0" smtClean="0">
                <a:solidFill>
                  <a:schemeClr val="bg1"/>
                </a:solidFill>
              </a:rPr>
              <a:t>,</a:t>
            </a:r>
            <a:r>
              <a:rPr lang="zh-TW" altLang="en-US" sz="4400" dirty="0" smtClean="0">
                <a:solidFill>
                  <a:schemeClr val="bg1"/>
                </a:solidFill>
              </a:rPr>
              <a:t>要在香壇上燒香。 </a:t>
            </a:r>
            <a:r>
              <a:rPr lang="en-US" altLang="zh-TW" sz="4400" dirty="0" smtClean="0">
                <a:solidFill>
                  <a:schemeClr val="bg1"/>
                </a:solidFill>
              </a:rPr>
              <a:t>26:17 </a:t>
            </a:r>
            <a:r>
              <a:rPr lang="zh-TW" altLang="en-US" sz="4400" dirty="0" smtClean="0">
                <a:solidFill>
                  <a:schemeClr val="bg1"/>
                </a:solidFill>
              </a:rPr>
              <a:t>祭司亞撒利雅率領耶和華勇敢的祭司八十人</a:t>
            </a:r>
            <a:r>
              <a:rPr lang="en-US" altLang="zh-TW" sz="4400" dirty="0" smtClean="0">
                <a:solidFill>
                  <a:schemeClr val="bg1"/>
                </a:solidFill>
              </a:rPr>
              <a:t>,</a:t>
            </a:r>
            <a:r>
              <a:rPr lang="zh-TW" altLang="en-US" sz="4400" dirty="0" smtClean="0">
                <a:solidFill>
                  <a:schemeClr val="bg1"/>
                </a:solidFill>
              </a:rPr>
              <a:t>跟隨他進去。 </a:t>
            </a:r>
            <a:r>
              <a:rPr lang="en-US" altLang="zh-TW" sz="4400" dirty="0" smtClean="0">
                <a:solidFill>
                  <a:schemeClr val="bg1"/>
                </a:solidFill>
              </a:rPr>
              <a:t>26:18 </a:t>
            </a:r>
            <a:r>
              <a:rPr lang="zh-TW" altLang="en-US" sz="4400" dirty="0" smtClean="0">
                <a:solidFill>
                  <a:schemeClr val="bg1"/>
                </a:solidFill>
              </a:rPr>
              <a:t>他們就阻擋烏西雅王</a:t>
            </a:r>
            <a:r>
              <a:rPr lang="en-US" altLang="zh-TW" sz="4400" dirty="0" smtClean="0">
                <a:solidFill>
                  <a:schemeClr val="bg1"/>
                </a:solidFill>
              </a:rPr>
              <a:t>,</a:t>
            </a:r>
            <a:r>
              <a:rPr lang="zh-TW" altLang="en-US" sz="4400" dirty="0" smtClean="0">
                <a:solidFill>
                  <a:schemeClr val="bg1"/>
                </a:solidFill>
              </a:rPr>
              <a:t>對他說</a:t>
            </a:r>
            <a:r>
              <a:rPr lang="en-US" altLang="zh-TW" sz="4400" dirty="0" smtClean="0">
                <a:solidFill>
                  <a:schemeClr val="bg1"/>
                </a:solidFill>
              </a:rPr>
              <a:t>,</a:t>
            </a:r>
            <a:r>
              <a:rPr lang="zh-TW" altLang="en-US" sz="4400" dirty="0" smtClean="0">
                <a:solidFill>
                  <a:schemeClr val="bg1"/>
                </a:solidFill>
              </a:rPr>
              <a:t>烏西雅阿</a:t>
            </a:r>
            <a:r>
              <a:rPr lang="en-US" altLang="zh-TW" sz="4400" dirty="0" smtClean="0">
                <a:solidFill>
                  <a:schemeClr val="bg1"/>
                </a:solidFill>
              </a:rPr>
              <a:t>,</a:t>
            </a:r>
            <a:r>
              <a:rPr lang="zh-TW" altLang="en-US" sz="4400" dirty="0" smtClean="0">
                <a:solidFill>
                  <a:schemeClr val="bg1"/>
                </a:solidFill>
              </a:rPr>
              <a:t>給耶和華燒香不是你的事</a:t>
            </a:r>
            <a:r>
              <a:rPr lang="en-US" altLang="zh-TW" sz="4400" dirty="0" smtClean="0">
                <a:solidFill>
                  <a:schemeClr val="bg1"/>
                </a:solidFill>
              </a:rPr>
              <a:t>,</a:t>
            </a:r>
            <a:r>
              <a:rPr lang="zh-TW" altLang="en-US" sz="4400" dirty="0" smtClean="0">
                <a:solidFill>
                  <a:schemeClr val="bg1"/>
                </a:solidFill>
              </a:rPr>
              <a:t>乃是亞倫子孫承接聖職祭司的事。 你出聖殿吧。 因為你犯了罪。 你行這事</a:t>
            </a:r>
            <a:r>
              <a:rPr lang="en-US" altLang="zh-TW" sz="4400" dirty="0" smtClean="0">
                <a:solidFill>
                  <a:schemeClr val="bg1"/>
                </a:solidFill>
              </a:rPr>
              <a:t>,</a:t>
            </a:r>
            <a:r>
              <a:rPr lang="zh-TW" altLang="en-US" sz="4400" dirty="0" smtClean="0">
                <a:solidFill>
                  <a:schemeClr val="bg1"/>
                </a:solidFill>
              </a:rPr>
              <a:t>耶和華神必不使你得榮耀。 </a:t>
            </a:r>
            <a:r>
              <a:rPr lang="en-US" altLang="zh-TW" sz="4400" dirty="0" smtClean="0">
                <a:solidFill>
                  <a:schemeClr val="bg1"/>
                </a:solidFill>
              </a:rPr>
              <a:t>26:19 </a:t>
            </a:r>
            <a:r>
              <a:rPr lang="zh-TW" altLang="en-US" sz="4400" dirty="0" smtClean="0">
                <a:solidFill>
                  <a:schemeClr val="bg1"/>
                </a:solidFill>
              </a:rPr>
              <a:t>烏西雅就發怒</a:t>
            </a:r>
            <a:r>
              <a:rPr lang="en-US" altLang="zh-TW" sz="4400" dirty="0" smtClean="0">
                <a:solidFill>
                  <a:schemeClr val="bg1"/>
                </a:solidFill>
              </a:rPr>
              <a:t>,</a:t>
            </a:r>
            <a:r>
              <a:rPr lang="zh-TW" altLang="en-US" sz="4400" dirty="0" smtClean="0">
                <a:solidFill>
                  <a:schemeClr val="bg1"/>
                </a:solidFill>
              </a:rPr>
              <a:t>手拿香爐要燒香。 他向祭司發怒的時候</a:t>
            </a:r>
            <a:r>
              <a:rPr lang="en-US" altLang="zh-TW" sz="4400" dirty="0" smtClean="0">
                <a:solidFill>
                  <a:schemeClr val="bg1"/>
                </a:solidFill>
              </a:rPr>
              <a:t>,</a:t>
            </a:r>
            <a:r>
              <a:rPr lang="zh-TW" altLang="en-US" sz="4400" dirty="0" smtClean="0">
                <a:solidFill>
                  <a:schemeClr val="bg1"/>
                </a:solidFill>
              </a:rPr>
              <a:t>在耶和華殿中香壇旁眾祭司面前</a:t>
            </a:r>
            <a:r>
              <a:rPr lang="en-US" altLang="zh-TW" sz="4400" dirty="0" smtClean="0">
                <a:solidFill>
                  <a:schemeClr val="bg1"/>
                </a:solidFill>
              </a:rPr>
              <a:t>,</a:t>
            </a:r>
            <a:r>
              <a:rPr lang="zh-TW" altLang="en-US" sz="4400" dirty="0" smtClean="0">
                <a:solidFill>
                  <a:schemeClr val="bg1"/>
                </a:solidFill>
              </a:rPr>
              <a:t>額上忽然發出大麻瘋。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26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TW" altLang="en-US" sz="4800" b="1" dirty="0">
                <a:solidFill>
                  <a:schemeClr val="bg1"/>
                </a:solidFill>
              </a:rPr>
              <a:t>撒迦利亞書</a:t>
            </a:r>
            <a:r>
              <a:rPr lang="en-US" altLang="zh-TW" sz="4800" b="1" dirty="0" smtClean="0">
                <a:solidFill>
                  <a:schemeClr val="bg1"/>
                </a:solidFill>
              </a:rPr>
              <a:t>6:12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-13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6:12 </a:t>
            </a:r>
            <a:r>
              <a:rPr lang="zh-TW" altLang="en-US" sz="4400" dirty="0" smtClean="0">
                <a:solidFill>
                  <a:schemeClr val="bg1"/>
                </a:solidFill>
              </a:rPr>
              <a:t>對他說</a:t>
            </a:r>
            <a:r>
              <a:rPr lang="en-US" altLang="zh-TW" sz="4400" dirty="0" smtClean="0">
                <a:solidFill>
                  <a:schemeClr val="bg1"/>
                </a:solidFill>
              </a:rPr>
              <a:t>,</a:t>
            </a:r>
            <a:r>
              <a:rPr lang="zh-TW" altLang="en-US" sz="4400" dirty="0" smtClean="0">
                <a:solidFill>
                  <a:schemeClr val="bg1"/>
                </a:solidFill>
              </a:rPr>
              <a:t>萬軍之耶和華如此說</a:t>
            </a:r>
            <a:r>
              <a:rPr lang="en-US" altLang="zh-TW" sz="4400" dirty="0" smtClean="0">
                <a:solidFill>
                  <a:schemeClr val="bg1"/>
                </a:solidFill>
              </a:rPr>
              <a:t>,</a:t>
            </a:r>
            <a:r>
              <a:rPr lang="zh-TW" altLang="en-US" sz="4400" dirty="0" smtClean="0">
                <a:solidFill>
                  <a:schemeClr val="bg1"/>
                </a:solidFill>
              </a:rPr>
              <a:t>看哪</a:t>
            </a:r>
            <a:r>
              <a:rPr lang="en-US" altLang="zh-TW" sz="4400" dirty="0" smtClean="0">
                <a:solidFill>
                  <a:schemeClr val="bg1"/>
                </a:solidFill>
              </a:rPr>
              <a:t>,</a:t>
            </a:r>
            <a:r>
              <a:rPr lang="zh-TW" altLang="en-US" sz="4400" dirty="0" smtClean="0">
                <a:solidFill>
                  <a:schemeClr val="bg1"/>
                </a:solidFill>
              </a:rPr>
              <a:t>那名稱為</a:t>
            </a:r>
            <a:r>
              <a:rPr lang="en-US" altLang="zh-TW" sz="4400" dirty="0" smtClean="0">
                <a:solidFill>
                  <a:schemeClr val="bg1"/>
                </a:solidFill>
              </a:rPr>
              <a:t>(</a:t>
            </a:r>
            <a:r>
              <a:rPr lang="zh-TW" altLang="en-US" sz="4400" dirty="0" smtClean="0">
                <a:solidFill>
                  <a:schemeClr val="bg1"/>
                </a:solidFill>
              </a:rPr>
              <a:t>大衛苗裔的</a:t>
            </a:r>
            <a:r>
              <a:rPr lang="en-US" altLang="zh-TW" sz="4400" dirty="0" smtClean="0">
                <a:solidFill>
                  <a:schemeClr val="bg1"/>
                </a:solidFill>
              </a:rPr>
              <a:t>,</a:t>
            </a:r>
            <a:r>
              <a:rPr lang="zh-TW" altLang="en-US" sz="4400" dirty="0" smtClean="0">
                <a:solidFill>
                  <a:schemeClr val="bg1"/>
                </a:solidFill>
              </a:rPr>
              <a:t>他要在本處長起來。 並要建造耶和華的殿。 </a:t>
            </a:r>
            <a:r>
              <a:rPr lang="en-US" altLang="zh-TW" sz="4400" dirty="0" smtClean="0">
                <a:solidFill>
                  <a:schemeClr val="bg1"/>
                </a:solidFill>
              </a:rPr>
              <a:t>6:13 </a:t>
            </a:r>
            <a:r>
              <a:rPr lang="zh-TW" altLang="en-US" sz="4400" dirty="0" smtClean="0">
                <a:solidFill>
                  <a:schemeClr val="bg1"/>
                </a:solidFill>
              </a:rPr>
              <a:t>他要建造耶和華的殿</a:t>
            </a:r>
            <a:r>
              <a:rPr lang="en-US" altLang="zh-TW" sz="4400" dirty="0" smtClean="0">
                <a:solidFill>
                  <a:schemeClr val="bg1"/>
                </a:solidFill>
              </a:rPr>
              <a:t>,</a:t>
            </a:r>
            <a:r>
              <a:rPr lang="zh-TW" altLang="en-US" sz="4400" dirty="0" smtClean="0">
                <a:solidFill>
                  <a:schemeClr val="bg1"/>
                </a:solidFill>
              </a:rPr>
              <a:t>並擔負尊榮</a:t>
            </a:r>
            <a:r>
              <a:rPr lang="en-US" altLang="zh-TW" sz="4400" dirty="0" smtClean="0">
                <a:solidFill>
                  <a:schemeClr val="bg1"/>
                </a:solidFill>
              </a:rPr>
              <a:t>,</a:t>
            </a:r>
            <a:r>
              <a:rPr lang="zh-TW" altLang="en-US" sz="4400" dirty="0" smtClean="0">
                <a:solidFill>
                  <a:schemeClr val="bg1"/>
                </a:solidFill>
              </a:rPr>
              <a:t>坐在位上掌王權。 又必在位上作祭司</a:t>
            </a:r>
            <a:r>
              <a:rPr lang="en-US" altLang="zh-TW" sz="4400" dirty="0" smtClean="0">
                <a:solidFill>
                  <a:schemeClr val="bg1"/>
                </a:solidFill>
              </a:rPr>
              <a:t>,</a:t>
            </a:r>
            <a:r>
              <a:rPr lang="zh-TW" altLang="en-US" sz="4400" dirty="0" smtClean="0">
                <a:solidFill>
                  <a:schemeClr val="bg1"/>
                </a:solidFill>
              </a:rPr>
              <a:t>使兩職之間籌定和平。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38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TW" altLang="en-US" sz="4800" b="1" dirty="0">
                <a:solidFill>
                  <a:schemeClr val="bg1"/>
                </a:solidFill>
              </a:rPr>
              <a:t>麥基洗德被造成與神的兒子相似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TW" sz="4400" dirty="0">
                <a:solidFill>
                  <a:schemeClr val="bg1"/>
                </a:solidFill>
              </a:rPr>
              <a:t>7:1 </a:t>
            </a:r>
            <a:r>
              <a:rPr lang="zh-TW" altLang="en-US" sz="4400" dirty="0">
                <a:solidFill>
                  <a:schemeClr val="bg1"/>
                </a:solidFill>
              </a:rPr>
              <a:t>這麥基洗德，就是撒冷王，又是至高神的祭司，本是長遠為祭司的。 他當亞伯拉罕殺敗諸王回來的時候，就迎接他，給他祝福。 </a:t>
            </a:r>
          </a:p>
          <a:p>
            <a:pPr>
              <a:lnSpc>
                <a:spcPct val="120000"/>
              </a:lnSpc>
            </a:pPr>
            <a:r>
              <a:rPr lang="en-US" altLang="zh-TW" sz="4400" dirty="0">
                <a:solidFill>
                  <a:schemeClr val="bg1"/>
                </a:solidFill>
              </a:rPr>
              <a:t>7:2 </a:t>
            </a:r>
            <a:r>
              <a:rPr lang="zh-TW" altLang="en-US" sz="4400" dirty="0">
                <a:solidFill>
                  <a:schemeClr val="bg1"/>
                </a:solidFill>
              </a:rPr>
              <a:t>亞伯拉罕也將自己所得來的取十分之一給他。 他頭一個名翻出來，就是仁義王，他又名撒冷王，就是平安王的意思。 </a:t>
            </a:r>
          </a:p>
          <a:p>
            <a:pPr>
              <a:lnSpc>
                <a:spcPct val="120000"/>
              </a:lnSpc>
            </a:pPr>
            <a:r>
              <a:rPr lang="en-US" altLang="zh-TW" sz="4400" dirty="0">
                <a:solidFill>
                  <a:schemeClr val="bg1"/>
                </a:solidFill>
              </a:rPr>
              <a:t>7:3 </a:t>
            </a:r>
            <a:r>
              <a:rPr lang="zh-TW" altLang="en-US" sz="4400" dirty="0">
                <a:solidFill>
                  <a:schemeClr val="bg1"/>
                </a:solidFill>
              </a:rPr>
              <a:t>他無父，無母，無族譜，無生之始，無命之終，乃是與神的兒子相似。</a:t>
            </a:r>
          </a:p>
        </p:txBody>
      </p:sp>
    </p:spTree>
    <p:extLst>
      <p:ext uri="{BB962C8B-B14F-4D97-AF65-F5344CB8AC3E}">
        <p14:creationId xmlns:p14="http://schemas.microsoft.com/office/powerpoint/2010/main" val="281973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TW" altLang="en-US" sz="4800" b="1" dirty="0" smtClean="0">
                <a:solidFill>
                  <a:schemeClr val="bg1"/>
                </a:solidFill>
              </a:rPr>
              <a:t>麥基洗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德</a:t>
            </a:r>
            <a:r>
              <a:rPr lang="zh-TW" altLang="en-US" sz="4800" b="1" dirty="0" smtClean="0">
                <a:solidFill>
                  <a:schemeClr val="bg1"/>
                </a:solidFill>
              </a:rPr>
              <a:t>比亞伯拉罕更尊貴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7:4 </a:t>
            </a:r>
            <a:r>
              <a:rPr lang="zh-TW" altLang="en-US" sz="4400" dirty="0" smtClean="0">
                <a:solidFill>
                  <a:schemeClr val="bg1"/>
                </a:solidFill>
              </a:rPr>
              <a:t>你們想一</a:t>
            </a:r>
            <a:r>
              <a:rPr lang="zh-TW" altLang="en-US" sz="4400" dirty="0" smtClean="0">
                <a:solidFill>
                  <a:schemeClr val="bg1"/>
                </a:solidFill>
              </a:rPr>
              <a:t>想，先</a:t>
            </a:r>
            <a:r>
              <a:rPr lang="zh-TW" altLang="en-US" sz="4400" dirty="0" smtClean="0">
                <a:solidFill>
                  <a:schemeClr val="bg1"/>
                </a:solidFill>
              </a:rPr>
              <a:t>祖亞伯拉</a:t>
            </a:r>
            <a:r>
              <a:rPr lang="zh-TW" altLang="en-US" sz="4400" dirty="0" smtClean="0">
                <a:solidFill>
                  <a:schemeClr val="bg1"/>
                </a:solidFill>
              </a:rPr>
              <a:t>罕，將</a:t>
            </a:r>
            <a:r>
              <a:rPr lang="zh-TW" altLang="en-US" sz="4400" dirty="0" smtClean="0">
                <a:solidFill>
                  <a:schemeClr val="bg1"/>
                </a:solidFill>
              </a:rPr>
              <a:t>自己所擄來上等之物取十分之一給</a:t>
            </a:r>
            <a:r>
              <a:rPr lang="zh-TW" altLang="en-US" sz="4400" dirty="0" smtClean="0">
                <a:solidFill>
                  <a:schemeClr val="bg1"/>
                </a:solidFill>
              </a:rPr>
              <a:t>他，這</a:t>
            </a:r>
            <a:r>
              <a:rPr lang="zh-TW" altLang="en-US" sz="4400" dirty="0" smtClean="0">
                <a:solidFill>
                  <a:schemeClr val="bg1"/>
                </a:solidFill>
              </a:rPr>
              <a:t>人是何等尊貴呢。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7:5 </a:t>
            </a:r>
            <a:r>
              <a:rPr lang="zh-TW" altLang="en-US" sz="4400" dirty="0" smtClean="0">
                <a:solidFill>
                  <a:schemeClr val="bg1"/>
                </a:solidFill>
              </a:rPr>
              <a:t>那得祭司職任的利未子</a:t>
            </a:r>
            <a:r>
              <a:rPr lang="zh-TW" altLang="en-US" sz="4400" dirty="0" smtClean="0">
                <a:solidFill>
                  <a:schemeClr val="bg1"/>
                </a:solidFill>
              </a:rPr>
              <a:t>孫，領</a:t>
            </a:r>
            <a:r>
              <a:rPr lang="zh-TW" altLang="en-US" sz="4400" dirty="0" smtClean="0">
                <a:solidFill>
                  <a:schemeClr val="bg1"/>
                </a:solidFill>
              </a:rPr>
              <a:t>命照例向百姓取十分之</a:t>
            </a:r>
            <a:r>
              <a:rPr lang="zh-TW" altLang="en-US" sz="4400" dirty="0" smtClean="0">
                <a:solidFill>
                  <a:schemeClr val="bg1"/>
                </a:solidFill>
              </a:rPr>
              <a:t>一，這</a:t>
            </a:r>
            <a:r>
              <a:rPr lang="zh-TW" altLang="en-US" sz="4400" dirty="0" smtClean="0">
                <a:solidFill>
                  <a:schemeClr val="bg1"/>
                </a:solidFill>
              </a:rPr>
              <a:t>百姓是自己的弟</a:t>
            </a:r>
            <a:r>
              <a:rPr lang="zh-TW" altLang="en-US" sz="4400" dirty="0" smtClean="0">
                <a:solidFill>
                  <a:schemeClr val="bg1"/>
                </a:solidFill>
              </a:rPr>
              <a:t>兄，雖</a:t>
            </a:r>
            <a:r>
              <a:rPr lang="zh-TW" altLang="en-US" sz="4400" dirty="0" smtClean="0">
                <a:solidFill>
                  <a:schemeClr val="bg1"/>
                </a:solidFill>
              </a:rPr>
              <a:t>是從亞伯拉罕身中生</a:t>
            </a:r>
            <a:r>
              <a:rPr lang="zh-TW" altLang="en-US" sz="4400" dirty="0" smtClean="0">
                <a:solidFill>
                  <a:schemeClr val="bg1"/>
                </a:solidFill>
              </a:rPr>
              <a:t>的，</a:t>
            </a:r>
            <a:r>
              <a:rPr lang="en-US" altLang="zh-TW" sz="4400" dirty="0" smtClean="0">
                <a:solidFill>
                  <a:schemeClr val="bg1"/>
                </a:solidFill>
              </a:rPr>
              <a:t>(</a:t>
            </a:r>
            <a:r>
              <a:rPr lang="zh-TW" altLang="en-US" sz="4400" dirty="0" smtClean="0">
                <a:solidFill>
                  <a:schemeClr val="bg1"/>
                </a:solidFill>
              </a:rPr>
              <a:t>身原文作腰</a:t>
            </a:r>
            <a:r>
              <a:rPr lang="en-US" altLang="zh-TW" sz="4400" dirty="0" smtClean="0">
                <a:solidFill>
                  <a:schemeClr val="bg1"/>
                </a:solidFill>
              </a:rPr>
              <a:t>)</a:t>
            </a:r>
            <a:r>
              <a:rPr lang="zh-TW" altLang="en-US" sz="4400" dirty="0" smtClean="0">
                <a:solidFill>
                  <a:schemeClr val="bg1"/>
                </a:solidFill>
              </a:rPr>
              <a:t>，還</a:t>
            </a:r>
            <a:r>
              <a:rPr lang="zh-TW" altLang="en-US" sz="4400" dirty="0" smtClean="0">
                <a:solidFill>
                  <a:schemeClr val="bg1"/>
                </a:solidFill>
              </a:rPr>
              <a:t>是照例取十分之一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7:6 </a:t>
            </a:r>
            <a:r>
              <a:rPr lang="zh-TW" altLang="en-US" sz="4400" dirty="0" smtClean="0">
                <a:solidFill>
                  <a:schemeClr val="bg1"/>
                </a:solidFill>
              </a:rPr>
              <a:t>獨有麥基洗</a:t>
            </a:r>
            <a:r>
              <a:rPr lang="zh-TW" altLang="en-US" sz="4400" dirty="0" smtClean="0">
                <a:solidFill>
                  <a:schemeClr val="bg1"/>
                </a:solidFill>
              </a:rPr>
              <a:t>德，不</a:t>
            </a:r>
            <a:r>
              <a:rPr lang="zh-TW" altLang="en-US" sz="4400" dirty="0" smtClean="0">
                <a:solidFill>
                  <a:schemeClr val="bg1"/>
                </a:solidFill>
              </a:rPr>
              <a:t>與他們同</a:t>
            </a:r>
            <a:r>
              <a:rPr lang="zh-TW" altLang="en-US" sz="4400" dirty="0" smtClean="0">
                <a:solidFill>
                  <a:schemeClr val="bg1"/>
                </a:solidFill>
              </a:rPr>
              <a:t>譜，倒</a:t>
            </a:r>
            <a:r>
              <a:rPr lang="zh-TW" altLang="en-US" sz="4400" dirty="0" smtClean="0">
                <a:solidFill>
                  <a:schemeClr val="bg1"/>
                </a:solidFill>
              </a:rPr>
              <a:t>收納亞伯拉罕的十分之</a:t>
            </a:r>
            <a:r>
              <a:rPr lang="zh-TW" altLang="en-US" sz="4400" dirty="0" smtClean="0">
                <a:solidFill>
                  <a:schemeClr val="bg1"/>
                </a:solidFill>
              </a:rPr>
              <a:t>一，為</a:t>
            </a:r>
            <a:r>
              <a:rPr lang="zh-TW" altLang="en-US" sz="4400" dirty="0" smtClean="0">
                <a:solidFill>
                  <a:schemeClr val="bg1"/>
                </a:solidFill>
              </a:rPr>
              <a:t>那蒙應許的亞伯拉罕祝福。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7:7 </a:t>
            </a:r>
            <a:r>
              <a:rPr lang="zh-TW" altLang="en-US" sz="4400" dirty="0" smtClean="0">
                <a:solidFill>
                  <a:schemeClr val="bg1"/>
                </a:solidFill>
              </a:rPr>
              <a:t>從來位分大的給位分小的祝</a:t>
            </a:r>
            <a:r>
              <a:rPr lang="zh-TW" altLang="en-US" sz="4400" dirty="0" smtClean="0">
                <a:solidFill>
                  <a:schemeClr val="bg1"/>
                </a:solidFill>
              </a:rPr>
              <a:t>福，這</a:t>
            </a:r>
            <a:r>
              <a:rPr lang="zh-TW" altLang="en-US" sz="4400" dirty="0" smtClean="0">
                <a:solidFill>
                  <a:schemeClr val="bg1"/>
                </a:solidFill>
              </a:rPr>
              <a:t>是駁不倒的理。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04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TW" altLang="en-US" sz="4800" b="1" dirty="0" smtClean="0">
                <a:solidFill>
                  <a:schemeClr val="bg1"/>
                </a:solidFill>
              </a:rPr>
              <a:t>麥基洗得比利未更尊貴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fontScale="92500"/>
          </a:bodyPr>
          <a:lstStyle/>
          <a:p>
            <a:r>
              <a:rPr lang="en-US" altLang="zh-TW" sz="4400" dirty="0" smtClean="0">
                <a:solidFill>
                  <a:schemeClr val="bg1"/>
                </a:solidFill>
              </a:rPr>
              <a:t>7:8 </a:t>
            </a:r>
            <a:r>
              <a:rPr lang="zh-TW" altLang="en-US" sz="4400" dirty="0" smtClean="0">
                <a:solidFill>
                  <a:schemeClr val="bg1"/>
                </a:solidFill>
              </a:rPr>
              <a:t>在這裡收十分之一的都是必死的人。 但在那裡收十分之一</a:t>
            </a:r>
            <a:r>
              <a:rPr lang="zh-TW" altLang="en-US" sz="4400" dirty="0" smtClean="0">
                <a:solidFill>
                  <a:schemeClr val="bg1"/>
                </a:solidFill>
              </a:rPr>
              <a:t>的，有</a:t>
            </a:r>
            <a:r>
              <a:rPr lang="zh-TW" altLang="en-US" sz="4400" dirty="0" smtClean="0">
                <a:solidFill>
                  <a:schemeClr val="bg1"/>
                </a:solidFill>
              </a:rPr>
              <a:t>為他作見證的</a:t>
            </a:r>
            <a:r>
              <a:rPr lang="zh-TW" altLang="en-US" sz="4400" dirty="0" smtClean="0">
                <a:solidFill>
                  <a:schemeClr val="bg1"/>
                </a:solidFill>
              </a:rPr>
              <a:t>說，他</a:t>
            </a:r>
            <a:r>
              <a:rPr lang="zh-TW" altLang="en-US" sz="4400" dirty="0" smtClean="0">
                <a:solidFill>
                  <a:schemeClr val="bg1"/>
                </a:solidFill>
              </a:rPr>
              <a:t>是活的。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r>
              <a:rPr lang="en-US" altLang="zh-TW" sz="4400" dirty="0" smtClean="0">
                <a:solidFill>
                  <a:schemeClr val="bg1"/>
                </a:solidFill>
              </a:rPr>
              <a:t>7:9 </a:t>
            </a:r>
            <a:r>
              <a:rPr lang="zh-TW" altLang="en-US" sz="4400" dirty="0" smtClean="0">
                <a:solidFill>
                  <a:schemeClr val="bg1"/>
                </a:solidFill>
              </a:rPr>
              <a:t>並且可</a:t>
            </a:r>
            <a:r>
              <a:rPr lang="zh-TW" altLang="en-US" sz="4400" dirty="0" smtClean="0">
                <a:solidFill>
                  <a:schemeClr val="bg1"/>
                </a:solidFill>
              </a:rPr>
              <a:t>說，那</a:t>
            </a:r>
            <a:r>
              <a:rPr lang="zh-TW" altLang="en-US" sz="4400" dirty="0" smtClean="0">
                <a:solidFill>
                  <a:schemeClr val="bg1"/>
                </a:solidFill>
              </a:rPr>
              <a:t>受十分之一的利</a:t>
            </a:r>
            <a:r>
              <a:rPr lang="zh-TW" altLang="en-US" sz="4400" dirty="0" smtClean="0">
                <a:solidFill>
                  <a:schemeClr val="bg1"/>
                </a:solidFill>
              </a:rPr>
              <a:t>未，也</a:t>
            </a:r>
            <a:r>
              <a:rPr lang="zh-TW" altLang="en-US" sz="4400" dirty="0" smtClean="0">
                <a:solidFill>
                  <a:schemeClr val="bg1"/>
                </a:solidFill>
              </a:rPr>
              <a:t>是借著亞伯拉罕納了十分之一。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r>
              <a:rPr lang="en-US" altLang="zh-TW" sz="4400" dirty="0" smtClean="0">
                <a:solidFill>
                  <a:schemeClr val="bg1"/>
                </a:solidFill>
              </a:rPr>
              <a:t>7:10 </a:t>
            </a:r>
            <a:r>
              <a:rPr lang="zh-TW" altLang="en-US" sz="4400" dirty="0" smtClean="0">
                <a:solidFill>
                  <a:schemeClr val="bg1"/>
                </a:solidFill>
              </a:rPr>
              <a:t>因為麥基洗德迎接亞伯拉罕的時</a:t>
            </a:r>
            <a:r>
              <a:rPr lang="zh-TW" altLang="en-US" sz="4400" dirty="0" smtClean="0">
                <a:solidFill>
                  <a:schemeClr val="bg1"/>
                </a:solidFill>
              </a:rPr>
              <a:t>候，利</a:t>
            </a:r>
            <a:r>
              <a:rPr lang="zh-TW" altLang="en-US" sz="4400" dirty="0" smtClean="0">
                <a:solidFill>
                  <a:schemeClr val="bg1"/>
                </a:solidFill>
              </a:rPr>
              <a:t>未已經在他先祖的身中。 </a:t>
            </a:r>
            <a:r>
              <a:rPr lang="en-US" altLang="zh-TW" sz="4400" dirty="0" smtClean="0">
                <a:solidFill>
                  <a:schemeClr val="bg1"/>
                </a:solidFill>
              </a:rPr>
              <a:t>(</a:t>
            </a:r>
            <a:r>
              <a:rPr lang="zh-TW" altLang="en-US" sz="4400" dirty="0" smtClean="0">
                <a:solidFill>
                  <a:schemeClr val="bg1"/>
                </a:solidFill>
              </a:rPr>
              <a:t>身原文作腰</a:t>
            </a:r>
            <a:r>
              <a:rPr lang="en-US" altLang="zh-TW" sz="4400" dirty="0" smtClean="0">
                <a:solidFill>
                  <a:schemeClr val="bg1"/>
                </a:solidFill>
              </a:rPr>
              <a:t>)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94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TW" altLang="en-US" sz="4800" b="1" dirty="0" smtClean="0">
                <a:solidFill>
                  <a:schemeClr val="bg1"/>
                </a:solidFill>
              </a:rPr>
              <a:t>利未祭司職任的不完全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7:11 </a:t>
            </a:r>
            <a:r>
              <a:rPr lang="zh-TW" altLang="en-US" sz="4400" dirty="0" smtClean="0">
                <a:solidFill>
                  <a:schemeClr val="bg1"/>
                </a:solidFill>
              </a:rPr>
              <a:t>從前百姓在利未人祭司職任以下受律法，倘若借這職任能得完全，又何用另外興起一位祭司，照麥基洗德的等次，不照亞倫的等次呢</a:t>
            </a:r>
            <a:r>
              <a:rPr lang="en-US" altLang="zh-TW" sz="4400" dirty="0" smtClean="0">
                <a:solidFill>
                  <a:schemeClr val="bg1"/>
                </a:solidFill>
              </a:rPr>
              <a:t>? </a:t>
            </a:r>
          </a:p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7:12 </a:t>
            </a:r>
            <a:r>
              <a:rPr lang="zh-TW" altLang="en-US" sz="4400" dirty="0" smtClean="0">
                <a:solidFill>
                  <a:schemeClr val="bg1"/>
                </a:solidFill>
              </a:rPr>
              <a:t>祭司的職任既已更改，律法也必須更改。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7:13 </a:t>
            </a:r>
            <a:r>
              <a:rPr lang="zh-TW" altLang="en-US" sz="4400" dirty="0" smtClean="0">
                <a:solidFill>
                  <a:schemeClr val="bg1"/>
                </a:solidFill>
              </a:rPr>
              <a:t>因為這話所指的人，本屬別的支派，那支派裡從來沒有一人伺候祭壇。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7:14 </a:t>
            </a:r>
            <a:r>
              <a:rPr lang="zh-TW" altLang="en-US" sz="4400" dirty="0" smtClean="0">
                <a:solidFill>
                  <a:schemeClr val="bg1"/>
                </a:solidFill>
              </a:rPr>
              <a:t>我們的主分明是從猶大出來的。 但這支派，摩西並沒有提到祭司。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109162</TotalTime>
  <Words>8461</Words>
  <Application>Microsoft Office PowerPoint</Application>
  <PresentationFormat>On-screen Show (4:3)</PresentationFormat>
  <Paragraphs>275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三谷基督徒會堂成人主日學</vt:lpstr>
      <vt:lpstr>麥基洗德被造成與神的兒子相似</vt:lpstr>
      <vt:lpstr>創世記14：17-20</vt:lpstr>
      <vt:lpstr>歷代志下 26:16 -19</vt:lpstr>
      <vt:lpstr>撒迦利亞書6:12-13</vt:lpstr>
      <vt:lpstr>麥基洗德被造成與神的兒子相似</vt:lpstr>
      <vt:lpstr>麥基洗德比亞伯拉罕更尊貴</vt:lpstr>
      <vt:lpstr>麥基洗得比利未更尊貴</vt:lpstr>
      <vt:lpstr>利未祭司職任的不完全</vt:lpstr>
      <vt:lpstr>耶穌永遠為祭司</vt:lpstr>
      <vt:lpstr>先前的條例廢掉了</vt:lpstr>
      <vt:lpstr>起誓立的祭司</vt:lpstr>
      <vt:lpstr>長遠活著，替我們祈求</vt:lpstr>
      <vt:lpstr>這樣的大祭司</vt:lpstr>
      <vt:lpstr>真帳幕</vt:lpstr>
      <vt:lpstr>地上VS天上</vt:lpstr>
      <vt:lpstr>三個更美</vt:lpstr>
      <vt:lpstr>舊約的瑕疵</vt:lpstr>
      <vt:lpstr>更美之應許</vt:lpstr>
      <vt:lpstr>舊約要歸於無有了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Meaning of Christmas</dc:title>
  <dc:creator>Guocai</dc:creator>
  <cp:lastModifiedBy>test</cp:lastModifiedBy>
  <cp:revision>447</cp:revision>
  <cp:lastPrinted>2019-07-14T15:06:33Z</cp:lastPrinted>
  <dcterms:created xsi:type="dcterms:W3CDTF">2014-12-20T19:43:08Z</dcterms:created>
  <dcterms:modified xsi:type="dcterms:W3CDTF">2019-07-14T15:14:15Z</dcterms:modified>
</cp:coreProperties>
</file>