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12" r:id="rId3"/>
    <p:sldId id="313" r:id="rId4"/>
    <p:sldId id="314" r:id="rId5"/>
    <p:sldId id="315" r:id="rId6"/>
    <p:sldId id="316" r:id="rId7"/>
    <p:sldId id="317" r:id="rId8"/>
    <p:sldId id="319" r:id="rId9"/>
    <p:sldId id="320" r:id="rId10"/>
    <p:sldId id="330" r:id="rId11"/>
    <p:sldId id="321" r:id="rId12"/>
    <p:sldId id="322" r:id="rId13"/>
    <p:sldId id="323" r:id="rId14"/>
    <p:sldId id="324" r:id="rId15"/>
    <p:sldId id="325" r:id="rId16"/>
    <p:sldId id="326" r:id="rId17"/>
    <p:sldId id="328" r:id="rId18"/>
    <p:sldId id="329" r:id="rId19"/>
    <p:sldId id="318" r:id="rId20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19" autoAdjust="0"/>
    <p:restoredTop sz="38021" autoAdjust="0"/>
  </p:normalViewPr>
  <p:slideViewPr>
    <p:cSldViewPr>
      <p:cViewPr varScale="1">
        <p:scale>
          <a:sx n="31" d="100"/>
          <a:sy n="31" d="100"/>
        </p:scale>
        <p:origin x="-275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5085793-4952-4EC9-AD43-A2D8E28C51C3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DFFB6782-E22B-44B8-BE55-B98FFE70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4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800" dirty="0" err="1"/>
              <a:t>Heb</a:t>
            </a:r>
            <a:r>
              <a:rPr lang="en-US" altLang="zh-CN" sz="1800" dirty="0"/>
              <a:t> 10:12 </a:t>
            </a:r>
            <a:r>
              <a:rPr lang="zh-CN" altLang="en-US" sz="1800" dirty="0"/>
              <a:t>但基督献了一次永远的赎罪祭，就在神的右边坐下了。</a:t>
            </a:r>
            <a:r>
              <a:rPr lang="en-US" altLang="zh-CN" sz="1800" dirty="0"/>
              <a:t>10:13 </a:t>
            </a:r>
            <a:r>
              <a:rPr lang="zh-CN" altLang="en-US" sz="1800" dirty="0"/>
              <a:t>从此等候他仇敌成了他的脚凳。</a:t>
            </a:r>
            <a:r>
              <a:rPr lang="en-US" altLang="zh-CN" sz="1800" dirty="0"/>
              <a:t>10:14 </a:t>
            </a:r>
            <a:r>
              <a:rPr lang="zh-CN" altLang="en-US" sz="1800" dirty="0"/>
              <a:t>因为他一次献祭，便叫那得以成圣的人永远完全。</a:t>
            </a:r>
            <a:endParaRPr lang="en-US" altLang="zh-CN" sz="1800" dirty="0"/>
          </a:p>
          <a:p>
            <a:endParaRPr lang="zh-CN" altLang="en-US" sz="1800" dirty="0"/>
          </a:p>
          <a:p>
            <a:r>
              <a:rPr lang="en-US" altLang="zh-CN" sz="1800" dirty="0" err="1"/>
              <a:t>Heb</a:t>
            </a:r>
            <a:r>
              <a:rPr lang="en-US" altLang="zh-CN" sz="1800" dirty="0"/>
              <a:t> 10:15 </a:t>
            </a:r>
            <a:r>
              <a:rPr lang="zh-CN" altLang="en-US" sz="1800" dirty="0"/>
              <a:t>圣灵也对我们作见证。因为他既已说过，</a:t>
            </a:r>
            <a:r>
              <a:rPr lang="en-US" altLang="zh-CN" sz="1800" dirty="0"/>
              <a:t>10:16 </a:t>
            </a:r>
            <a:r>
              <a:rPr lang="zh-CN" altLang="en-US" sz="1800" dirty="0"/>
              <a:t>主说，那些日子以后，我与他们所立的约乃是这样。我要将我的律法写在他们心上，又要放在他们的里面。</a:t>
            </a:r>
            <a:r>
              <a:rPr lang="en-US" altLang="zh-CN" sz="1800" dirty="0"/>
              <a:t>10:17 </a:t>
            </a:r>
            <a:r>
              <a:rPr lang="zh-CN" altLang="en-US" sz="1800" dirty="0"/>
              <a:t>以后就说，我不再记念他们的罪愆，和他们的过犯。</a:t>
            </a:r>
            <a:r>
              <a:rPr lang="en-US" altLang="zh-CN" sz="1800" dirty="0"/>
              <a:t>10:18 </a:t>
            </a:r>
            <a:r>
              <a:rPr lang="zh-CN" altLang="en-US" sz="1800" dirty="0"/>
              <a:t>这些罪过既已赦免，就不用再为罪献祭了。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dirty="0"/>
              <a:t>教義到</a:t>
            </a:r>
            <a:r>
              <a:rPr lang="en-US" altLang="zh-CN" sz="1800" dirty="0"/>
              <a:t>10</a:t>
            </a:r>
            <a:r>
              <a:rPr lang="zh-CN" altLang="en-US" sz="1800" dirty="0"/>
              <a:t>：</a:t>
            </a:r>
            <a:r>
              <a:rPr lang="en-US" altLang="zh-CN" sz="1800" dirty="0"/>
              <a:t>18</a:t>
            </a:r>
            <a:r>
              <a:rPr lang="zh-CN" altLang="en-US" sz="1800" dirty="0"/>
              <a:t>結束，</a:t>
            </a:r>
            <a:r>
              <a:rPr lang="en-US" altLang="zh-CN" sz="1800" dirty="0"/>
              <a:t>10</a:t>
            </a:r>
            <a:r>
              <a:rPr lang="zh-CN" altLang="en-US" sz="1800" dirty="0"/>
              <a:t>：</a:t>
            </a:r>
            <a:r>
              <a:rPr lang="en-US" altLang="zh-CN" sz="1800" dirty="0"/>
              <a:t>19</a:t>
            </a:r>
            <a:r>
              <a:rPr lang="zh-CN" altLang="en-US" sz="1800" dirty="0"/>
              <a:t>以後是運用</a:t>
            </a:r>
            <a:endParaRPr lang="en-US" altLang="zh-CN" sz="1800" dirty="0"/>
          </a:p>
          <a:p>
            <a:r>
              <a:rPr lang="en-US" altLang="zh-CN" sz="1800" dirty="0" err="1"/>
              <a:t>Heb</a:t>
            </a:r>
            <a:r>
              <a:rPr lang="en-US" altLang="zh-CN" sz="1800" dirty="0"/>
              <a:t> 10:19 </a:t>
            </a:r>
            <a:r>
              <a:rPr lang="zh-CN" altLang="en-US" sz="1800" dirty="0"/>
              <a:t>弟兄们，我们既因耶稣的血，得以坦然进入至圣所，</a:t>
            </a:r>
            <a:r>
              <a:rPr lang="en-US" altLang="zh-CN" sz="1800" dirty="0"/>
              <a:t>10:20 </a:t>
            </a:r>
            <a:r>
              <a:rPr lang="zh-CN" altLang="en-US" sz="1800" dirty="0"/>
              <a:t>是借着他给我们开了一条又新又活的路从幔子经过，这幔子就是他的身体。</a:t>
            </a:r>
            <a:r>
              <a:rPr lang="en-US" altLang="zh-CN" sz="1800" dirty="0"/>
              <a:t>10:21 </a:t>
            </a:r>
            <a:r>
              <a:rPr lang="zh-CN" altLang="en-US" sz="1800" dirty="0"/>
              <a:t>又有一位大祭司治理神的家。</a:t>
            </a:r>
            <a:r>
              <a:rPr lang="en-US" altLang="zh-CN" sz="1800" dirty="0"/>
              <a:t>10:22 </a:t>
            </a:r>
            <a:r>
              <a:rPr lang="zh-CN" altLang="en-US" sz="1800" dirty="0"/>
              <a:t>并我们心中天良的亏欠已经洒去，身体用清水洗净了，就当</a:t>
            </a:r>
            <a:r>
              <a:rPr lang="zh-CN" altLang="en-US" sz="1800" b="1" dirty="0"/>
              <a:t>存着</a:t>
            </a:r>
            <a:r>
              <a:rPr lang="zh-CN" altLang="en-US" sz="1800" dirty="0"/>
              <a:t>诚心，和充足的</a:t>
            </a:r>
            <a:r>
              <a:rPr lang="zh-CN" altLang="en-US" sz="1800" b="1" dirty="0"/>
              <a:t>信心</a:t>
            </a:r>
            <a:r>
              <a:rPr lang="zh-CN" altLang="en-US" sz="1800" dirty="0"/>
              <a:t>，来到神面前。</a:t>
            </a:r>
          </a:p>
          <a:p>
            <a:r>
              <a:rPr lang="en-US" altLang="zh-CN" sz="1800" dirty="0"/>
              <a:t>10:23 </a:t>
            </a:r>
            <a:r>
              <a:rPr lang="zh-CN" altLang="en-US" sz="1800" dirty="0"/>
              <a:t>也要</a:t>
            </a:r>
            <a:r>
              <a:rPr lang="zh-CN" altLang="en-US" sz="1800" b="1" dirty="0"/>
              <a:t>坚守</a:t>
            </a:r>
            <a:r>
              <a:rPr lang="zh-CN" altLang="en-US" sz="1800" dirty="0"/>
              <a:t>我们所承认的</a:t>
            </a:r>
            <a:r>
              <a:rPr lang="zh-CN" altLang="en-US" sz="1800" b="1" dirty="0"/>
              <a:t>指望</a:t>
            </a:r>
            <a:r>
              <a:rPr lang="zh-CN" altLang="en-US" sz="1800" dirty="0"/>
              <a:t>，不至摇动。因为那应许我们的是信实的。</a:t>
            </a:r>
            <a:r>
              <a:rPr lang="en-US" altLang="zh-CN" sz="1800" dirty="0"/>
              <a:t>10:24 </a:t>
            </a:r>
            <a:r>
              <a:rPr lang="zh-CN" altLang="en-US" sz="1800" dirty="0"/>
              <a:t>又要彼此相顾，</a:t>
            </a:r>
            <a:r>
              <a:rPr lang="zh-CN" altLang="en-US" sz="1800" b="1" dirty="0"/>
              <a:t>激发爱心</a:t>
            </a:r>
            <a:r>
              <a:rPr lang="zh-CN" altLang="en-US" sz="1800" dirty="0"/>
              <a:t>，勉励行善。</a:t>
            </a:r>
          </a:p>
          <a:p>
            <a:endParaRPr lang="zh-CN" altLang="en-US" sz="1800" dirty="0"/>
          </a:p>
          <a:p>
            <a:r>
              <a:rPr lang="en-US" altLang="zh-CN" sz="1800" dirty="0" err="1"/>
              <a:t>Heb</a:t>
            </a:r>
            <a:r>
              <a:rPr lang="en-US" altLang="zh-CN" sz="1800" dirty="0"/>
              <a:t> 10:25 </a:t>
            </a:r>
            <a:r>
              <a:rPr lang="zh-CN" altLang="en-US" sz="1800" dirty="0"/>
              <a:t>你们不可停止聚会，好像那些停止惯了的人，倒要彼此劝勉。既知道（原文作看见）那日子临近，就更当如此。</a:t>
            </a:r>
            <a:r>
              <a:rPr lang="en-US" altLang="zh-CN" sz="1800" dirty="0"/>
              <a:t>10:26 </a:t>
            </a:r>
            <a:r>
              <a:rPr lang="zh-CN" altLang="en-US" sz="1800" dirty="0"/>
              <a:t>因为我们得知真道以后，若故意犯罪，赎罪的祭就再没有了。</a:t>
            </a:r>
            <a:r>
              <a:rPr lang="en-US" altLang="zh-CN" sz="1800" dirty="0"/>
              <a:t>10:27 </a:t>
            </a:r>
            <a:r>
              <a:rPr lang="zh-CN" altLang="en-US" sz="1800" dirty="0"/>
              <a:t>惟有战惧等候审判和那烧灭众敌人的烈火。</a:t>
            </a:r>
          </a:p>
          <a:p>
            <a:endParaRPr lang="zh-CN" altLang="en-US" sz="1800" dirty="0"/>
          </a:p>
          <a:p>
            <a:r>
              <a:rPr lang="en-US" altLang="zh-CN" sz="1800" dirty="0" err="1"/>
              <a:t>Heb</a:t>
            </a:r>
            <a:r>
              <a:rPr lang="en-US" altLang="zh-CN" sz="1800" dirty="0"/>
              <a:t> 10:32 </a:t>
            </a:r>
            <a:r>
              <a:rPr lang="zh-CN" altLang="en-US" sz="1800" dirty="0"/>
              <a:t>你们要追念往日，蒙了光照以后，所忍受大争战的各样苦难。</a:t>
            </a:r>
            <a:r>
              <a:rPr lang="en-US" altLang="zh-CN" sz="1800" dirty="0"/>
              <a:t>10:33 </a:t>
            </a:r>
            <a:r>
              <a:rPr lang="zh-CN" altLang="en-US" sz="1800" dirty="0"/>
              <a:t>一面被毁谤，遭患难，成了戏景，叫众人观看。一面陪伴那些受这样苦难的人。</a:t>
            </a:r>
            <a:r>
              <a:rPr lang="en-US" altLang="zh-CN" sz="1800" dirty="0"/>
              <a:t>10:34 </a:t>
            </a:r>
            <a:r>
              <a:rPr lang="zh-CN" altLang="en-US" sz="1800" dirty="0"/>
              <a:t>因为你们体恤了那些被捆锁的人，并且你们的家业被人抢去，也甘心忍受，知道自己有更美长存的家业。</a:t>
            </a:r>
          </a:p>
          <a:p>
            <a:endParaRPr lang="en-US" altLang="zh-CN" sz="1800" dirty="0"/>
          </a:p>
          <a:p>
            <a:r>
              <a:rPr lang="en-US" altLang="zh-CN" sz="1800" dirty="0" err="1"/>
              <a:t>Heb</a:t>
            </a:r>
            <a:r>
              <a:rPr lang="en-US" altLang="zh-CN" sz="1800" dirty="0"/>
              <a:t> 10:35 </a:t>
            </a:r>
            <a:r>
              <a:rPr lang="zh-CN" altLang="en-US" sz="1800" dirty="0"/>
              <a:t>所以你们不可丢弃勇敢的心，存这样的心必得大赏赐。</a:t>
            </a:r>
            <a:r>
              <a:rPr lang="en-US" altLang="zh-CN" sz="1800" dirty="0"/>
              <a:t>10:36 </a:t>
            </a:r>
            <a:r>
              <a:rPr lang="zh-CN" altLang="en-US" sz="1800" dirty="0"/>
              <a:t>你们必须忍耐，使你们行完了神的旨意，就可以得着所应许的。</a:t>
            </a:r>
            <a:r>
              <a:rPr lang="en-US" altLang="zh-CN" sz="1800" dirty="0"/>
              <a:t>10:37 </a:t>
            </a:r>
            <a:r>
              <a:rPr lang="zh-CN" altLang="en-US" sz="1800" dirty="0"/>
              <a:t>因为还有一点点时候，那要来的就来，并不迟延。</a:t>
            </a:r>
            <a:r>
              <a:rPr lang="en-US" altLang="zh-CN" sz="1800" dirty="0"/>
              <a:t>10:38 </a:t>
            </a:r>
            <a:r>
              <a:rPr lang="zh-CN" altLang="en-US" sz="1800" b="1" dirty="0"/>
              <a:t>只是义人必因信得生</a:t>
            </a:r>
            <a:r>
              <a:rPr lang="zh-CN" altLang="en-US" sz="1800" dirty="0"/>
              <a:t>。（义人有古卷作我的义人）他若退后，我心里就不喜欢他。</a:t>
            </a:r>
          </a:p>
          <a:p>
            <a:r>
              <a:rPr lang="en-US" altLang="zh-CN" sz="1800" dirty="0" err="1"/>
              <a:t>Heb</a:t>
            </a:r>
            <a:r>
              <a:rPr lang="en-US" altLang="zh-CN" sz="1800" dirty="0"/>
              <a:t> 10:39 </a:t>
            </a:r>
            <a:r>
              <a:rPr lang="zh-CN" altLang="en-US" sz="1800" dirty="0"/>
              <a:t>我们却不是</a:t>
            </a:r>
            <a:r>
              <a:rPr lang="zh-CN" altLang="en-US" sz="1800" b="1" dirty="0"/>
              <a:t>退后入沉沦</a:t>
            </a:r>
            <a:r>
              <a:rPr lang="zh-CN" altLang="en-US" sz="1800" dirty="0"/>
              <a:t>的那等人，乃是有信心以致灵魂得救的人。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11</a:t>
            </a:r>
            <a:r>
              <a:rPr lang="zh-CN" altLang="en-US" sz="1800" dirty="0"/>
              <a:t>章和</a:t>
            </a:r>
            <a:r>
              <a:rPr lang="en-US" altLang="zh-CN" sz="1800" dirty="0"/>
              <a:t>10</a:t>
            </a:r>
            <a:r>
              <a:rPr lang="zh-CN" altLang="en-US" sz="1800" dirty="0"/>
              <a:t>章的关系。</a:t>
            </a:r>
          </a:p>
          <a:p>
            <a:r>
              <a:rPr lang="en-US" altLang="zh-CN" sz="1800" dirty="0" err="1"/>
              <a:t>Heb</a:t>
            </a:r>
            <a:r>
              <a:rPr lang="en-US" altLang="zh-CN" sz="1800" dirty="0"/>
              <a:t> 10:38 </a:t>
            </a:r>
            <a:r>
              <a:rPr lang="zh-CN" altLang="en-US" sz="1800" dirty="0"/>
              <a:t>只是义人必因信得生。（义人有古卷作我的义人）他若退后，我心里就不喜欢他。</a:t>
            </a:r>
            <a:r>
              <a:rPr lang="en-US" altLang="zh-CN" sz="1800" dirty="0"/>
              <a:t>10:39 </a:t>
            </a:r>
            <a:r>
              <a:rPr lang="zh-CN" altLang="en-US" sz="1800" dirty="0"/>
              <a:t>我们却不是退后入沉沦的那等人，乃是有信心以致灵魂得救的人。</a:t>
            </a:r>
          </a:p>
          <a:p>
            <a:endParaRPr lang="zh-CN" altLang="en-US" sz="1800" dirty="0"/>
          </a:p>
          <a:p>
            <a:r>
              <a:rPr lang="en-US" altLang="zh-TW" sz="1800" dirty="0"/>
              <a:t>11</a:t>
            </a:r>
            <a:r>
              <a:rPr lang="zh-TW" altLang="en-US" sz="1800" dirty="0"/>
              <a:t>章和全书的关系。</a:t>
            </a:r>
          </a:p>
          <a:p>
            <a:r>
              <a:rPr lang="zh-TW" altLang="en-US" sz="1800" dirty="0"/>
              <a:t>犹太信徒因受逼迫要放弃基督信仰，回到犹太教。</a:t>
            </a:r>
            <a:r>
              <a:rPr lang="en-US" altLang="zh-TW" sz="1800" dirty="0"/>
              <a:t>11</a:t>
            </a:r>
            <a:r>
              <a:rPr lang="zh-TW" altLang="en-US" sz="1800" dirty="0"/>
              <a:t>章的观点是，他们的祖先就是靠着基督信仰而得救，并且因着这信心而</a:t>
            </a:r>
            <a:r>
              <a:rPr lang="zh-CN" altLang="en-US" sz="1800" dirty="0"/>
              <a:t>堅持到底</a:t>
            </a:r>
            <a:r>
              <a:rPr lang="zh-TW" altLang="en-US" sz="1800" dirty="0"/>
              <a:t>。</a:t>
            </a:r>
            <a:endParaRPr lang="en-US" altLang="zh-TW" sz="1800" dirty="0"/>
          </a:p>
          <a:p>
            <a:endParaRPr lang="en-US" sz="1800" dirty="0"/>
          </a:p>
          <a:p>
            <a:r>
              <a:rPr lang="zh-TW" altLang="en-US" sz="1800" dirty="0"/>
              <a:t>哈巴谷书</a:t>
            </a:r>
            <a:r>
              <a:rPr lang="en-US" altLang="zh-TW" sz="1800" dirty="0"/>
              <a:t>2</a:t>
            </a:r>
            <a:r>
              <a:rPr lang="zh-TW" altLang="en-US" sz="1800" dirty="0"/>
              <a:t>：</a:t>
            </a:r>
            <a:r>
              <a:rPr lang="en-US" altLang="zh-TW" sz="1800" dirty="0"/>
              <a:t>4</a:t>
            </a:r>
            <a:r>
              <a:rPr lang="zh-TW" altLang="en-US" sz="1800" dirty="0"/>
              <a:t>义人必因信得生 </a:t>
            </a:r>
            <a:r>
              <a:rPr lang="en-US" sz="1800" dirty="0"/>
              <a:t>the just shall live by faith，</a:t>
            </a:r>
            <a:r>
              <a:rPr lang="zh-TW" altLang="en-US" sz="1800" dirty="0"/>
              <a:t>也可以翻译为义人必因信而活，把两本书都结合起来了。</a:t>
            </a:r>
            <a:endParaRPr lang="en-US" sz="1800" dirty="0"/>
          </a:p>
          <a:p>
            <a:r>
              <a:rPr lang="zh-TW" altLang="en-US" sz="1800" dirty="0"/>
              <a:t>兩種得救的信：</a:t>
            </a:r>
          </a:p>
          <a:p>
            <a:r>
              <a:rPr lang="zh-TW" altLang="en-US" sz="1800" dirty="0"/>
              <a:t>罗马书，稱義的信心，進入基督。</a:t>
            </a:r>
          </a:p>
          <a:p>
            <a:r>
              <a:rPr lang="zh-TW" altLang="en-US" sz="1800" dirty="0"/>
              <a:t>希伯来书，坚持到底的信心，</a:t>
            </a:r>
            <a:r>
              <a:rPr lang="en-US" sz="1800" dirty="0"/>
              <a:t>holding fast to Jesus Christ.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31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什麼是信，信的定義：</a:t>
            </a:r>
            <a:endParaRPr lang="en-US" altLang="zh-CN" sz="1800" dirty="0"/>
          </a:p>
          <a:p>
            <a:r>
              <a:rPr lang="zh-CN" altLang="en-US" sz="1800" dirty="0"/>
              <a:t>信是所望之事的支撑和基础，是未见之事的确据或证据（</a:t>
            </a:r>
            <a:r>
              <a:rPr lang="en-US" altLang="zh-CN" sz="1800" dirty="0"/>
              <a:t>Conviction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实底</a:t>
            </a:r>
            <a:r>
              <a:rPr lang="zh-CN" altLang="en-US" sz="1800" dirty="0"/>
              <a:t>。</a:t>
            </a:r>
            <a:r>
              <a:rPr lang="en-US" sz="1800" dirty="0"/>
              <a:t>“Faith is the title-deed of things hoped for.”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所望之事</a:t>
            </a:r>
            <a:r>
              <a:rPr lang="zh-CN" altLang="en-US" sz="1800" dirty="0"/>
              <a:t>，世界会说我希望如此，或者说，希望破灭了。但信就是将所望之事实化。</a:t>
            </a:r>
            <a:r>
              <a:rPr lang="en-US" altLang="zh-CN" sz="1800" dirty="0"/>
              <a:t>Biblical hope is not "finger crossing"</a:t>
            </a:r>
            <a:r>
              <a:rPr lang="zh-CN" altLang="en-US" sz="1800" dirty="0"/>
              <a:t>，</a:t>
            </a:r>
            <a:r>
              <a:rPr lang="en-US" altLang="zh-CN" sz="1800" dirty="0"/>
              <a:t> but is alive and certain because of the resurrection of Jesus Christ from the dead. Life without Christ is a hopeless end whereas life in Christ is an endless hope.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未见之事</a:t>
            </a:r>
            <a:r>
              <a:rPr lang="en-US" altLang="zh-CN" sz="1800" dirty="0"/>
              <a:t>"Because you have seen Me</a:t>
            </a:r>
            <a:r>
              <a:rPr lang="zh-CN" altLang="en-US" sz="1800" dirty="0"/>
              <a:t>， </a:t>
            </a:r>
            <a:r>
              <a:rPr lang="en-US" altLang="zh-CN" sz="1800" dirty="0"/>
              <a:t>have you believed? Blessed are they who did not see</a:t>
            </a:r>
            <a:r>
              <a:rPr lang="zh-CN" altLang="en-US" sz="1800" dirty="0"/>
              <a:t>， </a:t>
            </a:r>
            <a:r>
              <a:rPr lang="en-US" altLang="zh-CN" sz="1800" dirty="0"/>
              <a:t>and yet believed." (John 20:29).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sz="1800" dirty="0"/>
              <a:t>Faith is from Mind moving to Heart. </a:t>
            </a:r>
            <a:r>
              <a:rPr lang="zh-CN" altLang="en-US" sz="1800" dirty="0"/>
              <a:t>最终信无法用理性去分析。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sz="1800" dirty="0"/>
              <a:t>NEVER HOPELESS</a:t>
            </a:r>
            <a:r>
              <a:rPr lang="zh-CN" altLang="en-US" sz="1800" dirty="0"/>
              <a:t>，</a:t>
            </a:r>
            <a:r>
              <a:rPr lang="en-US" altLang="zh-CN" sz="1800" dirty="0"/>
              <a:t>No one is hopeless who knows the God of hope.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有趣的说法：</a:t>
            </a:r>
            <a:r>
              <a:rPr lang="en-US" sz="1800" dirty="0"/>
              <a:t>Faith is trust in the unseen. It is not trust in the unknown， for we may know by faith what we cannot see with the eye.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sz="1800" dirty="0" err="1"/>
              <a:t>Heb</a:t>
            </a:r>
            <a:r>
              <a:rPr lang="en-US" sz="1800" dirty="0"/>
              <a:t> 11:1 </a:t>
            </a:r>
            <a:r>
              <a:rPr lang="zh-TW" altLang="en-US" sz="1800" dirty="0"/>
              <a:t>信就是所望之事的实底，是未见之事的确据。</a:t>
            </a:r>
            <a:endParaRPr lang="en-US" altLang="zh-TW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主观翻译，</a:t>
            </a:r>
            <a:r>
              <a:rPr lang="en-US" altLang="zh-CN" sz="1800" dirty="0"/>
              <a:t>[</a:t>
            </a:r>
            <a:r>
              <a:rPr lang="en-US" altLang="zh-CN" sz="1800" dirty="0" err="1"/>
              <a:t>niv</a:t>
            </a:r>
            <a:r>
              <a:rPr lang="en-US" altLang="zh-CN" sz="1800" dirty="0"/>
              <a:t>] Now faith is being sure of what we hope for and certain of what we do not see. </a:t>
            </a:r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客观翻译，</a:t>
            </a:r>
            <a:r>
              <a:rPr lang="en-US" altLang="zh-CN" sz="1800" dirty="0"/>
              <a:t>[</a:t>
            </a:r>
            <a:r>
              <a:rPr lang="en-US" altLang="zh-CN" sz="1800" dirty="0" err="1"/>
              <a:t>kjv</a:t>
            </a:r>
            <a:r>
              <a:rPr lang="en-US" altLang="zh-CN" sz="1800" dirty="0"/>
              <a:t>] Now faith is the substance of things hoped for</a:t>
            </a:r>
            <a:r>
              <a:rPr lang="zh-CN" altLang="en-US" sz="1800" dirty="0"/>
              <a:t>，</a:t>
            </a:r>
            <a:r>
              <a:rPr lang="en-US" altLang="zh-CN" sz="1800" dirty="0"/>
              <a:t> the evidence of things not seen. </a:t>
            </a:r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主观变客观，</a:t>
            </a:r>
            <a:r>
              <a:rPr lang="en-US" altLang="zh-CN" sz="1800" dirty="0"/>
              <a:t>[</a:t>
            </a:r>
            <a:r>
              <a:rPr lang="en-US" altLang="zh-CN" sz="1800" dirty="0" err="1"/>
              <a:t>jnd</a:t>
            </a:r>
            <a:r>
              <a:rPr lang="en-US" altLang="zh-CN" sz="1800" dirty="0"/>
              <a:t>] Now faith is substantiating of things hoped for</a:t>
            </a:r>
            <a:r>
              <a:rPr lang="zh-CN" altLang="en-US" sz="1800" dirty="0"/>
              <a:t>，</a:t>
            </a:r>
            <a:r>
              <a:rPr lang="en-US" altLang="zh-CN" sz="1800" dirty="0"/>
              <a:t> conviction of things not seen. </a:t>
            </a:r>
          </a:p>
          <a:p>
            <a:r>
              <a:rPr lang="zh-CN" altLang="en-US" sz="1800" dirty="0"/>
              <a:t>知道了什么是信，我们来看什么不是信：</a:t>
            </a:r>
            <a:endParaRPr lang="en-US" altLang="zh-CN" sz="1800" dirty="0"/>
          </a:p>
          <a:p>
            <a:r>
              <a:rPr lang="zh-CN" altLang="en-US" sz="1800" dirty="0"/>
              <a:t>没有神的话的不是信。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依靠统计学的不是信（坐飞机）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从人出发的不是信。不是心诚则灵（佛教），不是死磕到底（我这个人一旦信了就会很认真的），不是无知无畏（迷信），不是心靈雞湯。</a:t>
            </a:r>
            <a:endParaRPr lang="en-US" altLang="zh-CN" sz="1800" dirty="0"/>
          </a:p>
          <a:p>
            <a:r>
              <a:rPr lang="zh-CN" altLang="en-US" sz="1800" dirty="0"/>
              <a:t>更明白聖經：</a:t>
            </a:r>
            <a:endParaRPr lang="en-US" altLang="zh-CN" sz="1800" dirty="0"/>
          </a:p>
          <a:p>
            <a:pPr marL="352261" indent="-352261">
              <a:buFont typeface="Arial" panose="020B0604020202020204" pitchFamily="34" charset="0"/>
              <a:buAutoNum type="arabicPeriod"/>
            </a:pPr>
            <a:r>
              <a:rPr lang="zh-CN" altLang="en-US" sz="1800" dirty="0"/>
              <a:t>这么大的信心：</a:t>
            </a:r>
            <a:endParaRPr lang="en-US" altLang="zh-CN" sz="1800" dirty="0"/>
          </a:p>
          <a:p>
            <a:r>
              <a:rPr lang="en-US" altLang="zh-CN" sz="1800" dirty="0" err="1"/>
              <a:t>Luk</a:t>
            </a:r>
            <a:r>
              <a:rPr lang="en-US" altLang="zh-CN" sz="1800" dirty="0"/>
              <a:t> 7:6 </a:t>
            </a:r>
            <a:r>
              <a:rPr lang="zh-CN" altLang="en-US" sz="1800" dirty="0"/>
              <a:t>耶稣就和他们同去。离那家不远，百夫长托几个朋友去见耶稣，对他说，主阿，不要劳动。因你到我舍下，我不敢当。</a:t>
            </a:r>
            <a:r>
              <a:rPr lang="en-US" altLang="zh-CN" sz="1800" dirty="0"/>
              <a:t>7:7 </a:t>
            </a:r>
            <a:r>
              <a:rPr lang="zh-CN" altLang="en-US" sz="1800" dirty="0"/>
              <a:t>我也自以为不配去见你，只要你说一句话，我的仆人就必好了。</a:t>
            </a:r>
            <a:r>
              <a:rPr lang="en-US" altLang="zh-CN" sz="1800" dirty="0"/>
              <a:t>7:8 </a:t>
            </a:r>
            <a:r>
              <a:rPr lang="zh-CN" altLang="en-US" sz="1800" dirty="0"/>
              <a:t>因为我在人的权下，也有兵在我以下，对这个说去，他就去。对那个说来，他就来。对我的仆人说，你作这事，他就去作。</a:t>
            </a:r>
            <a:r>
              <a:rPr lang="en-US" altLang="zh-CN" sz="1800" dirty="0"/>
              <a:t>7:9 </a:t>
            </a:r>
            <a:r>
              <a:rPr lang="zh-CN" altLang="en-US" sz="1800" dirty="0"/>
              <a:t>耶稣听见这话，就希奇他，转身对跟随的众人说，我告诉你们，这么大的信心，就是在以色列中我也没有遇见过。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Mat 15:22 </a:t>
            </a:r>
            <a:r>
              <a:rPr lang="zh-CN" altLang="en-US" sz="1800" dirty="0"/>
              <a:t>有一个迦南妇人，从那地方出来，喊着说，主啊，大卫的子孙，可怜我。我女儿被鬼附得甚苦。</a:t>
            </a:r>
            <a:r>
              <a:rPr lang="en-US" altLang="zh-CN" sz="1800" dirty="0"/>
              <a:t>15:23 </a:t>
            </a:r>
            <a:r>
              <a:rPr lang="zh-CN" altLang="en-US" sz="1800" dirty="0"/>
              <a:t>耶稣却一言不答。门徒进前来，求他说，这妇人在我们后头喊叫。请打发她走吧。</a:t>
            </a:r>
            <a:r>
              <a:rPr lang="en-US" altLang="zh-CN" sz="1800" dirty="0"/>
              <a:t>15:24 </a:t>
            </a:r>
            <a:r>
              <a:rPr lang="zh-CN" altLang="en-US" sz="1800" dirty="0"/>
              <a:t>耶稣说，我奉差遣，不过是到以色列家迷失的羊那里去。</a:t>
            </a:r>
            <a:r>
              <a:rPr lang="en-US" altLang="zh-CN" sz="1800" dirty="0"/>
              <a:t>15:25 </a:t>
            </a:r>
            <a:r>
              <a:rPr lang="zh-CN" altLang="en-US" sz="1800" dirty="0"/>
              <a:t>那妇人来拜他，说，主啊，帮助我。</a:t>
            </a:r>
            <a:r>
              <a:rPr lang="en-US" altLang="zh-CN" sz="1800" dirty="0"/>
              <a:t>15:26 </a:t>
            </a:r>
            <a:r>
              <a:rPr lang="zh-CN" altLang="en-US" sz="1800" dirty="0"/>
              <a:t>他回答说，不好拿儿女的饼，丢给狗吃。</a:t>
            </a:r>
            <a:r>
              <a:rPr lang="en-US" altLang="zh-CN" sz="1800" dirty="0"/>
              <a:t>15:27 </a:t>
            </a:r>
            <a:r>
              <a:rPr lang="zh-CN" altLang="en-US" sz="1800" dirty="0"/>
              <a:t>妇人说，主啊，不错。但是狗也吃它主人桌子上掉下来的碎渣儿。</a:t>
            </a:r>
            <a:r>
              <a:rPr lang="en-US" altLang="zh-CN" sz="1800" dirty="0"/>
              <a:t>15:28 </a:t>
            </a:r>
            <a:r>
              <a:rPr lang="zh-CN" altLang="en-US" sz="1800" dirty="0"/>
              <a:t>耶稣说，妇人，你的信心是大的。照你所要的，给你成全了吧。从那时候，她女儿就好了。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Mat 14:28 </a:t>
            </a:r>
            <a:r>
              <a:rPr lang="zh-CN" altLang="en-US" sz="1800" dirty="0"/>
              <a:t>彼得说，主，如果是你，请叫我从水面上走到你那里去。</a:t>
            </a:r>
            <a:r>
              <a:rPr lang="en-US" altLang="zh-CN" sz="1800" dirty="0"/>
              <a:t>14:29 </a:t>
            </a:r>
            <a:r>
              <a:rPr lang="zh-CN" altLang="en-US" sz="1800" dirty="0"/>
              <a:t>耶稣说，你来吧。彼得就从船上下去，在水面上走，要到耶稣那里去。</a:t>
            </a:r>
            <a:r>
              <a:rPr lang="en-US" altLang="zh-CN" sz="1800" dirty="0"/>
              <a:t>14:30 </a:t>
            </a:r>
            <a:r>
              <a:rPr lang="zh-CN" altLang="en-US" sz="1800" dirty="0"/>
              <a:t>只因见风甚大，就害怕。将要沉下去，便喊着说，主阿，救我。</a:t>
            </a:r>
            <a:r>
              <a:rPr lang="en-US" altLang="zh-CN" sz="1800" dirty="0"/>
              <a:t>14:31 </a:t>
            </a:r>
            <a:r>
              <a:rPr lang="zh-CN" altLang="en-US" sz="1800" dirty="0"/>
              <a:t>耶稣赶紧伸手拉住他，说，你这小信的人哪，为什么疑惑呢？</a:t>
            </a:r>
          </a:p>
          <a:p>
            <a:endParaRPr lang="en-US" altLang="zh-CN" sz="1800" dirty="0"/>
          </a:p>
          <a:p>
            <a:r>
              <a:rPr lang="zh-CN" altLang="en-US" sz="1800" dirty="0"/>
              <a:t>年轻的财主</a:t>
            </a:r>
            <a:r>
              <a:rPr lang="en-US" altLang="zh-CN" sz="1800" dirty="0" err="1"/>
              <a:t>Luk</a:t>
            </a:r>
            <a:r>
              <a:rPr lang="en-US" altLang="zh-CN" sz="1800" dirty="0"/>
              <a:t> 18:22 </a:t>
            </a:r>
            <a:r>
              <a:rPr lang="zh-CN" altLang="en-US" sz="1800" dirty="0"/>
              <a:t>耶稣听见了，就说，你还缺少一件，要变卖你一切所有的，分给穷人，就必有财宝在天上。你还要来跟从我。</a:t>
            </a:r>
          </a:p>
          <a:p>
            <a:endParaRPr lang="en-US" altLang="zh-CN" sz="1800" dirty="0"/>
          </a:p>
          <a:p>
            <a:r>
              <a:rPr lang="en-US" altLang="zh-CN" sz="1800" dirty="0" err="1"/>
              <a:t>Mak</a:t>
            </a:r>
            <a:r>
              <a:rPr lang="en-US" altLang="zh-CN" sz="1800" dirty="0"/>
              <a:t> 11:24 </a:t>
            </a:r>
            <a:r>
              <a:rPr lang="zh-CN" altLang="en-US" sz="1800" dirty="0"/>
              <a:t>所以我告诉你们，凡你们祷告祈求的，无论是什么，只要信是得着的，就必得着。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endParaRPr lang="zh-CN" altLang="en-US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endParaRPr lang="zh-TW" altLang="en-US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Heb</a:t>
            </a:r>
            <a:r>
              <a:rPr lang="en-US" altLang="zh-CN" sz="1800" dirty="0"/>
              <a:t> 6:13 </a:t>
            </a:r>
            <a:r>
              <a:rPr lang="zh-CN" altLang="en-US" sz="1800" dirty="0"/>
              <a:t>当初神应许亚伯拉罕的时候，因为没有比自己更大可以指着起誓的，就指着自己起誓说，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Heb</a:t>
            </a:r>
            <a:r>
              <a:rPr lang="en-US" altLang="zh-CN" sz="1800" dirty="0"/>
              <a:t> 6:14 </a:t>
            </a:r>
            <a:r>
              <a:rPr lang="zh-CN" altLang="en-US" sz="1800" dirty="0"/>
              <a:t>论福，我必赐大福给你。论子孙，我必叫你的子孙多起来。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Heb</a:t>
            </a:r>
            <a:r>
              <a:rPr lang="en-US" altLang="zh-CN" sz="1800" dirty="0"/>
              <a:t> 6:15 </a:t>
            </a:r>
            <a:r>
              <a:rPr lang="zh-CN" altLang="en-US" sz="1800" dirty="0"/>
              <a:t>这样，亚伯拉罕既恒久忍耐，就得了所应许的（单数）。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Mak</a:t>
            </a:r>
            <a:r>
              <a:rPr lang="en-US" altLang="zh-CN" sz="1800" dirty="0"/>
              <a:t> 11:22 </a:t>
            </a:r>
            <a:r>
              <a:rPr lang="zh-CN" altLang="en-US" sz="1800" dirty="0"/>
              <a:t>耶稣回答说，你们当信服神。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Mak</a:t>
            </a:r>
            <a:r>
              <a:rPr lang="en-US" altLang="zh-CN" sz="1800" dirty="0"/>
              <a:t> 11:23 </a:t>
            </a:r>
            <a:r>
              <a:rPr lang="zh-CN" altLang="en-US" sz="1800" dirty="0"/>
              <a:t>我实在告诉你们，无论何人对这座山说，你挪开此地投在海里。他若心里不疑惑，只信他所说的必成，就必给他成了。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Mak</a:t>
            </a:r>
            <a:r>
              <a:rPr lang="en-US" altLang="zh-CN" sz="1800" dirty="0"/>
              <a:t> 11:24 </a:t>
            </a:r>
            <a:r>
              <a:rPr lang="zh-CN" altLang="en-US" sz="1800" dirty="0"/>
              <a:t>所以我告诉你们，凡你们祷告祈求的，无论是什么，只要信是得着的，就必得着。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存着信心死的，</a:t>
            </a:r>
            <a:r>
              <a:rPr lang="en-US" altLang="zh-CN" sz="1800" dirty="0"/>
              <a:t>NIV says they “were still living by faith when they died.“ </a:t>
            </a:r>
            <a:r>
              <a:rPr lang="zh-CN" altLang="en-US" sz="1800" dirty="0"/>
              <a:t>当他们死的时候他们还活在信心中，很传神的翻译。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家乡，</a:t>
            </a:r>
            <a:r>
              <a:rPr lang="en-US" altLang="zh-CN" sz="1800" dirty="0"/>
              <a:t>Father’s land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还有可以回去的机会，希伯来书不要回头。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神被称为他们的神，并不以为耻，亚伯拉罕的神，以撒的神，雅各的神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800" dirty="0"/>
              <a:t>11</a:t>
            </a:r>
            <a:r>
              <a:rPr lang="zh-CN" altLang="en-US" sz="1800" dirty="0"/>
              <a:t>：</a:t>
            </a:r>
            <a:r>
              <a:rPr lang="en-US" altLang="zh-CN" sz="1800" dirty="0"/>
              <a:t>12</a:t>
            </a:r>
            <a:r>
              <a:rPr lang="zh-CN" altLang="en-US" sz="1800" dirty="0"/>
              <a:t>之前重点是讲得到，</a:t>
            </a:r>
            <a:r>
              <a:rPr lang="en-US" altLang="zh-CN" sz="1800" dirty="0"/>
              <a:t>11</a:t>
            </a:r>
            <a:r>
              <a:rPr lang="zh-CN" altLang="en-US" sz="1800" dirty="0"/>
              <a:t>：</a:t>
            </a:r>
            <a:r>
              <a:rPr lang="en-US" altLang="zh-CN" sz="1800" dirty="0"/>
              <a:t>13</a:t>
            </a:r>
            <a:r>
              <a:rPr lang="zh-CN" altLang="en-US" sz="1800" dirty="0"/>
              <a:t>之后更多地是讲失去。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Luk</a:t>
            </a:r>
            <a:r>
              <a:rPr lang="en-US" altLang="zh-CN" sz="1800" dirty="0"/>
              <a:t> 18:29 </a:t>
            </a:r>
            <a:r>
              <a:rPr lang="zh-CN" altLang="en-US" sz="1800" dirty="0"/>
              <a:t>耶稣说，我实在告诉你们，人为神的国，撇下房屋，或是妻子，弟兄，父母，儿女，</a:t>
            </a:r>
            <a:r>
              <a:rPr lang="en-US" altLang="zh-CN" sz="1800" dirty="0"/>
              <a:t>18:30 </a:t>
            </a:r>
            <a:r>
              <a:rPr lang="zh-CN" altLang="en-US" sz="1800" dirty="0"/>
              <a:t>没有在今世不得百倍，在来世不得永生的。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信的实现是从信得到，信的检验你愿不愿因信而献上，因信而失去。</a:t>
            </a:r>
            <a:r>
              <a:rPr lang="zh-CN" altLang="en-US" sz="1800" b="1" dirty="0"/>
              <a:t>领受应许的，将自己独生的儿子献上</a:t>
            </a:r>
            <a:endParaRPr lang="en-US" altLang="zh-CN" sz="1800" b="1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当现实与所望之事（神的应许）相冲突时。大环境，犹太信徒因为受逼迫要回到犹太教。例子，怎么我一信主就发生这样不好的事情呢？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创世记 </a:t>
            </a:r>
            <a:r>
              <a:rPr lang="en-US" altLang="zh-CN" sz="1800" dirty="0"/>
              <a:t>22:5 </a:t>
            </a:r>
            <a:r>
              <a:rPr lang="zh-CN" altLang="en-US" sz="1800" dirty="0"/>
              <a:t>亚伯拉罕对他的仆人说，你们和驴在此等候，我与童子往那里去拜一拜，就回到你们这里来。 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罗马书</a:t>
            </a:r>
            <a:r>
              <a:rPr lang="en-US" altLang="zh-CN" sz="1800" dirty="0"/>
              <a:t>15:4 </a:t>
            </a:r>
            <a:r>
              <a:rPr lang="zh-CN" altLang="en-US" sz="1800" dirty="0"/>
              <a:t>从前所写的圣经都是为教训我们写的，叫我们因圣经所生的忍耐和安慰，可以得着盼望。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罗马书</a:t>
            </a:r>
            <a:r>
              <a:rPr lang="en-US" altLang="zh-CN" sz="1800" dirty="0"/>
              <a:t>8:32 </a:t>
            </a:r>
            <a:r>
              <a:rPr lang="zh-CN" altLang="en-US" sz="1800" dirty="0"/>
              <a:t>神既不爱惜自己的儿子为我们众人舍了，岂不也把万物和他一同白白的赐给我们麽？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顺从神，不因为我们完全明白，而是因为我们信神的善，通过神儿子耶稣。 </a:t>
            </a:r>
            <a:endParaRPr lang="en-US" altLang="zh-TW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他也仿佛从死中得回他的儿子来，</a:t>
            </a:r>
            <a:r>
              <a:rPr lang="en-US" altLang="zh-CN" sz="1800" dirty="0"/>
              <a:t>he received him in a figure </a:t>
            </a:r>
            <a:r>
              <a:rPr lang="zh-CN" altLang="en-US" sz="1800" dirty="0"/>
              <a:t>（</a:t>
            </a:r>
            <a:r>
              <a:rPr lang="en-US" altLang="zh-CN" sz="1800" dirty="0"/>
              <a:t>Type</a:t>
            </a:r>
            <a:r>
              <a:rPr lang="zh-CN" altLang="en-US" sz="1800" dirty="0"/>
              <a:t>）。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死</a:t>
            </a:r>
            <a:r>
              <a:rPr lang="zh-CN" altLang="en-US" sz="1800" dirty="0"/>
              <a:t>而</a:t>
            </a:r>
            <a:r>
              <a:rPr lang="zh-TW" altLang="en-US" sz="1800" dirty="0"/>
              <a:t>复活</a:t>
            </a:r>
            <a:r>
              <a:rPr lang="zh-CN" altLang="en-US" sz="1800" dirty="0"/>
              <a:t>的信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These three verses summarize a story that goes from Genesis chapter 12 to Genesis chapter 50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临死的时候，临终的时候祝福，坚持到底的信，存着信心死的</a:t>
            </a:r>
            <a:endParaRPr lang="en-US" altLang="zh-CN" sz="1800" dirty="0"/>
          </a:p>
          <a:p>
            <a:pPr marL="293551" indent="-293551" defTabSz="939363">
              <a:buFont typeface="Arial" panose="020B0604020202020204" pitchFamily="34" charset="0"/>
              <a:buChar char="•"/>
              <a:defRPr/>
            </a:pPr>
            <a:r>
              <a:rPr lang="zh-CN" altLang="en-US" sz="1800" dirty="0"/>
              <a:t>以撒雅各祝福：作为应许的承受人，预言，也是祷告</a:t>
            </a:r>
            <a:endParaRPr lang="en-US" altLang="zh-CN" sz="1800" dirty="0"/>
          </a:p>
          <a:p>
            <a:pPr marL="763233" lvl="1" indent="-293551" defTabSz="939363">
              <a:buFont typeface="Arial" panose="020B0604020202020204" pitchFamily="34" charset="0"/>
              <a:buChar char="•"/>
              <a:defRPr/>
            </a:pPr>
            <a:r>
              <a:rPr lang="zh-CN" altLang="en-US" sz="1800" dirty="0"/>
              <a:t>神不祝福，神赐福，</a:t>
            </a:r>
            <a:r>
              <a:rPr lang="en-US" altLang="zh-CN" sz="1800" dirty="0"/>
              <a:t>Gen 12:3 </a:t>
            </a:r>
            <a:r>
              <a:rPr lang="zh-CN" altLang="en-US" sz="1800" dirty="0"/>
              <a:t>为你祝福的，我必赐福与他。</a:t>
            </a:r>
            <a:endParaRPr lang="en-US" altLang="zh-CN" sz="1800" dirty="0"/>
          </a:p>
          <a:p>
            <a:pPr marL="293551" indent="-293551" defTabSz="939363">
              <a:buFont typeface="Arial" panose="020B0604020202020204" pitchFamily="34" charset="0"/>
              <a:buChar char="•"/>
              <a:defRPr/>
            </a:pPr>
            <a:r>
              <a:rPr lang="zh-CN" altLang="en-US" sz="1800" dirty="0"/>
              <a:t>约瑟留下遗命</a:t>
            </a:r>
            <a:endParaRPr lang="en-US" altLang="zh-CN" sz="1800" dirty="0"/>
          </a:p>
          <a:p>
            <a:pPr marL="293551" indent="-293551" defTabSz="939363">
              <a:buFont typeface="Arial" panose="020B0604020202020204" pitchFamily="34" charset="0"/>
              <a:buChar char="•"/>
              <a:defRPr/>
            </a:pPr>
            <a:r>
              <a:rPr lang="zh-CN" altLang="en-US" sz="1800" dirty="0"/>
              <a:t>亚伯拉罕的神，</a:t>
            </a:r>
            <a:r>
              <a:rPr lang="zh-TW" altLang="en-US" sz="1800" dirty="0"/>
              <a:t>以撒</a:t>
            </a:r>
            <a:r>
              <a:rPr lang="zh-CN" altLang="en-US" sz="1800" dirty="0"/>
              <a:t>的神</a:t>
            </a:r>
            <a:r>
              <a:rPr lang="zh-TW" altLang="en-US" sz="1800" dirty="0"/>
              <a:t>，雅各</a:t>
            </a:r>
            <a:r>
              <a:rPr lang="zh-CN" altLang="en-US" sz="1800" dirty="0"/>
              <a:t>的神。</a:t>
            </a:r>
            <a:endParaRPr lang="en-US" altLang="zh-CN" sz="1800" dirty="0"/>
          </a:p>
          <a:p>
            <a:pPr marL="293551" indent="-293551" defTabSz="939363">
              <a:buFont typeface="Arial" panose="020B0604020202020204" pitchFamily="34" charset="0"/>
              <a:buChar char="•"/>
              <a:defRPr/>
            </a:pPr>
            <a:r>
              <a:rPr lang="en-US" altLang="zh-CN" sz="1800" dirty="0"/>
              <a:t>10:23 </a:t>
            </a:r>
            <a:r>
              <a:rPr lang="zh-CN" altLang="en-US" sz="1800" dirty="0"/>
              <a:t>也要坚守我们所承认的指望，不至摇动。因为</a:t>
            </a:r>
            <a:r>
              <a:rPr lang="zh-CN" altLang="en-US" sz="1800" b="1" dirty="0"/>
              <a:t>那应许我们的是信实的</a:t>
            </a:r>
            <a:r>
              <a:rPr lang="zh-CN" altLang="en-US" sz="1800" dirty="0"/>
              <a:t>。 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在信里没有害怕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俊美的孩子，使徒行传原义</a:t>
            </a:r>
            <a:r>
              <a:rPr lang="en-US" altLang="zh-CN" sz="1800" dirty="0"/>
              <a:t>7</a:t>
            </a:r>
            <a:r>
              <a:rPr lang="zh-CN" altLang="en-US" sz="1800" dirty="0"/>
              <a:t>：</a:t>
            </a:r>
            <a:r>
              <a:rPr lang="en-US" altLang="zh-CN" sz="1800" dirty="0"/>
              <a:t>20 Handsome to God</a:t>
            </a:r>
            <a:r>
              <a:rPr lang="zh-CN" altLang="en-US" sz="1800" dirty="0"/>
              <a:t>，</a:t>
            </a:r>
            <a:r>
              <a:rPr lang="en-US" altLang="zh-CN" sz="1800" dirty="0"/>
              <a:t>Moses’ parents must have seen something in this baby boy to make them hope that he would be the promised deliverer of his people 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宁可</a:t>
            </a:r>
            <a:r>
              <a:rPr lang="en-US" altLang="zh-CN" sz="1800" dirty="0"/>
              <a:t>=</a:t>
            </a:r>
            <a:r>
              <a:rPr lang="zh-CN" altLang="en-US" sz="1800" dirty="0"/>
              <a:t>选择，这百姓是神的百姓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为基督受的凌辱，原义是基督的凌辱，</a:t>
            </a:r>
            <a:r>
              <a:rPr lang="en-US" altLang="zh-CN" sz="1800" dirty="0"/>
              <a:t>13:13  </a:t>
            </a:r>
            <a:r>
              <a:rPr lang="zh-CN" altLang="en-US" sz="1800" dirty="0"/>
              <a:t>这样，我们也当出到营外就了他去，忍受他所受的凌辱。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如果所要得的赏赐是地上的话，摩西已经得到了。所要得的赏赐，是天上永恒的赏赐。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离开埃及，摩西两次离开埃及，这里指的是第二次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出埃及记</a:t>
            </a:r>
            <a:r>
              <a:rPr lang="en-US" altLang="zh-CN" sz="1800" dirty="0"/>
              <a:t>10:28 </a:t>
            </a:r>
            <a:r>
              <a:rPr lang="zh-CN" altLang="en-US" sz="1800" dirty="0"/>
              <a:t>法老对摩西说，你离开我去吧，你要小心，不要再见我的面，因为你见我面的那日你就必死。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恒心忍耐</a:t>
            </a:r>
            <a:r>
              <a:rPr lang="en-US" altLang="zh-CN" sz="1800" dirty="0"/>
              <a:t>=</a:t>
            </a:r>
            <a:r>
              <a:rPr lang="zh-CN" altLang="en-US" sz="1800" dirty="0"/>
              <a:t>持守，不动摇 出埃及记</a:t>
            </a:r>
            <a:r>
              <a:rPr lang="en-US" altLang="zh-CN" sz="1800" dirty="0"/>
              <a:t>14:13 </a:t>
            </a:r>
            <a:r>
              <a:rPr lang="zh-CN" altLang="en-US" sz="1800" dirty="0"/>
              <a:t>摩西对百姓说，不要惧怕，只管</a:t>
            </a:r>
            <a:r>
              <a:rPr lang="zh-CN" altLang="en-US" sz="1800" b="1" dirty="0"/>
              <a:t>站住</a:t>
            </a:r>
            <a:r>
              <a:rPr lang="zh-CN" altLang="en-US" sz="1800" dirty="0"/>
              <a:t>，看耶和华今天向你们所要施行的救恩。 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如何看见那不能看见的主，一方面，通过祂的话，通过祷告；另一方面，靠持守在基督里从而远离罪，清心的人有福了，心灵纯洁的人有福了，人非圣洁不能见神。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逾越节的晚上是神的审判的预表，只有有信心的人能通过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神的话：出埃及记 </a:t>
            </a:r>
            <a:r>
              <a:rPr lang="en-US" altLang="zh-CN" sz="1800" dirty="0"/>
              <a:t>14:15 </a:t>
            </a:r>
            <a:r>
              <a:rPr lang="zh-CN" altLang="en-US" sz="1800" dirty="0"/>
              <a:t>耶和华对摩西说，你为什么向我哀求呢，你吩咐以色列人往前走。 </a:t>
            </a:r>
            <a:r>
              <a:rPr lang="en-US" altLang="zh-CN" sz="1800" dirty="0"/>
              <a:t>14:16 </a:t>
            </a:r>
            <a:r>
              <a:rPr lang="zh-CN" altLang="en-US" sz="1800" dirty="0"/>
              <a:t>你举手向海伸杖，把水分开。以色列人要下海中走乾地。 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出埃及的时候，摩西是以色列人的</a:t>
            </a:r>
            <a:r>
              <a:rPr lang="zh-CN" altLang="en-US" sz="1800" b="1" dirty="0"/>
              <a:t>中保</a:t>
            </a:r>
            <a:r>
              <a:rPr lang="zh-CN" altLang="en-US" sz="1800" dirty="0"/>
              <a:t>。中保是何等的重要！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1Co 10:1 </a:t>
            </a:r>
            <a:r>
              <a:rPr lang="zh-CN" altLang="en-US" sz="1800" dirty="0"/>
              <a:t>弟兄们，我不愿意你们不晓得，我们的祖宗从前都在云下，都从海中经过。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1Co 10:2 </a:t>
            </a:r>
            <a:r>
              <a:rPr lang="zh-CN" altLang="en-US" sz="1800" dirty="0"/>
              <a:t>都在云里海里</a:t>
            </a:r>
            <a:r>
              <a:rPr lang="zh-CN" altLang="en-US" sz="1800" b="1" dirty="0"/>
              <a:t>受洗归了摩西</a:t>
            </a:r>
            <a:r>
              <a:rPr lang="zh-CN" altLang="en-US" sz="1800" dirty="0"/>
              <a:t>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1Co 10:3 </a:t>
            </a:r>
            <a:r>
              <a:rPr lang="zh-CN" altLang="en-US" sz="1800" dirty="0"/>
              <a:t>并且都吃了一样的灵食。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1Co 10:4 </a:t>
            </a:r>
            <a:r>
              <a:rPr lang="zh-CN" altLang="en-US" sz="1800" dirty="0"/>
              <a:t>也都喝了一样的灵水。所喝的是出于随着他们的灵磐石。那磐石就是基督。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1Co 10:5 </a:t>
            </a:r>
            <a:r>
              <a:rPr lang="zh-CN" altLang="en-US" sz="1800" dirty="0"/>
              <a:t>但他们中间，多半是神不喜欢的人。所以在旷野倒毙。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保罗的例子。保罗一船的人得救是因着保罗一人的信心，他们也接受保罗作他们的领头人。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dirty="0"/>
              <a:t>神的话：约书亚记</a:t>
            </a:r>
            <a:r>
              <a:rPr lang="en-US" altLang="zh-CN" sz="1800" dirty="0"/>
              <a:t> 6:2 </a:t>
            </a:r>
            <a:r>
              <a:rPr lang="zh-CN" altLang="en-US" sz="1800" dirty="0"/>
              <a:t>耶和华晓谕约书亚说，看哪，我已经把耶利哥和耶利哥的王，并大能的勇士，都交在你手中。</a:t>
            </a:r>
            <a:r>
              <a:rPr lang="en-US" altLang="zh-CN" sz="1800" dirty="0"/>
              <a:t>6:3 </a:t>
            </a:r>
            <a:r>
              <a:rPr lang="zh-CN" altLang="en-US" sz="1800" dirty="0"/>
              <a:t>你们的一切兵丁要围绕这城，一日围绕一次，六日都要这样行。</a:t>
            </a:r>
            <a:r>
              <a:rPr lang="en-US" altLang="zh-CN" sz="1800" dirty="0"/>
              <a:t>6:4 </a:t>
            </a:r>
            <a:r>
              <a:rPr lang="zh-CN" altLang="en-US" sz="1800" dirty="0"/>
              <a:t>七个祭司要拿七个羊角走在约柜前。到第七日，你们要绕城七次，祭司也要吹角。</a:t>
            </a:r>
            <a:r>
              <a:rPr lang="en-US" altLang="zh-CN" sz="1800" dirty="0"/>
              <a:t>6:5 </a:t>
            </a:r>
            <a:r>
              <a:rPr lang="zh-CN" altLang="en-US" sz="1800" dirty="0"/>
              <a:t>他们吹的角声拖长，你们听见角声，众百姓要大声呼喊，城墙就必塌陷，各人都要往前直上。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TW" altLang="en-US" sz="1800" dirty="0"/>
              <a:t>喇合</a:t>
            </a:r>
            <a:r>
              <a:rPr lang="zh-CN" altLang="en-US" sz="1800" dirty="0"/>
              <a:t>的名字竟然被列在</a:t>
            </a:r>
            <a:r>
              <a:rPr lang="en-US" altLang="zh-CN" sz="1800" dirty="0"/>
              <a:t>11</a:t>
            </a:r>
            <a:r>
              <a:rPr lang="zh-CN" altLang="en-US" sz="1800" dirty="0"/>
              <a:t>章！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Jos 2:9 </a:t>
            </a:r>
            <a:r>
              <a:rPr lang="zh-CN" altLang="en-US" sz="1800" dirty="0"/>
              <a:t>（喇合）对他们说，我知道耶和华已经把这地赐给你们，并且因你们的缘故我们都惊慌了。这地的一切居民在你们面前心都消化了。</a:t>
            </a:r>
            <a:r>
              <a:rPr lang="en-US" altLang="zh-CN" sz="1800" dirty="0"/>
              <a:t>2:10 </a:t>
            </a:r>
            <a:r>
              <a:rPr lang="zh-CN" altLang="en-US" sz="1800" dirty="0"/>
              <a:t>因为我们听见你们出埃及的时候，耶和华怎样在你们前面使红海的水干了，并且你们怎样待约旦河东的两个亚摩利王西宏和噩，将他们尽行毁灭。</a:t>
            </a:r>
            <a:r>
              <a:rPr lang="en-US" altLang="zh-CN" sz="1800" dirty="0"/>
              <a:t>2:11 </a:t>
            </a:r>
            <a:r>
              <a:rPr lang="zh-CN" altLang="en-US" sz="1800" dirty="0"/>
              <a:t>我们一听见这些事，心就消化了。因你们的缘故，并无一人有胆气。耶和华你们的神本是上天下地的神。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dirty="0"/>
              <a:t>约书亚记 </a:t>
            </a:r>
            <a:r>
              <a:rPr lang="en-US" altLang="zh-CN" sz="1800" dirty="0"/>
              <a:t>2:18 </a:t>
            </a:r>
            <a:r>
              <a:rPr lang="zh-CN" altLang="en-US" sz="1800" dirty="0"/>
              <a:t>我们来到这地的时候，你要把这条朱红线绳系在缒我们下去的窗户上，并要使你的父母，弟兄，和你父的全家都聚集在你家中。 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dirty="0"/>
              <a:t>信心战胜，信心也拯救。</a:t>
            </a:r>
          </a:p>
          <a:p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Gideon by faith defeated the Midianite army with a small band of 300 men. (see Judges 6-8)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By faith Barak with the prodding of Deborah was used by God to defeat the Canaanites. (see Judges 4</a:t>
            </a:r>
            <a:r>
              <a:rPr lang="zh-CN" altLang="en-US" sz="1800" dirty="0"/>
              <a:t>，</a:t>
            </a:r>
            <a:r>
              <a:rPr lang="en-US" altLang="zh-CN" sz="1800" dirty="0"/>
              <a:t> 5)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Samson defeated the Philistines several times most notably in his last act of faith in which he himself was killed.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Jephthah defeated the Ammonites with God’s power (see Judges 11</a:t>
            </a:r>
            <a:r>
              <a:rPr lang="zh-CN" altLang="en-US" sz="1800" dirty="0"/>
              <a:t>，</a:t>
            </a:r>
            <a:r>
              <a:rPr lang="en-US" altLang="zh-CN" sz="1800" dirty="0"/>
              <a:t> 12)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历史上有很多的胜利，只有这些胜利是因信得到的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如果</a:t>
            </a:r>
            <a:r>
              <a:rPr lang="en-US" altLang="zh-CN" sz="1800" dirty="0"/>
              <a:t>11</a:t>
            </a:r>
            <a:r>
              <a:rPr lang="zh-CN" altLang="en-US" sz="1800" dirty="0"/>
              <a:t>章只停留在</a:t>
            </a:r>
            <a:r>
              <a:rPr lang="en-US" altLang="zh-CN" sz="1800" dirty="0"/>
              <a:t>35</a:t>
            </a:r>
            <a:r>
              <a:rPr lang="zh-CN" altLang="en-US" sz="1800" dirty="0"/>
              <a:t>节前半句的话，只讲了一半的故事。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成功神学：你受苦是因为你信心不足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是世界不配有的人，这世界可能看他们毫无价值（</a:t>
            </a:r>
            <a:r>
              <a:rPr lang="en-US" altLang="zh-CN" sz="1800" dirty="0"/>
              <a:t>1Co 4:13 </a:t>
            </a:r>
            <a:r>
              <a:rPr lang="zh-CN" altLang="en-US" sz="1800" dirty="0"/>
              <a:t>直到如今，人还把我们看作世界上的污秽，万物中的渣滓），其实是这世界配不上他们，只有天堂才配。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2Co 4:17 </a:t>
            </a:r>
            <a:r>
              <a:rPr lang="zh-CN" altLang="en-US" sz="1800" dirty="0"/>
              <a:t>我们这至暂至轻的苦楚，要为我们成就极重无比永远的荣耀。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这些人虽然通过信得了神的验证，却仍未得着所应许的。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什么是所应许的？</a:t>
            </a:r>
            <a:r>
              <a:rPr lang="en-US" altLang="zh-CN" sz="1800" dirty="0"/>
              <a:t>The Promise</a:t>
            </a:r>
            <a:r>
              <a:rPr lang="zh-CN" altLang="en-US" sz="1800" dirty="0"/>
              <a:t>，那一个应许，弥赛亚和他救恩的来到</a:t>
            </a:r>
            <a:r>
              <a:rPr lang="en-US" altLang="zh-CN" sz="1800" dirty="0"/>
              <a:t>. Every one of the faithful in Old Testament times died before Jesus appeared. They entered Heaven with the promise unfulfilled.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这些人，被提名和不被提名的。</a:t>
            </a:r>
            <a:r>
              <a:rPr lang="en-US" altLang="zh-CN" sz="1800" dirty="0"/>
              <a:t>They - Who are "they"? All of the great heroes of Hebrews 11.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神为我们预备了</a:t>
            </a:r>
            <a:r>
              <a:rPr lang="zh-TW" altLang="en-US" sz="1800" dirty="0"/>
              <a:t>更美的事</a:t>
            </a:r>
            <a:r>
              <a:rPr lang="zh-CN" altLang="en-US" sz="1800" dirty="0"/>
              <a:t>（单数），本书的主题。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包括：耶稣基督慈悲忠信的大祭司，永远的大祭司坐在神的右边，更美之约，基督的血更美的祭。</a:t>
            </a:r>
            <a:r>
              <a:rPr lang="en-US" altLang="zh-CN" sz="1800" dirty="0"/>
              <a:t> 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（</a:t>
            </a:r>
            <a:r>
              <a:rPr lang="en-US" altLang="zh-CN" sz="1800" dirty="0"/>
              <a:t>NIV)that only together with us would they be made perfect. </a:t>
            </a:r>
            <a:r>
              <a:rPr lang="zh-CN" altLang="en-US" sz="1800" dirty="0"/>
              <a:t>（</a:t>
            </a:r>
            <a:r>
              <a:rPr lang="en-US" altLang="zh-CN" sz="1800" dirty="0"/>
              <a:t>JND)that they should not be made perfect without us.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完全，仰望将那一个信心创始成终（完全，完成）的耶稣。完全是将人带到神所要成就的目的。</a:t>
            </a:r>
            <a:endParaRPr lang="en-US" altLang="zh-CN" sz="1800" dirty="0"/>
          </a:p>
          <a:p>
            <a:r>
              <a:rPr lang="zh-CN" altLang="en-US" sz="1800" dirty="0"/>
              <a:t>總結，什麼是信：</a:t>
            </a:r>
            <a:endParaRPr lang="en-US" altLang="zh-CN" sz="1800" dirty="0"/>
          </a:p>
          <a:p>
            <a:pPr marL="352261" indent="-352261">
              <a:buFont typeface="Arial" panose="020B0604020202020204" pitchFamily="34" charset="0"/>
              <a:buAutoNum type="arabicPeriod"/>
            </a:pPr>
            <a:r>
              <a:rPr lang="zh-CN" altLang="en-US" sz="1800" dirty="0"/>
              <a:t>神的話（耶穌）</a:t>
            </a:r>
            <a:endParaRPr lang="en-US" altLang="zh-CN" sz="1800" dirty="0"/>
          </a:p>
          <a:p>
            <a:pPr marL="352261" indent="-352261">
              <a:buFont typeface="Arial" panose="020B0604020202020204" pitchFamily="34" charset="0"/>
              <a:buAutoNum type="arabicPeriod"/>
            </a:pPr>
            <a:r>
              <a:rPr lang="zh-CN" altLang="en-US" sz="1800" dirty="0"/>
              <a:t>我接受並遵行，不計代價，不管後果，不理會環境。</a:t>
            </a:r>
            <a:endParaRPr lang="en-US" altLang="zh-CN" sz="1800" dirty="0"/>
          </a:p>
          <a:p>
            <a:r>
              <a:rPr lang="en-US" altLang="zh-CN" sz="1800" dirty="0"/>
              <a:t>True Bible faith is confident obedience to God's Word in spite of circumstances and consequences.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什麼是信，信的定義：</a:t>
            </a:r>
            <a:endParaRPr lang="en-US" altLang="zh-CN" sz="1800" dirty="0"/>
          </a:p>
          <a:p>
            <a:r>
              <a:rPr lang="zh-CN" altLang="en-US" sz="1800" dirty="0"/>
              <a:t>信是所望之事的支撑和基础，是未见之事的确据或证据（</a:t>
            </a:r>
            <a:r>
              <a:rPr lang="en-US" altLang="zh-CN" sz="1800" dirty="0"/>
              <a:t>Conviction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r>
              <a:rPr lang="en-US" altLang="zh-CN" sz="1800" dirty="0"/>
              <a:t>11:2 </a:t>
            </a:r>
            <a:r>
              <a:rPr lang="zh-CN" altLang="en-US" sz="1800" dirty="0"/>
              <a:t>古人在这信上得了美好的证据，因为古人在这信上被神证实了这一论述，就是信让所望之事成功为实际，让未见之事成为清楚的看见。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什麼是做見證？对于历史事件的确认。</a:t>
            </a:r>
            <a:r>
              <a:rPr lang="en-US" altLang="zh-CN" sz="1800" dirty="0"/>
              <a:t>Our faith is based on historic events. The resurrection of Jesus was not some subjective experience but an objective event that took place in the real world.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为什么圣经的开始就讲创造呢？为什么神把世界就造成一个像进化的世界呢？如何协调圣经的年代与地质年代呢？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为了给信心留空间！神不按照我们的愿望来做事！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原则上讲，因着信和知道是矛盾的。这里的知道是指通过沉思，默想，推理，从理智（</a:t>
            </a:r>
            <a:r>
              <a:rPr lang="en-US" altLang="zh-CN" sz="1800" dirty="0"/>
              <a:t>Mind</a:t>
            </a:r>
            <a:r>
              <a:rPr lang="zh-CN" altLang="en-US" sz="1800" dirty="0"/>
              <a:t>）而来的知道，想了又想而知道。而且这个知道是持续不断地知道。世界的来源只有通过信才能知道。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诸世界（</a:t>
            </a:r>
            <a:r>
              <a:rPr lang="en-US" altLang="zh-CN" sz="1800" dirty="0">
                <a:solidFill>
                  <a:schemeClr val="bg1"/>
                </a:solidFill>
              </a:rPr>
              <a:t>Ages</a:t>
            </a:r>
            <a:r>
              <a:rPr lang="zh-CN" altLang="en-US" sz="1800" dirty="0">
                <a:solidFill>
                  <a:schemeClr val="bg1"/>
                </a:solidFill>
              </a:rPr>
              <a:t>），包括物质世界和时间（过去，现在，未来），现在科学也发现时间和物质是紧密相连的。永生就是这个词</a:t>
            </a:r>
            <a:r>
              <a:rPr lang="en-US" altLang="zh-CN" sz="1800" dirty="0">
                <a:solidFill>
                  <a:schemeClr val="bg1"/>
                </a:solidFill>
              </a:rPr>
              <a:t>+</a:t>
            </a:r>
            <a:r>
              <a:rPr lang="zh-CN" altLang="en-US" sz="1800" dirty="0">
                <a:solidFill>
                  <a:schemeClr val="bg1"/>
                </a:solidFill>
              </a:rPr>
              <a:t>生命。世界观。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造成</a:t>
            </a:r>
            <a:r>
              <a:rPr lang="zh-CN" altLang="en-US" sz="1800" dirty="0"/>
              <a:t>，不只是创造，更是模造，是有一個目的，就像窑匠做器皿。</a:t>
            </a:r>
            <a:r>
              <a:rPr lang="en-US" altLang="zh-CN" sz="1800" dirty="0" err="1"/>
              <a:t>Katartízō</a:t>
            </a:r>
            <a:r>
              <a:rPr lang="en-US" altLang="zh-CN" sz="1800" dirty="0"/>
              <a:t> conveys the fundamental idea of putting something into its appropriate condition so it will function well</a:t>
            </a:r>
            <a:r>
              <a:rPr lang="zh-CN" altLang="en-US" sz="1800" dirty="0"/>
              <a:t>。</a:t>
            </a:r>
            <a:r>
              <a:rPr lang="en-US" altLang="zh-CN" sz="1800" dirty="0" err="1"/>
              <a:t>Heb</a:t>
            </a:r>
            <a:r>
              <a:rPr lang="en-US" altLang="zh-CN" sz="1800" dirty="0"/>
              <a:t> 13:21 </a:t>
            </a:r>
            <a:r>
              <a:rPr lang="zh-CN" altLang="en-US" sz="1800" dirty="0"/>
              <a:t>在各样善事上，</a:t>
            </a:r>
            <a:r>
              <a:rPr lang="zh-CN" altLang="en-US" sz="1800" b="1" dirty="0"/>
              <a:t>成全</a:t>
            </a:r>
            <a:r>
              <a:rPr lang="zh-CN" altLang="en-US" sz="1800" dirty="0"/>
              <a:t>你们，叫你们遵行他的旨意，又借着耶稣基督在你们心里行他所喜悦的事。愿荣耀归给他，直到永永远远。阿们。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神的话，神说的话，</a:t>
            </a:r>
            <a:r>
              <a:rPr lang="en-US" altLang="zh-CN" sz="1800" dirty="0" err="1"/>
              <a:t>Rhema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前半句重点在知道的内容。后半句，这样，下结论。结论是什么呢？所看见的，并不是从显然之物造出来的。意思是说，如果世界是从可见之物出来的，那么靠眼睛的观察（科学仪器的测量）就能了解它的本质（实低），也就不需要信了。但既然世界是从神的话而来的，神也是不可见的，那么我们就不能靠它的影子，也就是可见之物来认识它的实低，只有</a:t>
            </a:r>
            <a:r>
              <a:rPr lang="zh-CN" altLang="en-US" sz="1800" b="1" dirty="0"/>
              <a:t>通过信</a:t>
            </a:r>
            <a:r>
              <a:rPr lang="zh-CN" altLang="en-US" sz="1800" dirty="0"/>
              <a:t>才能实现，信是所望之事的实低，是未见之事的确据，信是实化可见之事，信是可见化未见之事。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这里好像有一个循环论证，因着信才能知道，世界是借神的话造成的，才能得到结论，所见的不是从显然之物而出的，相信神创世记，才能有信的开始，从能有真正的信。你若是还未信神，你无法接受这个结论。打破循环论证只有靠神的恩典，将这信加给你，靠物质的眼睛和头脑永远也进不去这个循环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相信神创造世界是认识神的基础。你不可能对人，对历史有一个清楚的认识，如果你不相信神是创造者。创世记</a:t>
            </a:r>
            <a:r>
              <a:rPr lang="en-US" altLang="zh-CN" sz="1800" dirty="0"/>
              <a:t>1</a:t>
            </a:r>
            <a:r>
              <a:rPr lang="zh-CN" altLang="en-US" sz="1800" dirty="0"/>
              <a:t>：</a:t>
            </a:r>
            <a:r>
              <a:rPr lang="en-US" altLang="zh-CN" sz="1800" dirty="0"/>
              <a:t>1</a:t>
            </a:r>
            <a:r>
              <a:rPr lang="zh-CN" altLang="en-US" sz="1800" dirty="0"/>
              <a:t>强迫你要做一个选择：相信神的创造者，承认祂的主权。如果你不凭信心认耶稣基督为你的救主，你必将面临祂为你的审判者。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亚伯之信：獻祭。</a:t>
            </a:r>
            <a:r>
              <a:rPr lang="en-US" altLang="zh-CN" sz="1800" dirty="0"/>
              <a:t>Note that Adam and Eve are passed over in this portion regarding creation because they had seen God</a:t>
            </a:r>
            <a:r>
              <a:rPr lang="zh-CN" altLang="en-US" sz="1800" dirty="0"/>
              <a:t>，</a:t>
            </a:r>
            <a:r>
              <a:rPr lang="en-US" altLang="zh-CN" sz="1800" dirty="0"/>
              <a:t> fellowshipped with Him</a:t>
            </a:r>
            <a:r>
              <a:rPr lang="zh-CN" altLang="en-US" sz="1800" dirty="0"/>
              <a:t>，</a:t>
            </a:r>
            <a:r>
              <a:rPr lang="en-US" altLang="zh-CN" sz="1800" dirty="0"/>
              <a:t> and talked with Him. Their children were the first to exercise faith in the unseen God but also the first to commit murder.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他虽然死了，却因这信仍旧说话。重点不是让人看见你是一个多么好的人，而是让人看见你的信，看见神拯救人的方式。“尽力传福音，如果需要的话用话语传”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称义的见证。与罗马书的完美结合，亚伯因着信献祭与神，比该隐所献的更美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惟有信心，惟有基督。我的确据是在我曾经信过基督呢，还是在基督上呢？这是一类人。信基督再加上我的工作，我诚心诚意的工作，应该是一个双保险吧！这是另一类人。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头三个人，亚伯（献祭的信），以诺（与神同行的信），和挪亚（遵从的信），按时间次序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Andrew Murray: first we are brought into a right relationship with God by trusting the sacrifice he has provided in the blood of Christ; second</a:t>
            </a:r>
            <a:r>
              <a:rPr lang="zh-CN" altLang="en-US" sz="1800" dirty="0"/>
              <a:t>，</a:t>
            </a:r>
            <a:r>
              <a:rPr lang="en-US" altLang="zh-CN" sz="1800" dirty="0"/>
              <a:t> having been brought into relationship with God</a:t>
            </a:r>
            <a:r>
              <a:rPr lang="zh-CN" altLang="en-US" sz="1800" dirty="0"/>
              <a:t>，</a:t>
            </a:r>
            <a:r>
              <a:rPr lang="en-US" altLang="zh-CN" sz="1800" dirty="0"/>
              <a:t> we then walk with him by faith; and third</a:t>
            </a:r>
            <a:r>
              <a:rPr lang="zh-CN" altLang="en-US" sz="1800" dirty="0"/>
              <a:t>，</a:t>
            </a:r>
            <a:r>
              <a:rPr lang="en-US" altLang="zh-CN" sz="1800" dirty="0"/>
              <a:t> only then do we perform the works of faith</a:t>
            </a:r>
            <a:r>
              <a:rPr lang="zh-CN" altLang="en-US" sz="1800" dirty="0"/>
              <a:t>，</a:t>
            </a:r>
            <a:r>
              <a:rPr lang="en-US" altLang="zh-CN" sz="1800" dirty="0"/>
              <a:t> the practical good deeds that follow as a result of God's grace. 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Gen 5:22 </a:t>
            </a:r>
            <a:r>
              <a:rPr lang="zh-CN" altLang="en-US" sz="1800" dirty="0"/>
              <a:t>以诺生玛土撒拉之后，与神同行三百年，并且生儿养女。</a:t>
            </a:r>
            <a:r>
              <a:rPr lang="en-US" altLang="zh-CN" sz="1800" dirty="0"/>
              <a:t>5:23 </a:t>
            </a:r>
            <a:r>
              <a:rPr lang="zh-CN" altLang="en-US" sz="1800" dirty="0"/>
              <a:t>以诺共活了三百六十五岁。</a:t>
            </a:r>
            <a:r>
              <a:rPr lang="en-US" altLang="zh-CN" sz="1800" dirty="0"/>
              <a:t>5:24 </a:t>
            </a:r>
            <a:r>
              <a:rPr lang="zh-CN" altLang="en-US" sz="1800" dirty="0"/>
              <a:t>以诺与神同行，神将他取去，他就不在世了。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The Genesis account (Ge 5:21</a:t>
            </a:r>
            <a:r>
              <a:rPr lang="zh-CN" altLang="en-US" sz="1800" dirty="0"/>
              <a:t>，</a:t>
            </a:r>
            <a:r>
              <a:rPr lang="en-US" altLang="zh-CN" sz="1800" dirty="0"/>
              <a:t> 22</a:t>
            </a:r>
            <a:r>
              <a:rPr lang="zh-CN" altLang="en-US" sz="1800" dirty="0"/>
              <a:t>，</a:t>
            </a:r>
            <a:r>
              <a:rPr lang="en-US" altLang="zh-CN" sz="1800" dirty="0"/>
              <a:t> 23</a:t>
            </a:r>
            <a:r>
              <a:rPr lang="zh-CN" altLang="en-US" sz="1800" dirty="0"/>
              <a:t>，</a:t>
            </a:r>
            <a:r>
              <a:rPr lang="en-US" altLang="zh-CN" sz="1800" dirty="0"/>
              <a:t> 24) suggests that for the first 65 years of his life</a:t>
            </a:r>
            <a:r>
              <a:rPr lang="zh-CN" altLang="en-US" sz="1800" dirty="0"/>
              <a:t>，</a:t>
            </a:r>
            <a:r>
              <a:rPr lang="en-US" altLang="zh-CN" sz="1800" dirty="0"/>
              <a:t> Enoch did not walk with God. Presumably he went along with the deteriorating morality of his times</a:t>
            </a:r>
            <a:r>
              <a:rPr lang="zh-CN" altLang="en-US" sz="1800" dirty="0"/>
              <a:t>，</a:t>
            </a:r>
            <a:r>
              <a:rPr lang="en-US" altLang="zh-CN" sz="1800" dirty="0"/>
              <a:t> which Genesis 6:5 describes. As Ge 5:25 suggests</a:t>
            </a:r>
            <a:r>
              <a:rPr lang="zh-CN" altLang="en-US" sz="1800" dirty="0"/>
              <a:t>，</a:t>
            </a:r>
            <a:r>
              <a:rPr lang="en-US" altLang="zh-CN" sz="1800" dirty="0"/>
              <a:t> the event which changed Enoch’s outlook was the birth of a son</a:t>
            </a:r>
            <a:r>
              <a:rPr lang="zh-CN" altLang="en-US" sz="1800" dirty="0"/>
              <a:t>，</a:t>
            </a:r>
            <a:r>
              <a:rPr lang="en-US" altLang="zh-CN" sz="1800" dirty="0"/>
              <a:t> whom he named Methuselah. Some scholars derive the meaning of Methuselah from the Hebrew root </a:t>
            </a:r>
            <a:r>
              <a:rPr lang="en-US" altLang="zh-CN" sz="1800" dirty="0" err="1"/>
              <a:t>muth</a:t>
            </a:r>
            <a:r>
              <a:rPr lang="zh-CN" altLang="en-US" sz="1800" dirty="0"/>
              <a:t>，</a:t>
            </a:r>
            <a:r>
              <a:rPr lang="en-US" altLang="zh-CN" sz="1800" dirty="0"/>
              <a:t> which means “death</a:t>
            </a:r>
            <a:r>
              <a:rPr lang="zh-CN" altLang="en-US" sz="1800" dirty="0"/>
              <a:t>，</a:t>
            </a:r>
            <a:r>
              <a:rPr lang="en-US" altLang="zh-CN" sz="1800" dirty="0"/>
              <a:t>” and translate the name “His death shall bring (it).”</a:t>
            </a:r>
            <a:r>
              <a:rPr lang="zh-CN" altLang="en-US" sz="1800" dirty="0"/>
              <a:t>他死的時候審判會來。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Jud 1:14 </a:t>
            </a:r>
            <a:r>
              <a:rPr lang="zh-CN" altLang="en-US" sz="1800" dirty="0"/>
              <a:t>亚当的七世孙以诺，曾预言这些人说，看哪，主带着他的千万圣者降临，</a:t>
            </a:r>
            <a:r>
              <a:rPr lang="en-US" altLang="zh-CN" sz="1800" dirty="0"/>
              <a:t>Jud 1:15 </a:t>
            </a:r>
            <a:r>
              <a:rPr lang="zh-CN" altLang="en-US" sz="1800" dirty="0"/>
              <a:t>要在众人身上行审判，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70</a:t>
            </a:r>
            <a:r>
              <a:rPr lang="zh-CN" altLang="en-US" sz="1800" dirty="0"/>
              <a:t>士译本，以诺与神同行三百年，以诺使神喜悦</a:t>
            </a:r>
            <a:r>
              <a:rPr lang="en-US" altLang="zh-CN" sz="1800" dirty="0"/>
              <a:t>300</a:t>
            </a:r>
            <a:r>
              <a:rPr lang="zh-CN" altLang="en-US" sz="1800" dirty="0"/>
              <a:t>年，或者说以诺满足神的心意</a:t>
            </a:r>
            <a:r>
              <a:rPr lang="en-US" altLang="zh-CN" sz="1800" dirty="0"/>
              <a:t>300</a:t>
            </a:r>
            <a:r>
              <a:rPr lang="zh-CN" altLang="en-US" sz="1800" dirty="0"/>
              <a:t>年。在原文中</a:t>
            </a:r>
            <a:r>
              <a:rPr lang="en-US" altLang="zh-CN" sz="1800" dirty="0"/>
              <a:t>Walk with God</a:t>
            </a:r>
            <a:r>
              <a:rPr lang="zh-CN" altLang="en-US" sz="1800" dirty="0"/>
              <a:t>，反而是一个形象比喻的说法。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与神同行并不意味着要出家修行，以诺与神同行三百年，并且生儿养女，他同时要照顾家庭，关键是信，而不是环境或是事情太多。越是黑暗的时代，神越兴起光芒四射的见证。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人非有信就不能得神的喜悦。离开了信人永远不能让神喜悦。他没有说很难，而是说完全不可能。惟有信心。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在这里我们看到一个信心的公理：</a:t>
            </a:r>
            <a:r>
              <a:rPr lang="en-US" altLang="zh-CN" sz="1800" dirty="0"/>
              <a:t>Without Faith</a:t>
            </a:r>
            <a:r>
              <a:rPr lang="zh-CN" altLang="en-US" sz="1800" dirty="0"/>
              <a:t>，</a:t>
            </a:r>
            <a:r>
              <a:rPr lang="en-US" altLang="zh-CN" sz="1800" dirty="0"/>
              <a:t> it’s impossible to please God.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希伯来书中的</a:t>
            </a:r>
            <a:r>
              <a:rPr lang="en-US" altLang="zh-CN" sz="1800" dirty="0"/>
              <a:t>4</a:t>
            </a:r>
            <a:r>
              <a:rPr lang="zh-CN" altLang="en-US" sz="1800" dirty="0"/>
              <a:t>个不能：</a:t>
            </a:r>
            <a:endParaRPr lang="en-US" altLang="zh-CN" sz="1800" dirty="0"/>
          </a:p>
          <a:p>
            <a:pPr marL="821943" lvl="1" indent="-352261">
              <a:buFont typeface="+mj-lt"/>
              <a:buAutoNum type="arabicPeriod"/>
            </a:pPr>
            <a:r>
              <a:rPr lang="en-US" altLang="zh-CN" sz="1800" dirty="0" err="1"/>
              <a:t>Heb</a:t>
            </a:r>
            <a:r>
              <a:rPr lang="en-US" altLang="zh-CN" sz="1800" dirty="0"/>
              <a:t> 6:4 </a:t>
            </a:r>
            <a:r>
              <a:rPr lang="zh-CN" altLang="en-US" sz="1800" dirty="0"/>
              <a:t>论到那些已经蒙了光照，尝过天恩的滋味，又于圣灵有分，</a:t>
            </a:r>
            <a:r>
              <a:rPr lang="en-US" altLang="zh-CN" sz="1800" dirty="0" err="1"/>
              <a:t>Heb</a:t>
            </a:r>
            <a:r>
              <a:rPr lang="en-US" altLang="zh-CN" sz="1800" dirty="0"/>
              <a:t> 6:5 </a:t>
            </a:r>
            <a:r>
              <a:rPr lang="zh-CN" altLang="en-US" sz="1800" dirty="0"/>
              <a:t>并尝过神善道的滋味，觉悟来世权能的人，</a:t>
            </a:r>
            <a:r>
              <a:rPr lang="en-US" altLang="zh-CN" sz="1800" dirty="0" err="1"/>
              <a:t>Heb</a:t>
            </a:r>
            <a:r>
              <a:rPr lang="en-US" altLang="zh-CN" sz="1800" dirty="0"/>
              <a:t> 6:6 </a:t>
            </a:r>
            <a:r>
              <a:rPr lang="zh-CN" altLang="en-US" sz="1800" dirty="0"/>
              <a:t>若是离弃道理，就</a:t>
            </a:r>
            <a:r>
              <a:rPr lang="zh-CN" altLang="en-US" sz="1800" b="1" dirty="0"/>
              <a:t>不能</a:t>
            </a:r>
            <a:r>
              <a:rPr lang="zh-CN" altLang="en-US" sz="1800" dirty="0"/>
              <a:t>叫他们从新懊悔了。因为他们把神的儿子重钉十字架，明明地羞辱他。</a:t>
            </a:r>
            <a:endParaRPr lang="en-US" altLang="zh-CN" sz="1800" dirty="0"/>
          </a:p>
          <a:p>
            <a:pPr marL="821943" lvl="1" indent="-352261">
              <a:buFont typeface="+mj-lt"/>
              <a:buAutoNum type="arabicPeriod"/>
            </a:pPr>
            <a:r>
              <a:rPr lang="en-US" altLang="zh-CN" sz="1800" dirty="0" err="1"/>
              <a:t>Heb</a:t>
            </a:r>
            <a:r>
              <a:rPr lang="en-US" altLang="zh-CN" sz="1800" dirty="0"/>
              <a:t> 6:18 </a:t>
            </a:r>
            <a:r>
              <a:rPr lang="zh-CN" altLang="en-US" sz="1800" dirty="0"/>
              <a:t>借这两件不更改的事，神决</a:t>
            </a:r>
            <a:r>
              <a:rPr lang="zh-CN" altLang="en-US" sz="1800" b="1" dirty="0"/>
              <a:t>不能</a:t>
            </a:r>
            <a:r>
              <a:rPr lang="zh-CN" altLang="en-US" sz="1800" dirty="0"/>
              <a:t>说谎，好叫我们这逃往避难所，持定摆在我们前头指望的人，可以大得勉励。</a:t>
            </a:r>
            <a:endParaRPr lang="en-US" altLang="zh-CN" sz="1800" dirty="0"/>
          </a:p>
          <a:p>
            <a:pPr marL="821943" lvl="1" indent="-352261">
              <a:buFont typeface="+mj-lt"/>
              <a:buAutoNum type="arabicPeriod"/>
            </a:pPr>
            <a:r>
              <a:rPr lang="en-US" altLang="zh-CN" sz="1800" dirty="0" err="1"/>
              <a:t>Heb</a:t>
            </a:r>
            <a:r>
              <a:rPr lang="en-US" altLang="zh-CN" sz="1800" dirty="0"/>
              <a:t> 10:4 </a:t>
            </a:r>
            <a:r>
              <a:rPr lang="zh-CN" altLang="en-US" sz="1800" dirty="0"/>
              <a:t>因为公牛和山羊的血，断</a:t>
            </a:r>
            <a:r>
              <a:rPr lang="zh-CN" altLang="en-US" sz="1800" b="1" dirty="0"/>
              <a:t>不能</a:t>
            </a:r>
            <a:r>
              <a:rPr lang="zh-CN" altLang="en-US" sz="1800" dirty="0"/>
              <a:t>除罪。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Rom 8:8 </a:t>
            </a:r>
            <a:r>
              <a:rPr lang="zh-CN" altLang="en-US" sz="1800" dirty="0"/>
              <a:t>而且属肉体的人，不能得神的喜欢。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因为？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到神面前来的人，</a:t>
            </a:r>
            <a:r>
              <a:rPr lang="en-US" altLang="zh-CN" sz="1800" dirty="0"/>
              <a:t>There is a threefold "coming to God": an initial</a:t>
            </a:r>
            <a:r>
              <a:rPr lang="zh-CN" altLang="en-US" sz="1800" dirty="0"/>
              <a:t>，</a:t>
            </a:r>
            <a:r>
              <a:rPr lang="en-US" altLang="zh-CN" sz="1800" dirty="0"/>
              <a:t> a continuous</a:t>
            </a:r>
            <a:r>
              <a:rPr lang="zh-CN" altLang="en-US" sz="1800" dirty="0"/>
              <a:t>，</a:t>
            </a:r>
            <a:r>
              <a:rPr lang="en-US" altLang="zh-CN" sz="1800" dirty="0"/>
              <a:t> and a final. The first takes place at conversion</a:t>
            </a:r>
            <a:r>
              <a:rPr lang="zh-CN" altLang="en-US" sz="1800" dirty="0"/>
              <a:t>，</a:t>
            </a:r>
            <a:r>
              <a:rPr lang="en-US" altLang="zh-CN" sz="1800" dirty="0"/>
              <a:t> the second is repeated throughout the Christian’s life</a:t>
            </a:r>
            <a:r>
              <a:rPr lang="zh-CN" altLang="en-US" sz="1800" dirty="0"/>
              <a:t>，</a:t>
            </a:r>
            <a:r>
              <a:rPr lang="en-US" altLang="zh-CN" sz="1800" dirty="0"/>
              <a:t> the third occurs at death or the second coming of Christ. 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希伯来书中有</a:t>
            </a:r>
            <a:r>
              <a:rPr lang="en-US" altLang="zh-CN" sz="1800" dirty="0"/>
              <a:t>7</a:t>
            </a:r>
            <a:r>
              <a:rPr lang="zh-CN" altLang="en-US" sz="1800" dirty="0"/>
              <a:t>次用到这个词，到神面前来</a:t>
            </a:r>
            <a:r>
              <a:rPr lang="en-US" altLang="zh-CN" sz="1800" dirty="0"/>
              <a:t>.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信有神，神存在；</a:t>
            </a:r>
            <a:r>
              <a:rPr lang="en-US" altLang="zh-CN" sz="1800" dirty="0"/>
              <a:t>Believe He Is</a:t>
            </a:r>
            <a:r>
              <a:rPr lang="zh-CN" altLang="en-US" sz="1800" dirty="0"/>
              <a:t>，信神的所是，信真实的神，不是我们想象的神。</a:t>
            </a:r>
            <a:r>
              <a:rPr lang="zh-TW" altLang="en-US" sz="1800" dirty="0"/>
              <a:t>信他赏赐</a:t>
            </a:r>
            <a:r>
              <a:rPr lang="zh-CN" altLang="en-US" sz="1800" dirty="0"/>
              <a:t>，恩典的给予。</a:t>
            </a:r>
            <a:r>
              <a:rPr lang="en-US" altLang="zh-CN" sz="1800" dirty="0"/>
              <a:t>Shrink back </a:t>
            </a:r>
            <a:r>
              <a:rPr lang="zh-CN" altLang="en-US" sz="1800" dirty="0"/>
              <a:t>可能有两种表现形式：一种是退缩回原来的状态，回到犹太教，或是回到信主前的状态；另一种是冷漠，不再思念神，因为不相信祂会奖励寻求祂的人，祷告无力，看不见果效。劳伦斯弟兄的与神同行，就一句活，时刻思念神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寻求他的人</a:t>
            </a:r>
            <a:r>
              <a:rPr lang="zh-CN" altLang="en-US" sz="1800" dirty="0"/>
              <a:t>，人连续不断地到神面前来，连续不断地寻求，神连续不断地奖励。寻求，连续不断地努力寻求，直到找到祂，就像你的孩子在商店丢失后，你会不停地去找，直到找到为止。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什么是神的奖赏呢？得了神喜悦他的明证，神的奖赏就是：</a:t>
            </a:r>
            <a:r>
              <a:rPr lang="en-US" altLang="zh-CN" sz="1800" dirty="0"/>
              <a:t>"God proved to be to Enoch. The reward is God Himself diligently "sought" and "walked with" in partial communion here</a:t>
            </a:r>
            <a:r>
              <a:rPr lang="zh-CN" altLang="en-US" sz="1800" dirty="0"/>
              <a:t>，</a:t>
            </a:r>
            <a:r>
              <a:rPr lang="en-US" altLang="zh-CN" sz="1800" dirty="0"/>
              <a:t> and to be fully enjoyed hereafter. Compare Ge15:1</a:t>
            </a:r>
            <a:r>
              <a:rPr lang="zh-CN" altLang="en-US" sz="1800" dirty="0"/>
              <a:t>，</a:t>
            </a:r>
            <a:r>
              <a:rPr lang="en-US" altLang="zh-CN" sz="1800" dirty="0"/>
              <a:t> "I am thy exceeding great reward.“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离开了信心，人人就不能使神喜悦，（也就不能得到神的喜悦），因为连续不断地到神面前来的人，必须信神的所是，且信他成为那连续不断地寻求他的人的连续不断地赏赐者。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神如何赏赐那寻求他的人呢？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Jer</a:t>
            </a:r>
            <a:r>
              <a:rPr lang="en-US" altLang="zh-CN" sz="1800" dirty="0"/>
              <a:t> 29:13 </a:t>
            </a:r>
            <a:r>
              <a:rPr lang="zh-CN" altLang="en-US" sz="1800" dirty="0"/>
              <a:t>你们寻求我，若专心寻求我，就必寻见。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By offering Himself graciously to be found of them who penitently</a:t>
            </a:r>
            <a:r>
              <a:rPr lang="zh-CN" altLang="en-US" sz="1800" dirty="0"/>
              <a:t>，</a:t>
            </a:r>
            <a:r>
              <a:rPr lang="en-US" altLang="zh-CN" sz="1800" dirty="0"/>
              <a:t> earnestly</a:t>
            </a:r>
            <a:r>
              <a:rPr lang="zh-CN" altLang="en-US" sz="1800" dirty="0"/>
              <a:t>，</a:t>
            </a:r>
            <a:r>
              <a:rPr lang="en-US" altLang="zh-CN" sz="1800" dirty="0"/>
              <a:t> trustfully approach Him through the appointed Mediator. By granting them access into His favor: this He did not unto Cain</a:t>
            </a:r>
            <a:r>
              <a:rPr lang="zh-CN" altLang="en-US" sz="1800" dirty="0"/>
              <a:t>，</a:t>
            </a:r>
            <a:r>
              <a:rPr lang="en-US" altLang="zh-CN" sz="1800" dirty="0"/>
              <a:t> who sought Him in a wrong manner.</a:t>
            </a:r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Gen 15:1 </a:t>
            </a:r>
            <a:r>
              <a:rPr lang="zh-CN" altLang="en-US" sz="1800" dirty="0"/>
              <a:t>这事以后，耶和华在异象中有话对亚伯兰说，亚伯兰，你不要惧怕，我是你的盾牌，必大大地赏赐你。</a:t>
            </a:r>
            <a:r>
              <a:rPr lang="en-US" altLang="zh-CN" sz="1800" dirty="0"/>
              <a:t>‘Fear not: Abram: I am thy shield</a:t>
            </a:r>
            <a:r>
              <a:rPr lang="zh-CN" altLang="en-US" sz="1800" dirty="0"/>
              <a:t>，</a:t>
            </a:r>
            <a:r>
              <a:rPr lang="en-US" altLang="zh-CN" sz="1800" dirty="0"/>
              <a:t> and thy exceeding great reward’ 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endParaRPr lang="zh-CN" altLang="en-US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挪亚表明的信是所带出来的行为，以及行为所带出来的后果。几个动词，神指示他未见的事，动了敬畏的心，预备了一只方舟，成为了义的承受人。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未见的事</a:t>
            </a:r>
            <a:r>
              <a:rPr lang="zh-CN" altLang="en-US" sz="1800" dirty="0"/>
              <a:t>：</a:t>
            </a:r>
            <a:r>
              <a:rPr lang="en-US" altLang="zh-CN" sz="1800" dirty="0"/>
              <a:t>Gen 6:17 </a:t>
            </a:r>
            <a:r>
              <a:rPr lang="zh-CN" altLang="en-US" sz="1800" dirty="0"/>
              <a:t>看哪！我要使洪水泛滥在地上，毁灭天下。凡地上有血肉，有气息的活物，无一不死。</a:t>
            </a:r>
            <a:r>
              <a:rPr lang="en-US" altLang="zh-CN" sz="1800" dirty="0"/>
              <a:t>Gen 2:6 </a:t>
            </a:r>
            <a:r>
              <a:rPr lang="zh-CN" altLang="en-US" sz="1800" dirty="0"/>
              <a:t>但有雾气从地上腾，滋润遍地。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敬畏的心。</a:t>
            </a:r>
            <a:r>
              <a:rPr lang="en-US" altLang="zh-CN" sz="1800" dirty="0"/>
              <a:t> Thomas Watson (1681) wrote that "When the soul looks either to God's holiness</a:t>
            </a:r>
            <a:r>
              <a:rPr lang="zh-CN" altLang="en-US" sz="1800" dirty="0"/>
              <a:t>，</a:t>
            </a:r>
            <a:r>
              <a:rPr lang="en-US" altLang="zh-CN" sz="1800" dirty="0"/>
              <a:t> or its own sinfulness—it fears. But it is a fear mixed with faith in Christ's merits; the soul trembles—yet trusts. Like a ship which lies at anchor</a:t>
            </a:r>
            <a:r>
              <a:rPr lang="zh-CN" altLang="en-US" sz="1800" dirty="0"/>
              <a:t>，</a:t>
            </a:r>
            <a:r>
              <a:rPr lang="en-US" altLang="zh-CN" sz="1800" dirty="0"/>
              <a:t> though it shakes with the wind</a:t>
            </a:r>
            <a:r>
              <a:rPr lang="zh-CN" altLang="en-US" sz="1800" dirty="0"/>
              <a:t>，</a:t>
            </a:r>
            <a:r>
              <a:rPr lang="en-US" altLang="zh-CN" sz="1800" dirty="0"/>
              <a:t> yet it is fixed at anchor. God in great wisdom couples these two graces of faith and fear. Fear preserves seriousness</a:t>
            </a:r>
            <a:r>
              <a:rPr lang="zh-CN" altLang="en-US" sz="1800" dirty="0"/>
              <a:t>，</a:t>
            </a:r>
            <a:r>
              <a:rPr lang="en-US" altLang="zh-CN" sz="1800" dirty="0"/>
              <a:t> faith preserves cheerfulness. Fear is as lead to the net—to keep a Christian from floating in presumption; and faith is as cork to the net—to keep him from sinking in despair.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预备，不仅仅是造，包括提供所有必须的物品。预备了一只方舟至少花了</a:t>
            </a:r>
            <a:r>
              <a:rPr lang="en-US" altLang="zh-CN" sz="1800" dirty="0"/>
              <a:t>60-70</a:t>
            </a:r>
            <a:r>
              <a:rPr lang="zh-CN" altLang="en-US" sz="1800" dirty="0"/>
              <a:t>年或</a:t>
            </a:r>
            <a:r>
              <a:rPr lang="en-US" altLang="zh-CN" sz="1800" dirty="0"/>
              <a:t>100</a:t>
            </a:r>
            <a:r>
              <a:rPr lang="zh-CN" altLang="en-US" sz="1800" dirty="0"/>
              <a:t>年，是一个</a:t>
            </a:r>
            <a:r>
              <a:rPr lang="en-US" altLang="zh-CN" sz="1800" dirty="0"/>
              <a:t>Public Display</a:t>
            </a:r>
            <a:r>
              <a:rPr lang="zh-CN" altLang="en-US" sz="1800" dirty="0"/>
              <a:t>，因此就定了那世代的罪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羅馬書</a:t>
            </a:r>
            <a:r>
              <a:rPr lang="en-US" altLang="zh-CN" sz="1800" dirty="0"/>
              <a:t>4</a:t>
            </a:r>
            <a:r>
              <a:rPr lang="zh-CN" altLang="en-US" sz="1800" dirty="0"/>
              <a:t>：</a:t>
            </a:r>
            <a:r>
              <a:rPr lang="en-US" altLang="zh-CN" sz="1800" dirty="0"/>
              <a:t>11</a:t>
            </a:r>
            <a:r>
              <a:rPr lang="zh-TW" altLang="en-US" sz="1800" dirty="0"/>
              <a:t>亚伯拉罕</a:t>
            </a:r>
            <a:r>
              <a:rPr lang="zh-CN" altLang="en-US" sz="1800" dirty="0"/>
              <a:t>作一切未受割礼而信之人的父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信心從“蒙召的时候”開始，因着信，就遵命出去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不知往哪里（</a:t>
            </a:r>
            <a:r>
              <a:rPr lang="en-US" altLang="zh-CN" sz="1800" dirty="0"/>
              <a:t>Where</a:t>
            </a:r>
            <a:r>
              <a:rPr lang="zh-CN" altLang="en-US" sz="1800" dirty="0"/>
              <a:t>）去。萬一錯了怎麼辦呢？提後</a:t>
            </a:r>
            <a:r>
              <a:rPr lang="en-US" altLang="zh-CN" sz="1800" dirty="0"/>
              <a:t>1</a:t>
            </a:r>
            <a:r>
              <a:rPr lang="zh-CN" altLang="en-US" sz="1800" dirty="0"/>
              <a:t>：</a:t>
            </a:r>
            <a:r>
              <a:rPr lang="en-US" altLang="zh-CN" sz="1800" dirty="0"/>
              <a:t>12</a:t>
            </a:r>
            <a:r>
              <a:rPr lang="zh-CN" altLang="en-US" sz="1800" dirty="0"/>
              <a:t>我知道我所信的是谁（</a:t>
            </a:r>
            <a:r>
              <a:rPr lang="en-US" altLang="zh-CN" sz="1800" dirty="0"/>
              <a:t>Who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因着信，等候（</a:t>
            </a:r>
            <a:r>
              <a:rPr lang="en-US" altLang="zh-CN" sz="1800" dirty="0"/>
              <a:t>When</a:t>
            </a:r>
            <a:r>
              <a:rPr lang="zh-CN" altLang="en-US" sz="1800" dirty="0"/>
              <a:t>），有時候也不知道</a:t>
            </a:r>
            <a:r>
              <a:rPr lang="en-US" altLang="zh-CN" sz="1800" dirty="0"/>
              <a:t>Why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等候（</a:t>
            </a:r>
            <a:r>
              <a:rPr lang="en-US" altLang="zh-CN" sz="1800" dirty="0"/>
              <a:t>looking forward to</a:t>
            </a:r>
            <a:r>
              <a:rPr lang="zh-CN" altLang="en-US" sz="1800" dirty="0"/>
              <a:t>）那座有根基的城，上帝之城，新天新地，天上的耶路撒冷。信心不只是看見眼前這一塊地，</a:t>
            </a:r>
            <a:r>
              <a:rPr lang="en-US" altLang="zh-CN" sz="1800" dirty="0"/>
              <a:t>It was only an earthly picture of the full promise</a:t>
            </a:r>
            <a:r>
              <a:rPr lang="zh-CN" altLang="en-US" sz="1800" dirty="0"/>
              <a:t>，</a:t>
            </a:r>
            <a:r>
              <a:rPr lang="en-US" altLang="zh-CN" sz="1800" dirty="0"/>
              <a:t> which is the eternal city that God has prepared for His people (He 11:16)</a:t>
            </a:r>
            <a:r>
              <a:rPr lang="zh-CN" altLang="en-US" sz="1800" dirty="0"/>
              <a:t>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过了生育的岁数，信心超越时间。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因他以为那应许他的是可信的，信心所帶來的能力，很多時候神的大能是通過人的信彰顯出來的，但關鍵是有沒有神的話。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0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9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4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6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1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8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3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-20000"/>
                    </a14:imgEffect>
                    <a14:imgEffect>
                      <a14:colorTemperature colorTemp="4875"/>
                    </a14:imgEffect>
                    <a14:imgEffect>
                      <a14:brightnessContrast bright="-59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5EF15-3EF8-4F9E-8F11-377A17F2942F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chemeClr val="bg1"/>
                </a:solidFill>
              </a:rPr>
              <a:t>三谷基督徒會堂成人主日學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514600"/>
          </a:xfrm>
        </p:spPr>
        <p:txBody>
          <a:bodyPr/>
          <a:lstStyle/>
          <a:p>
            <a:r>
              <a:rPr lang="zh-CN" altLang="en-US" sz="5400" b="1" dirty="0" smtClean="0">
                <a:solidFill>
                  <a:schemeClr val="bg1"/>
                </a:solidFill>
              </a:rPr>
              <a:t>希伯來書</a:t>
            </a:r>
            <a:endParaRPr lang="en-US" altLang="zh-CN" sz="5400" b="1" dirty="0" smtClean="0">
              <a:solidFill>
                <a:schemeClr val="bg1"/>
              </a:solidFill>
            </a:endParaRPr>
          </a:p>
          <a:p>
            <a:r>
              <a:rPr lang="zh-CN" altLang="en-US" b="1" dirty="0" smtClean="0">
                <a:solidFill>
                  <a:schemeClr val="bg1"/>
                </a:solidFill>
              </a:rPr>
              <a:t>第九課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0</a:t>
            </a:r>
            <a:r>
              <a:rPr lang="en-US" altLang="zh-CN" dirty="0" smtClean="0">
                <a:solidFill>
                  <a:schemeClr val="bg1"/>
                </a:solidFill>
              </a:rPr>
              <a:t>8</a:t>
            </a:r>
            <a:r>
              <a:rPr lang="en-US" dirty="0" smtClean="0">
                <a:solidFill>
                  <a:schemeClr val="bg1"/>
                </a:solidFill>
              </a:rPr>
              <a:t>/</a:t>
            </a:r>
            <a:r>
              <a:rPr lang="en-US" altLang="zh-CN" dirty="0" smtClean="0">
                <a:solidFill>
                  <a:schemeClr val="bg1"/>
                </a:solidFill>
              </a:rPr>
              <a:t>11</a:t>
            </a:r>
            <a:r>
              <a:rPr lang="en-US" dirty="0" smtClean="0">
                <a:solidFill>
                  <a:schemeClr val="bg1"/>
                </a:solidFill>
              </a:rPr>
              <a:t>/201</a:t>
            </a:r>
            <a:r>
              <a:rPr lang="en-US" altLang="zh-CN" dirty="0" smtClean="0">
                <a:solidFill>
                  <a:schemeClr val="bg1"/>
                </a:solidFill>
              </a:rPr>
              <a:t>9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AutoShape 2" descr="http://www.desktopnexus.com/dl/inline/893590/1920x1080/ngdon64tcf1b6lvle5iigbvku05495d5e2f26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5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sz="4800" dirty="0" smtClean="0">
                <a:solidFill>
                  <a:schemeClr val="bg1"/>
                </a:solidFill>
              </a:rPr>
              <a:t>什麼是信</a:t>
            </a:r>
            <a:r>
              <a:rPr lang="en-US" altLang="zh-CN" sz="4800" dirty="0" smtClean="0">
                <a:solidFill>
                  <a:schemeClr val="bg1"/>
                </a:solidFill>
              </a:rPr>
              <a:t>?</a:t>
            </a:r>
            <a:endParaRPr lang="zh-CN" altLang="en-US" sz="4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/>
          </a:bodyPr>
          <a:lstStyle/>
          <a:p>
            <a:r>
              <a:rPr lang="en-US" altLang="zh-TW" sz="4400" dirty="0" smtClean="0">
                <a:solidFill>
                  <a:schemeClr val="bg1"/>
                </a:solidFill>
              </a:rPr>
              <a:t>11:1 </a:t>
            </a:r>
            <a:r>
              <a:rPr lang="zh-TW" altLang="en-US" sz="4400" dirty="0" smtClean="0">
                <a:solidFill>
                  <a:schemeClr val="bg1"/>
                </a:solidFill>
              </a:rPr>
              <a:t>信就是所望之事的實底，是未見之事的確據。 </a:t>
            </a:r>
            <a:endParaRPr lang="en-US" altLang="zh-TW" sz="4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91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TW" altLang="en-US" sz="4800" b="1" dirty="0" smtClean="0">
                <a:solidFill>
                  <a:schemeClr val="bg1"/>
                </a:solidFill>
              </a:rPr>
              <a:t>得著</a:t>
            </a:r>
            <a:r>
              <a:rPr lang="en-US" altLang="zh-TW" sz="4800" b="1" dirty="0" smtClean="0">
                <a:solidFill>
                  <a:schemeClr val="bg1"/>
                </a:solidFill>
              </a:rPr>
              <a:t>?</a:t>
            </a:r>
            <a:r>
              <a:rPr lang="zh-TW" altLang="en-US" sz="4800" b="1" dirty="0" smtClean="0">
                <a:solidFill>
                  <a:schemeClr val="bg1"/>
                </a:solidFill>
              </a:rPr>
              <a:t>沒有得著</a:t>
            </a:r>
            <a:r>
              <a:rPr lang="en-US" altLang="zh-TW" sz="4800" b="1" dirty="0" smtClean="0">
                <a:solidFill>
                  <a:schemeClr val="bg1"/>
                </a:solidFill>
              </a:rPr>
              <a:t>?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11:13 </a:t>
            </a:r>
            <a:r>
              <a:rPr lang="zh-TW" altLang="en-US" sz="4400" dirty="0" smtClean="0">
                <a:solidFill>
                  <a:schemeClr val="bg1"/>
                </a:solidFill>
              </a:rPr>
              <a:t>這些人都是存著信心死的，並沒有得著所應許的，卻從遠處望見，且歡喜迎接，又承認自己在世上是客旅，是寄居的。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11:14 </a:t>
            </a:r>
            <a:r>
              <a:rPr lang="zh-TW" altLang="en-US" sz="4400" dirty="0" smtClean="0">
                <a:solidFill>
                  <a:schemeClr val="bg1"/>
                </a:solidFill>
              </a:rPr>
              <a:t>說這樣話的人，是表明自己要找一個家鄉。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11:15 </a:t>
            </a:r>
            <a:r>
              <a:rPr lang="zh-TW" altLang="en-US" sz="4400" dirty="0" smtClean="0">
                <a:solidFill>
                  <a:schemeClr val="bg1"/>
                </a:solidFill>
              </a:rPr>
              <a:t>他們若想念所離開的家鄉，還有可以回去的機會。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11:16 </a:t>
            </a:r>
            <a:r>
              <a:rPr lang="zh-TW" altLang="en-US" sz="4400" dirty="0" smtClean="0">
                <a:solidFill>
                  <a:schemeClr val="bg1"/>
                </a:solidFill>
              </a:rPr>
              <a:t>他們卻羡慕一個更美的家鄉，就是在天上的。 所以神被稱為他們的神，並不以為恥。 因為他已經給他們預備了一座城。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50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TW" altLang="en-US" sz="4800" b="1" dirty="0" smtClean="0">
                <a:solidFill>
                  <a:schemeClr val="bg1"/>
                </a:solidFill>
              </a:rPr>
              <a:t>亞伯拉罕的信被試驗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11:17 </a:t>
            </a:r>
            <a:r>
              <a:rPr lang="zh-TW" altLang="en-US" sz="4400" dirty="0" smtClean="0">
                <a:solidFill>
                  <a:schemeClr val="bg1"/>
                </a:solidFill>
              </a:rPr>
              <a:t>亞伯拉罕因著信，被試驗的時候，就把以撒獻上。 這便是那歡喜領受應許的，將自己獨生的兒子獻上。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11:18 </a:t>
            </a:r>
            <a:r>
              <a:rPr lang="zh-TW" altLang="en-US" sz="4400" dirty="0" smtClean="0">
                <a:solidFill>
                  <a:schemeClr val="bg1"/>
                </a:solidFill>
              </a:rPr>
              <a:t>論到這兒子曾有話說，從以撒生的才要稱為你的後裔。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11:19 </a:t>
            </a:r>
            <a:r>
              <a:rPr lang="zh-TW" altLang="en-US" sz="4400" dirty="0" smtClean="0">
                <a:solidFill>
                  <a:schemeClr val="bg1"/>
                </a:solidFill>
              </a:rPr>
              <a:t>他以為神還能叫人從死裡復活。 他也仿佛從死中得回他的兒子來。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82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TW" altLang="en-US" sz="4800" b="1" dirty="0" smtClean="0">
                <a:solidFill>
                  <a:schemeClr val="bg1"/>
                </a:solidFill>
              </a:rPr>
              <a:t>以撒，雅各，約瑟的信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11:20 </a:t>
            </a:r>
            <a:r>
              <a:rPr lang="zh-TW" altLang="en-US" sz="4400" dirty="0" smtClean="0">
                <a:solidFill>
                  <a:schemeClr val="bg1"/>
                </a:solidFill>
              </a:rPr>
              <a:t>以撒因著信，就指著將來的事，給雅各以掃祝福。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11:21 </a:t>
            </a:r>
            <a:r>
              <a:rPr lang="zh-TW" altLang="en-US" sz="4400" dirty="0" smtClean="0">
                <a:solidFill>
                  <a:schemeClr val="bg1"/>
                </a:solidFill>
              </a:rPr>
              <a:t>雅各因著信，臨死的時候，給約瑟的兩個兒子各自祝福，扶著杖頭敬拜神。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11:22 </a:t>
            </a:r>
            <a:r>
              <a:rPr lang="zh-TW" altLang="en-US" sz="4400" dirty="0" smtClean="0">
                <a:solidFill>
                  <a:schemeClr val="bg1"/>
                </a:solidFill>
              </a:rPr>
              <a:t>約瑟因著信，臨終的時候，提到以色列族將來要出埃及，並為自己的骸骨留下遺命。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35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摩西的信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11:23 </a:t>
            </a:r>
            <a:r>
              <a:rPr lang="zh-TW" altLang="en-US" sz="4400" dirty="0" smtClean="0">
                <a:solidFill>
                  <a:schemeClr val="bg1"/>
                </a:solidFill>
              </a:rPr>
              <a:t>摩西生下來，他的父母見他是個俊美的孩子，就因著信把他藏了三個月，並不怕王命。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11:24 </a:t>
            </a:r>
            <a:r>
              <a:rPr lang="zh-TW" altLang="en-US" sz="4400" dirty="0" smtClean="0">
                <a:solidFill>
                  <a:schemeClr val="bg1"/>
                </a:solidFill>
              </a:rPr>
              <a:t>摩西因著信，長大了就不肯稱為法老女兒之子。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11:25 </a:t>
            </a:r>
            <a:r>
              <a:rPr lang="zh-TW" altLang="en-US" sz="4400" dirty="0" smtClean="0">
                <a:solidFill>
                  <a:schemeClr val="bg1"/>
                </a:solidFill>
              </a:rPr>
              <a:t>他寧可和神的百姓同受苦害，也不願暫時享受罪中之樂。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11:26 </a:t>
            </a:r>
            <a:r>
              <a:rPr lang="zh-TW" altLang="en-US" sz="4400" dirty="0" smtClean="0">
                <a:solidFill>
                  <a:schemeClr val="bg1"/>
                </a:solidFill>
              </a:rPr>
              <a:t>他看為基督受的淩辱，比埃及的財物更寶貴。 因他想望所要得的賞賜。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98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摩西的信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11:27 </a:t>
            </a:r>
            <a:r>
              <a:rPr lang="zh-TW" altLang="en-US" sz="4400" dirty="0" smtClean="0">
                <a:solidFill>
                  <a:schemeClr val="bg1"/>
                </a:solidFill>
              </a:rPr>
              <a:t>他因著信就離開埃及，不怕王怒。 因為他恒心忍耐，如同看見那不能看見的主。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11:28 </a:t>
            </a:r>
            <a:r>
              <a:rPr lang="zh-TW" altLang="en-US" sz="4400" dirty="0" smtClean="0">
                <a:solidFill>
                  <a:schemeClr val="bg1"/>
                </a:solidFill>
              </a:rPr>
              <a:t>他因著信，就守逾越節，</a:t>
            </a:r>
            <a:r>
              <a:rPr lang="en-US" altLang="zh-TW" sz="4400" dirty="0" smtClean="0">
                <a:solidFill>
                  <a:schemeClr val="bg1"/>
                </a:solidFill>
              </a:rPr>
              <a:t>(</a:t>
            </a:r>
            <a:r>
              <a:rPr lang="zh-TW" altLang="en-US" sz="4400" dirty="0" smtClean="0">
                <a:solidFill>
                  <a:schemeClr val="bg1"/>
                </a:solidFill>
              </a:rPr>
              <a:t>守或作立</a:t>
            </a:r>
            <a:r>
              <a:rPr lang="en-US" altLang="zh-TW" sz="4400" dirty="0" smtClean="0">
                <a:solidFill>
                  <a:schemeClr val="bg1"/>
                </a:solidFill>
              </a:rPr>
              <a:t>)</a:t>
            </a:r>
            <a:r>
              <a:rPr lang="zh-TW" altLang="en-US" sz="4400" dirty="0" smtClean="0">
                <a:solidFill>
                  <a:schemeClr val="bg1"/>
                </a:solidFill>
              </a:rPr>
              <a:t>行灑血的禮，免得那滅長子的臨近以色列人。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02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以色列人的信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11:29 </a:t>
            </a:r>
            <a:r>
              <a:rPr lang="zh-TW" altLang="en-US" sz="4400" dirty="0" smtClean="0">
                <a:solidFill>
                  <a:schemeClr val="bg1"/>
                </a:solidFill>
              </a:rPr>
              <a:t>他們因著信，過紅海如行幹地。 埃及人試著要過去，就被吞滅了。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11:30 </a:t>
            </a:r>
            <a:r>
              <a:rPr lang="zh-TW" altLang="en-US" sz="4400" dirty="0" smtClean="0">
                <a:solidFill>
                  <a:schemeClr val="bg1"/>
                </a:solidFill>
              </a:rPr>
              <a:t>以色列人因著信，圍繞耶利哥城七日，城牆就倒塌了。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11:31 </a:t>
            </a:r>
            <a:r>
              <a:rPr lang="zh-TW" altLang="en-US" sz="4400" dirty="0" smtClean="0">
                <a:solidFill>
                  <a:schemeClr val="bg1"/>
                </a:solidFill>
              </a:rPr>
              <a:t>妓女喇合因著信，曾和和平平的接待探子，就不與那些不順從的人一同滅亡。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31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得勝的信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11:32 </a:t>
            </a:r>
            <a:r>
              <a:rPr lang="zh-TW" altLang="en-US" sz="4400" dirty="0" smtClean="0">
                <a:solidFill>
                  <a:schemeClr val="bg1"/>
                </a:solidFill>
              </a:rPr>
              <a:t>我又何必再說呢</a:t>
            </a:r>
            <a:r>
              <a:rPr lang="en-US" altLang="zh-TW" sz="4400" dirty="0" smtClean="0">
                <a:solidFill>
                  <a:schemeClr val="bg1"/>
                </a:solidFill>
              </a:rPr>
              <a:t>?</a:t>
            </a:r>
            <a:r>
              <a:rPr lang="zh-TW" altLang="en-US" sz="4400" dirty="0" smtClean="0">
                <a:solidFill>
                  <a:schemeClr val="bg1"/>
                </a:solidFill>
              </a:rPr>
              <a:t>若要一一細說，基甸，巴拉，參孫，耶弗他，大衛，撒母耳，和眾先知的事，時候就不夠了。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11:33 </a:t>
            </a:r>
            <a:r>
              <a:rPr lang="zh-TW" altLang="en-US" sz="4400" dirty="0" smtClean="0">
                <a:solidFill>
                  <a:schemeClr val="bg1"/>
                </a:solidFill>
              </a:rPr>
              <a:t>他們因著信，制伏了敵國，行了公義，得了應許，堵了獅子的口。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11:34 </a:t>
            </a:r>
            <a:r>
              <a:rPr lang="zh-TW" altLang="en-US" sz="4400" dirty="0" smtClean="0">
                <a:solidFill>
                  <a:schemeClr val="bg1"/>
                </a:solidFill>
              </a:rPr>
              <a:t>滅了烈火的猛勢，脫了刀劍的鋒刃，軟弱變為剛強，爭戰顯出勇敢，打退外邦的全軍。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20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TW" altLang="en-US" sz="4800" b="1" dirty="0" smtClean="0">
                <a:solidFill>
                  <a:schemeClr val="bg1"/>
                </a:solidFill>
              </a:rPr>
              <a:t>甘心忍受苦難的信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11:35 </a:t>
            </a:r>
            <a:r>
              <a:rPr lang="zh-TW" altLang="en-US" sz="4400" dirty="0" smtClean="0">
                <a:solidFill>
                  <a:schemeClr val="bg1"/>
                </a:solidFill>
              </a:rPr>
              <a:t>有婦人得自己的死人復活，又有人忍受嚴刑，不肯苟且得釋放，</a:t>
            </a:r>
            <a:r>
              <a:rPr lang="en-US" altLang="zh-TW" sz="4400" dirty="0" smtClean="0">
                <a:solidFill>
                  <a:schemeClr val="bg1"/>
                </a:solidFill>
              </a:rPr>
              <a:t>(</a:t>
            </a:r>
            <a:r>
              <a:rPr lang="zh-TW" altLang="en-US" sz="4400" dirty="0" smtClean="0">
                <a:solidFill>
                  <a:schemeClr val="bg1"/>
                </a:solidFill>
              </a:rPr>
              <a:t>釋放原文作贖</a:t>
            </a:r>
            <a:r>
              <a:rPr lang="en-US" altLang="zh-TW" sz="4400" dirty="0" smtClean="0">
                <a:solidFill>
                  <a:schemeClr val="bg1"/>
                </a:solidFill>
              </a:rPr>
              <a:t>)</a:t>
            </a:r>
            <a:r>
              <a:rPr lang="zh-TW" altLang="en-US" sz="4400" dirty="0" smtClean="0">
                <a:solidFill>
                  <a:schemeClr val="bg1"/>
                </a:solidFill>
              </a:rPr>
              <a:t>為要得著更美的復活。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11:36 </a:t>
            </a:r>
            <a:r>
              <a:rPr lang="zh-TW" altLang="en-US" sz="4400" dirty="0" smtClean="0">
                <a:solidFill>
                  <a:schemeClr val="bg1"/>
                </a:solidFill>
              </a:rPr>
              <a:t>又有人忍受戲弄，鞭打，捆鎖，監禁，各等的磨煉。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11:37 </a:t>
            </a:r>
            <a:r>
              <a:rPr lang="zh-TW" altLang="en-US" sz="4400" dirty="0" smtClean="0">
                <a:solidFill>
                  <a:schemeClr val="bg1"/>
                </a:solidFill>
              </a:rPr>
              <a:t>被石頭打死，被鋸鋸死，受試探，被刀殺。 披著綿羊山羊的皮各處奔跑，受窮乏，患難，苦害。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TW" sz="4400" dirty="0" smtClean="0">
                <a:solidFill>
                  <a:schemeClr val="bg1"/>
                </a:solidFill>
              </a:rPr>
              <a:t>11:38 </a:t>
            </a:r>
            <a:r>
              <a:rPr lang="zh-TW" altLang="en-US" sz="4400" dirty="0" smtClean="0">
                <a:solidFill>
                  <a:schemeClr val="bg1"/>
                </a:solidFill>
              </a:rPr>
              <a:t>在曠野，山嶺，山洞，地穴，飄流無定。 本是世界不配有的人。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66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更美的事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/>
          </a:bodyPr>
          <a:lstStyle/>
          <a:p>
            <a:r>
              <a:rPr lang="en-US" altLang="zh-TW" sz="4400" dirty="0" smtClean="0">
                <a:solidFill>
                  <a:schemeClr val="bg1"/>
                </a:solidFill>
              </a:rPr>
              <a:t>11:39 </a:t>
            </a:r>
            <a:r>
              <a:rPr lang="zh-TW" altLang="en-US" sz="4400" dirty="0" smtClean="0">
                <a:solidFill>
                  <a:schemeClr val="bg1"/>
                </a:solidFill>
              </a:rPr>
              <a:t>這些人都是因信得了美好的證據，卻仍未得著所應許的。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r>
              <a:rPr lang="en-US" altLang="zh-TW" sz="4400" dirty="0" smtClean="0">
                <a:solidFill>
                  <a:schemeClr val="bg1"/>
                </a:solidFill>
              </a:rPr>
              <a:t>11:40 </a:t>
            </a:r>
            <a:r>
              <a:rPr lang="zh-TW" altLang="en-US" sz="4400" dirty="0" smtClean="0">
                <a:solidFill>
                  <a:schemeClr val="bg1"/>
                </a:solidFill>
              </a:rPr>
              <a:t>因為神給我們預備了更美的事，叫他們若不與我們同得，就不能完全。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31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sz="4800" dirty="0" smtClean="0">
                <a:solidFill>
                  <a:schemeClr val="bg1"/>
                </a:solidFill>
              </a:rPr>
              <a:t>什麼是信</a:t>
            </a:r>
            <a:r>
              <a:rPr lang="en-US" altLang="zh-CN" sz="4800" dirty="0" smtClean="0">
                <a:solidFill>
                  <a:schemeClr val="bg1"/>
                </a:solidFill>
              </a:rPr>
              <a:t>?</a:t>
            </a:r>
            <a:endParaRPr lang="zh-CN" altLang="en-US" sz="4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/>
          </a:bodyPr>
          <a:lstStyle/>
          <a:p>
            <a:r>
              <a:rPr lang="en-US" altLang="zh-TW" sz="4400" dirty="0" smtClean="0">
                <a:solidFill>
                  <a:schemeClr val="bg1"/>
                </a:solidFill>
              </a:rPr>
              <a:t>11:1 </a:t>
            </a:r>
            <a:r>
              <a:rPr lang="zh-TW" altLang="en-US" sz="4400" dirty="0" smtClean="0">
                <a:solidFill>
                  <a:schemeClr val="bg1"/>
                </a:solidFill>
              </a:rPr>
              <a:t>信就是所望之事的實底，是未見之事的確據。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r>
              <a:rPr lang="en-US" altLang="zh-TW" sz="4400" dirty="0" smtClean="0">
                <a:solidFill>
                  <a:schemeClr val="bg1"/>
                </a:solidFill>
              </a:rPr>
              <a:t>11:2 </a:t>
            </a:r>
            <a:r>
              <a:rPr lang="zh-TW" altLang="en-US" sz="4400" dirty="0" smtClean="0">
                <a:solidFill>
                  <a:schemeClr val="bg1"/>
                </a:solidFill>
              </a:rPr>
              <a:t>古人在這信上得了美好的證據。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29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創造之信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/>
          </a:bodyPr>
          <a:lstStyle/>
          <a:p>
            <a:pPr>
              <a:spcBef>
                <a:spcPts val="1100"/>
              </a:spcBef>
              <a:spcAft>
                <a:spcPts val="100"/>
              </a:spcAft>
            </a:pPr>
            <a:r>
              <a:rPr lang="en-US" altLang="zh-TW" sz="4400" dirty="0" smtClean="0">
                <a:solidFill>
                  <a:schemeClr val="bg1"/>
                </a:solidFill>
              </a:rPr>
              <a:t>11:3 </a:t>
            </a:r>
            <a:r>
              <a:rPr lang="zh-TW" altLang="en-US" sz="4400" dirty="0" smtClean="0">
                <a:solidFill>
                  <a:schemeClr val="bg1"/>
                </a:solidFill>
              </a:rPr>
              <a:t>我們因著信，就知道諸世界是借神話造成的。 這樣，所看見的，並不是從顯然之物造出來的。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4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亞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伯的信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/>
          </a:bodyPr>
          <a:lstStyle/>
          <a:p>
            <a:r>
              <a:rPr lang="en-US" altLang="zh-TW" sz="4400" dirty="0" smtClean="0">
                <a:solidFill>
                  <a:schemeClr val="bg1"/>
                </a:solidFill>
              </a:rPr>
              <a:t>11:4 </a:t>
            </a:r>
            <a:r>
              <a:rPr lang="zh-TW" altLang="en-US" sz="4400" dirty="0" smtClean="0">
                <a:solidFill>
                  <a:schemeClr val="bg1"/>
                </a:solidFill>
              </a:rPr>
              <a:t>亞伯因著信獻祭與神，比該隱所獻的更美，因此便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得了稱義的見證</a:t>
            </a:r>
            <a:r>
              <a:rPr lang="zh-TW" altLang="en-US" sz="4400" dirty="0" smtClean="0">
                <a:solidFill>
                  <a:schemeClr val="bg1"/>
                </a:solidFill>
              </a:rPr>
              <a:t>，就是神指他禮物作的見證。 他雖然死了，卻因這信仍舊說話。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27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以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諾的信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/>
          </a:bodyPr>
          <a:lstStyle/>
          <a:p>
            <a:r>
              <a:rPr lang="en-US" altLang="zh-TW" sz="4400" dirty="0" smtClean="0">
                <a:solidFill>
                  <a:schemeClr val="bg1"/>
                </a:solidFill>
              </a:rPr>
              <a:t>11:5 </a:t>
            </a:r>
            <a:r>
              <a:rPr lang="zh-TW" altLang="en-US" sz="4400" dirty="0" smtClean="0">
                <a:solidFill>
                  <a:schemeClr val="bg1"/>
                </a:solidFill>
              </a:rPr>
              <a:t>以諾因著信被接去，不至於見死。 人也找不著他，因為神已經把他接去了。 只是他被接去以先，已經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得了神喜悅他的明證</a:t>
            </a:r>
            <a:r>
              <a:rPr lang="zh-TW" altLang="en-US" sz="4400" dirty="0" smtClean="0">
                <a:solidFill>
                  <a:schemeClr val="bg1"/>
                </a:solidFill>
              </a:rPr>
              <a:t>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83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信心的公理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/>
          </a:bodyPr>
          <a:lstStyle/>
          <a:p>
            <a:r>
              <a:rPr lang="en-US" altLang="zh-TW" sz="4400" dirty="0" smtClean="0">
                <a:solidFill>
                  <a:schemeClr val="bg1"/>
                </a:solidFill>
              </a:rPr>
              <a:t>11:6 </a:t>
            </a:r>
            <a:r>
              <a:rPr lang="zh-TW" altLang="en-US" sz="4400" dirty="0" smtClean="0">
                <a:solidFill>
                  <a:schemeClr val="bg1"/>
                </a:solidFill>
              </a:rPr>
              <a:t>人非有信就不能得神的喜悅。 因為到神面前來的人，必須信有神，且信他賞賜那尋求他的人。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64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挪亞的信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/>
          </a:bodyPr>
          <a:lstStyle/>
          <a:p>
            <a:r>
              <a:rPr lang="en-US" altLang="zh-TW" sz="4400" dirty="0" smtClean="0">
                <a:solidFill>
                  <a:schemeClr val="bg1"/>
                </a:solidFill>
              </a:rPr>
              <a:t>11:7 </a:t>
            </a:r>
            <a:r>
              <a:rPr lang="zh-TW" altLang="en-US" sz="4400" dirty="0" smtClean="0">
                <a:solidFill>
                  <a:schemeClr val="bg1"/>
                </a:solidFill>
              </a:rPr>
              <a:t>挪亞因著信，既蒙神指示他未見的事，動了敬畏的心，預備了一隻方舟，使他全家得救。 因此就定了那世代的罪，自己也承受了那從信而來的義。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18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TW" altLang="en-US" sz="4800" b="1" dirty="0" smtClean="0">
                <a:solidFill>
                  <a:schemeClr val="bg1"/>
                </a:solidFill>
              </a:rPr>
              <a:t>亞伯拉罕的信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sz="4400" dirty="0" smtClean="0">
                <a:solidFill>
                  <a:schemeClr val="bg1"/>
                </a:solidFill>
              </a:rPr>
              <a:t>11:8 </a:t>
            </a:r>
            <a:r>
              <a:rPr lang="zh-TW" altLang="en-US" sz="4400" dirty="0" smtClean="0">
                <a:solidFill>
                  <a:schemeClr val="bg1"/>
                </a:solidFill>
              </a:rPr>
              <a:t>亞伯拉罕因著信，蒙召的時候，就遵命出去，往將來要得為業的地方去。 出去的時候，還不知往哪裡去。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r>
              <a:rPr lang="en-US" altLang="zh-TW" sz="4400" dirty="0" smtClean="0">
                <a:solidFill>
                  <a:schemeClr val="bg1"/>
                </a:solidFill>
              </a:rPr>
              <a:t>11:9 </a:t>
            </a:r>
            <a:r>
              <a:rPr lang="zh-TW" altLang="en-US" sz="4400" dirty="0" smtClean="0">
                <a:solidFill>
                  <a:schemeClr val="bg1"/>
                </a:solidFill>
              </a:rPr>
              <a:t>他因著信，就在所應許之地作客，好像在異地居住帳棚，與那同蒙一個應許的以撒，雅各一樣。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r>
              <a:rPr lang="en-US" altLang="zh-TW" sz="4400" dirty="0" smtClean="0">
                <a:solidFill>
                  <a:schemeClr val="bg1"/>
                </a:solidFill>
              </a:rPr>
              <a:t>11:10 </a:t>
            </a:r>
            <a:r>
              <a:rPr lang="zh-TW" altLang="en-US" sz="4400" dirty="0" smtClean="0">
                <a:solidFill>
                  <a:schemeClr val="bg1"/>
                </a:solidFill>
              </a:rPr>
              <a:t>因為他等候那座有根基的城，就是神所經營所建造的。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74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TW" altLang="en-US" sz="4800" b="1" dirty="0" smtClean="0">
                <a:solidFill>
                  <a:schemeClr val="bg1"/>
                </a:solidFill>
              </a:rPr>
              <a:t>亞伯拉罕的信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/>
          </a:bodyPr>
          <a:lstStyle/>
          <a:p>
            <a:r>
              <a:rPr lang="en-US" altLang="zh-TW" sz="4400" dirty="0" smtClean="0">
                <a:solidFill>
                  <a:schemeClr val="bg1"/>
                </a:solidFill>
              </a:rPr>
              <a:t>11:11 </a:t>
            </a:r>
            <a:r>
              <a:rPr lang="zh-TW" altLang="en-US" sz="4400" dirty="0" smtClean="0">
                <a:solidFill>
                  <a:schemeClr val="bg1"/>
                </a:solidFill>
              </a:rPr>
              <a:t>因著信，連撒拉自己，雖然過了生育的歲數，還能懷孕。 因他以為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那應許他的是可信的</a:t>
            </a:r>
            <a:r>
              <a:rPr lang="zh-TW" altLang="en-US" sz="4400" dirty="0" smtClean="0">
                <a:solidFill>
                  <a:schemeClr val="bg1"/>
                </a:solidFill>
              </a:rPr>
              <a:t>。 </a:t>
            </a:r>
            <a:endParaRPr lang="en-US" altLang="zh-TW" sz="4400" dirty="0" smtClean="0">
              <a:solidFill>
                <a:schemeClr val="bg1"/>
              </a:solidFill>
            </a:endParaRPr>
          </a:p>
          <a:p>
            <a:r>
              <a:rPr lang="en-US" altLang="zh-TW" sz="4400" dirty="0" smtClean="0">
                <a:solidFill>
                  <a:schemeClr val="bg1"/>
                </a:solidFill>
              </a:rPr>
              <a:t>11:12 </a:t>
            </a:r>
            <a:r>
              <a:rPr lang="zh-TW" altLang="en-US" sz="4400" dirty="0" smtClean="0">
                <a:solidFill>
                  <a:schemeClr val="bg1"/>
                </a:solidFill>
              </a:rPr>
              <a:t>所以從一個仿佛已死的人就生出子孫，如同天上的星那樣眾多，海邊的沙那樣無數。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9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170956</TotalTime>
  <Words>8999</Words>
  <Application>Microsoft Office PowerPoint</Application>
  <PresentationFormat>On-screen Show (4:3)</PresentationFormat>
  <Paragraphs>264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三谷基督徒會堂成人主日學</vt:lpstr>
      <vt:lpstr>什麼是信?</vt:lpstr>
      <vt:lpstr>創造之信</vt:lpstr>
      <vt:lpstr>亞伯的信</vt:lpstr>
      <vt:lpstr>以諾的信</vt:lpstr>
      <vt:lpstr>信心的公理</vt:lpstr>
      <vt:lpstr>挪亞的信</vt:lpstr>
      <vt:lpstr>亞伯拉罕的信</vt:lpstr>
      <vt:lpstr>亞伯拉罕的信</vt:lpstr>
      <vt:lpstr>什麼是信?</vt:lpstr>
      <vt:lpstr>得著?沒有得著?</vt:lpstr>
      <vt:lpstr>亞伯拉罕的信被試驗</vt:lpstr>
      <vt:lpstr>以撒，雅各，約瑟的信</vt:lpstr>
      <vt:lpstr>摩西的信</vt:lpstr>
      <vt:lpstr>摩西的信</vt:lpstr>
      <vt:lpstr>以色列人的信</vt:lpstr>
      <vt:lpstr>得勝的信</vt:lpstr>
      <vt:lpstr>甘心忍受苦難的信</vt:lpstr>
      <vt:lpstr>更美的事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Meaning of Christmas</dc:title>
  <dc:creator>Guocai</dc:creator>
  <cp:lastModifiedBy>test</cp:lastModifiedBy>
  <cp:revision>586</cp:revision>
  <cp:lastPrinted>2019-08-11T14:45:16Z</cp:lastPrinted>
  <dcterms:created xsi:type="dcterms:W3CDTF">2014-12-20T19:43:08Z</dcterms:created>
  <dcterms:modified xsi:type="dcterms:W3CDTF">2019-08-11T15:11:57Z</dcterms:modified>
</cp:coreProperties>
</file>