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8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2485-9D51-4808-85A9-E814F0F611C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278E-A703-435A-80D1-1A04F9170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38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2485-9D51-4808-85A9-E814F0F611C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278E-A703-435A-80D1-1A04F9170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88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2485-9D51-4808-85A9-E814F0F611C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278E-A703-435A-80D1-1A04F9170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38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2485-9D51-4808-85A9-E814F0F611C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278E-A703-435A-80D1-1A04F9170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87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2485-9D51-4808-85A9-E814F0F611C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278E-A703-435A-80D1-1A04F9170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3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2485-9D51-4808-85A9-E814F0F611C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278E-A703-435A-80D1-1A04F9170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34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2485-9D51-4808-85A9-E814F0F611C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278E-A703-435A-80D1-1A04F9170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17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2485-9D51-4808-85A9-E814F0F611C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278E-A703-435A-80D1-1A04F9170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66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2485-9D51-4808-85A9-E814F0F611C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278E-A703-435A-80D1-1A04F9170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7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2485-9D51-4808-85A9-E814F0F611C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278E-A703-435A-80D1-1A04F9170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21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2485-9D51-4808-85A9-E814F0F611C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278E-A703-435A-80D1-1A04F9170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45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72485-9D51-4808-85A9-E814F0F611C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B278E-A703-435A-80D1-1A04F9170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1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gospel of joh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92122" y="4485939"/>
            <a:ext cx="27494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約翰福音</a:t>
            </a:r>
            <a:endParaRPr lang="en-US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空疊圓繁" panose="02000500000000000000" pitchFamily="2" charset="-120"/>
              <a:ea typeface="王漢宗空疊圓繁" panose="02000500000000000000" pitchFamily="2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97907"/>
            <a:ext cx="9144000" cy="81157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112585" y="5465142"/>
            <a:ext cx="31085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「全書概論」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395" y="5462710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12/8/2019</a:t>
            </a:r>
            <a:endParaRPr lang="en-US" sz="36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551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gospel of john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96" y="258184"/>
            <a:ext cx="15937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六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特徵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7139" y="824144"/>
            <a:ext cx="520366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400" kern="1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cs typeface="Times New Roman" panose="02020603050405020304" pitchFamily="18" charset="0"/>
              </a:rPr>
              <a:t>3. </a:t>
            </a:r>
            <a:r>
              <a:rPr lang="zh-TW" altLang="en-US" sz="3400" kern="1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cs typeface="Times New Roman" panose="02020603050405020304" pitchFamily="18" charset="0"/>
              </a:rPr>
              <a:t>啟示了三位一體的真理</a:t>
            </a:r>
            <a:r>
              <a:rPr lang="zh-TW" altLang="en-US" sz="3400" kern="1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1238" y="1362273"/>
            <a:ext cx="7334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太初有道，道與神同在，道就是神</a:t>
            </a:r>
            <a:r>
              <a:rPr lang="en-US" altLang="zh-TW" sz="32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(1:1)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1237" y="1861738"/>
            <a:ext cx="4095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我與父原為一</a:t>
            </a:r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(10:30)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8674" y="2412195"/>
            <a:ext cx="79608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人看見了我，就是看見了父</a:t>
            </a:r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我在父裏面，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父在我裏面（</a:t>
            </a:r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14:9-10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）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88674" y="3429000"/>
            <a:ext cx="7981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但我要從父那裡差保惠師來，就是從父出來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的聖靈（</a:t>
            </a:r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15:26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）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7139" y="4475625"/>
            <a:ext cx="563968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400" kern="100" dirty="0">
                <a:latin typeface="華康黑體 Std W9" panose="020B0900000000000000" pitchFamily="34" charset="-120"/>
                <a:ea typeface="華康黑體 Std W9" panose="020B0900000000000000" pitchFamily="34" charset="-120"/>
                <a:cs typeface="Times New Roman" panose="02020603050405020304" pitchFamily="18" charset="0"/>
              </a:rPr>
              <a:t>4</a:t>
            </a:r>
            <a:r>
              <a:rPr lang="en-US" altLang="zh-TW" sz="3400" kern="1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cs typeface="Times New Roman" panose="02020603050405020304" pitchFamily="18" charset="0"/>
              </a:rPr>
              <a:t>. </a:t>
            </a:r>
            <a:r>
              <a:rPr lang="zh-TW" altLang="en-US" sz="3400" kern="1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cs typeface="Times New Roman" panose="02020603050405020304" pitchFamily="18" charset="0"/>
              </a:rPr>
              <a:t>缺少比喻，卻多主題談論</a:t>
            </a:r>
            <a:r>
              <a:rPr lang="zh-TW" altLang="en-US" sz="3400" kern="1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7139" y="5512139"/>
            <a:ext cx="374974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400" kern="1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cs typeface="Times New Roman" panose="02020603050405020304" pitchFamily="18" charset="0"/>
              </a:rPr>
              <a:t>5. </a:t>
            </a:r>
            <a:r>
              <a:rPr lang="zh-TW" altLang="en-US" sz="3400" kern="1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cs typeface="Times New Roman" panose="02020603050405020304" pitchFamily="18" charset="0"/>
              </a:rPr>
              <a:t>與人私下的對話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47637" y="5011931"/>
            <a:ext cx="776366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kern="1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cs typeface="Times New Roman" panose="02020603050405020304" pitchFamily="18" charset="0"/>
              </a:rPr>
              <a:t>永生的食物、真理叫人得自由、牧人與僱工</a:t>
            </a:r>
            <a:r>
              <a:rPr lang="en-US" altLang="zh-TW" sz="3000" kern="1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cs typeface="Times New Roman" panose="02020603050405020304" pitchFamily="18" charset="0"/>
              </a:rPr>
              <a:t>...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47637" y="6068277"/>
            <a:ext cx="737894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kern="1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cs typeface="Times New Roman" panose="02020603050405020304" pitchFamily="18" charset="0"/>
              </a:rPr>
              <a:t>尼哥底母、撒瑪利亞婦人、與彼得在海邊</a:t>
            </a:r>
            <a:r>
              <a:rPr lang="en-US" altLang="zh-TW" sz="3000" kern="1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cs typeface="Times New Roman" panose="02020603050405020304" pitchFamily="18" charset="0"/>
              </a:rPr>
              <a:t>...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362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6" grpId="0"/>
      <p:bldP spid="1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gospel of john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96" y="258184"/>
            <a:ext cx="202972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七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鑰字：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086849"/>
              </p:ext>
            </p:extLst>
          </p:nvPr>
        </p:nvGraphicFramePr>
        <p:xfrm>
          <a:off x="877227" y="954904"/>
          <a:ext cx="7798423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211">
                  <a:extLst>
                    <a:ext uri="{9D8B030D-6E8A-4147-A177-3AD203B41FA5}">
                      <a16:colId xmlns:a16="http://schemas.microsoft.com/office/drawing/2014/main" val="3286494353"/>
                    </a:ext>
                  </a:extLst>
                </a:gridCol>
                <a:gridCol w="2679268">
                  <a:extLst>
                    <a:ext uri="{9D8B030D-6E8A-4147-A177-3AD203B41FA5}">
                      <a16:colId xmlns:a16="http://schemas.microsoft.com/office/drawing/2014/main" val="2536163787"/>
                    </a:ext>
                  </a:extLst>
                </a:gridCol>
                <a:gridCol w="2758944">
                  <a:extLst>
                    <a:ext uri="{9D8B030D-6E8A-4147-A177-3AD203B41FA5}">
                      <a16:colId xmlns:a16="http://schemas.microsoft.com/office/drawing/2014/main" val="3663564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0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約翰福音次數</a:t>
                      </a:r>
                      <a:endParaRPr lang="en-US" sz="3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0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符類福音總計</a:t>
                      </a:r>
                      <a:endParaRPr lang="en-US" sz="3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180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400" dirty="0" smtClean="0"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父</a:t>
                      </a:r>
                      <a:endParaRPr lang="en-US" sz="34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118</a:t>
                      </a:r>
                      <a:endParaRPr lang="en-US" sz="3400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730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400" dirty="0" smtClean="0"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信</a:t>
                      </a:r>
                      <a:endParaRPr lang="en-US" sz="34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</a:t>
                      </a:r>
                      <a:endParaRPr lang="en-US" sz="3400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34</a:t>
                      </a:r>
                      <a:endParaRPr lang="en-US" sz="3400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8727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400" dirty="0" smtClean="0"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世界</a:t>
                      </a:r>
                      <a:endParaRPr lang="en-US" sz="34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78</a:t>
                      </a:r>
                      <a:endParaRPr lang="en-US" sz="3400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420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400" dirty="0" smtClean="0"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愛</a:t>
                      </a:r>
                      <a:endParaRPr lang="en-US" sz="34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56</a:t>
                      </a:r>
                      <a:endParaRPr lang="en-US" sz="3400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</a:t>
                      </a:r>
                      <a:endParaRPr lang="en-US" sz="3400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263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400" dirty="0" smtClean="0"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見證</a:t>
                      </a:r>
                      <a:endParaRPr lang="en-US" sz="34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47</a:t>
                      </a:r>
                      <a:endParaRPr lang="en-US" sz="3400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577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400" dirty="0" smtClean="0"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生命</a:t>
                      </a:r>
                      <a:r>
                        <a:rPr lang="en-US" altLang="zh-TW" sz="3400" dirty="0" smtClean="0"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/</a:t>
                      </a:r>
                      <a:r>
                        <a:rPr lang="zh-TW" altLang="en-US" sz="3400" dirty="0" smtClean="0"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永生</a:t>
                      </a:r>
                      <a:endParaRPr lang="en-US" sz="34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</a:t>
                      </a:r>
                      <a:endParaRPr lang="en-US" sz="3400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16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400" dirty="0" smtClean="0"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光</a:t>
                      </a:r>
                      <a:endParaRPr lang="en-US" sz="34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en-US" sz="3400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en-US" sz="3400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18579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959736" y="1538344"/>
            <a:ext cx="2715914" cy="4232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5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gospel of john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96" y="258184"/>
            <a:ext cx="202972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八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鑰字：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3337" y="224730"/>
            <a:ext cx="45608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七個「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我是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」的宣告 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81" y="891667"/>
            <a:ext cx="4765252" cy="5956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50363" b="67458"/>
          <a:stretch/>
        </p:blipFill>
        <p:spPr>
          <a:xfrm>
            <a:off x="939960" y="1643789"/>
            <a:ext cx="2228022" cy="1975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07759" y="4074151"/>
            <a:ext cx="14414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00" spc="-15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世上的</a:t>
            </a:r>
            <a:r>
              <a:rPr lang="zh-TW" altLang="en-US" sz="2600" spc="-15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光</a:t>
            </a:r>
            <a:endParaRPr lang="en-US" sz="2600" spc="-1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7759" y="2128811"/>
            <a:ext cx="14414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00" spc="-15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生命的糧</a:t>
            </a:r>
            <a:endParaRPr lang="en-US" sz="2600" spc="-1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4074151"/>
            <a:ext cx="11272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00" spc="-15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羊的門</a:t>
            </a:r>
            <a:endParaRPr lang="en-US" sz="2600" spc="-1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2833" y="2128811"/>
            <a:ext cx="11272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00" spc="-15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好牧人</a:t>
            </a:r>
            <a:endParaRPr lang="en-US" sz="2600" spc="-1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24185" y="6019491"/>
            <a:ext cx="15151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00" spc="-15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復活</a:t>
            </a:r>
            <a:r>
              <a:rPr lang="en-US" altLang="zh-TW" sz="2600" spc="-15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/</a:t>
            </a:r>
            <a:r>
              <a:rPr lang="zh-TW" altLang="en-US" sz="2600" spc="-15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生命</a:t>
            </a:r>
            <a:endParaRPr lang="en-US" sz="2600" spc="-1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43761" y="6019490"/>
            <a:ext cx="14414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00" spc="-15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真葡萄樹</a:t>
            </a:r>
            <a:endParaRPr lang="en-US" sz="2600" spc="-1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5752" y="3586193"/>
            <a:ext cx="26981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00" spc="-15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道路、真理、生命</a:t>
            </a:r>
            <a:endParaRPr lang="en-US" sz="2600" spc="-1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922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gospel of john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96" y="258184"/>
            <a:ext cx="246574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九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七件神蹟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AutoShape 2" descr="Image result for turn water into w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96" y="971583"/>
            <a:ext cx="2086181" cy="2787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walking on w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23" y="3914791"/>
            <a:ext cx="2184112" cy="2787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result for raising lazarus from the de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819" y="3944062"/>
            <a:ext cx="2145690" cy="2787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Image result for 5 loaves and 2 fi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524" y="992218"/>
            <a:ext cx="1957847" cy="2787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Image result for jesus healing the blind ma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/>
          <a:stretch/>
        </p:blipFill>
        <p:spPr bwMode="auto">
          <a:xfrm>
            <a:off x="2637273" y="3971038"/>
            <a:ext cx="2404008" cy="2738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179" y="992218"/>
            <a:ext cx="2288169" cy="2746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17236" y="254364"/>
            <a:ext cx="5381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其他福音書記載超過四十件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7186" name="Picture 18" descr="Related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872" y="1214538"/>
            <a:ext cx="2245708" cy="2301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375" y="3152001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變水為酒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0696" y="2912717"/>
            <a:ext cx="21082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醫大臣之子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8308" y="3152001"/>
            <a:ext cx="21082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畢</a:t>
            </a:r>
            <a:r>
              <a:rPr lang="zh-TW" altLang="en-US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士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大病者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46577" y="3152001"/>
            <a:ext cx="21082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餵飽五千人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6544" y="6104726"/>
            <a:ext cx="21082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在水上行走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92497" y="6061993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醫治瞎子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78663" y="6066596"/>
            <a:ext cx="21082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拉撒路復活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52272" y="4301398"/>
            <a:ext cx="18742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復活後</a:t>
            </a:r>
            <a:endParaRPr lang="en-US" altLang="zh-TW" sz="30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顯現使</a:t>
            </a:r>
            <a:endParaRPr lang="en-US" altLang="zh-TW" sz="30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門徒捕到</a:t>
            </a:r>
            <a:endParaRPr lang="en-US" altLang="zh-TW" sz="30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魚群</a:t>
            </a:r>
            <a:r>
              <a:rPr lang="en-US" altLang="zh-TW" sz="2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(21</a:t>
            </a:r>
            <a:r>
              <a:rPr lang="zh-TW" altLang="en-US" sz="2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r>
              <a:rPr lang="en-US" altLang="zh-TW" sz="2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2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1496" y="3759344"/>
            <a:ext cx="8809875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神蹟不是為了滿足懷疑者的好奇心，或要證實給不信的人，乃是為了讓願意相信的人明白背後的真理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868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7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gospel of john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96" y="258184"/>
            <a:ext cx="246574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十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大綱分段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5238" y="824144"/>
            <a:ext cx="31983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I. 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序言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(1:1-18)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0766" y="1341660"/>
            <a:ext cx="695254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II. 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神子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公開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傳道眾人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(1:19–12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5074" y="1868141"/>
            <a:ext cx="673133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III. 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神子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私下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訓導門徒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(13–17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7426" y="2412411"/>
            <a:ext cx="672972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IV. 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神子的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受死與復活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(18–20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9731" y="2938314"/>
            <a:ext cx="299953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V. 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結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語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(21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Bent-Up Arrow 8"/>
          <p:cNvSpPr/>
          <p:nvPr/>
        </p:nvSpPr>
        <p:spPr>
          <a:xfrm flipV="1">
            <a:off x="7171764" y="2075748"/>
            <a:ext cx="1165412" cy="128887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65639" y="3293342"/>
            <a:ext cx="207460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u="sng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臨別訓言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9239" y="3868412"/>
            <a:ext cx="26693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0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信徒間的生活</a:t>
            </a:r>
            <a:endParaRPr lang="en-US" altLang="zh-TW" sz="3000" dirty="0" smtClean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0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0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聖靈將要降臨</a:t>
            </a:r>
            <a:endParaRPr lang="en-US" altLang="zh-TW" sz="3000" dirty="0" smtClean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0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0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預言世上苦難</a:t>
            </a:r>
            <a:endParaRPr lang="en-US" altLang="zh-TW" sz="3000" dirty="0" smtClean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0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0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總要持守信心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71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gospel of john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96" y="258184"/>
            <a:ext cx="246574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十一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結論：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649" y="873737"/>
            <a:ext cx="86533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1.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符類福音告訴我們 </a:t>
            </a:r>
            <a:r>
              <a:rPr lang="en-US" altLang="zh-TW" sz="32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Who Jesus Was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歷史性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endParaRPr lang="en-US" altLang="zh-TW" sz="32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2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2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約翰福音解釋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Who Jesus Is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經歷性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1530" y="1873623"/>
            <a:ext cx="85490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i="1" dirty="0" smtClean="0">
                <a:solidFill>
                  <a:srgbClr val="C00000"/>
                </a:solidFill>
              </a:rPr>
              <a:t>Not just to know about Him but to know and </a:t>
            </a:r>
            <a:r>
              <a:rPr lang="en-US" sz="2600" b="1" i="1" dirty="0" smtClean="0">
                <a:solidFill>
                  <a:schemeClr val="accent6">
                    <a:lumMod val="50000"/>
                  </a:schemeClr>
                </a:solidFill>
              </a:rPr>
              <a:t>experience Him</a:t>
            </a:r>
            <a:endParaRPr lang="en-US" sz="2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132" y="2239917"/>
            <a:ext cx="7571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我們今天的信仰太理性而欠缺「個人性」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3033" y="2821266"/>
            <a:ext cx="4188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為何要讀約翰福音？</a:t>
            </a:r>
            <a:endParaRPr lang="en-US" altLang="zh-TW" sz="32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051" y="3319759"/>
            <a:ext cx="83920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現代人追求的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–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自由、真理、愛、生命的真諦</a:t>
            </a:r>
            <a:endParaRPr lang="en-US" altLang="zh-TW" sz="3200" dirty="0" smtClean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在這卷書裡耶穌與人的談論中都回答了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7424" y="4347190"/>
            <a:ext cx="3851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H. N. Green </a:t>
            </a:r>
            <a:r>
              <a:rPr lang="en-US" altLang="zh-TW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Armytage</a:t>
            </a:r>
            <a:r>
              <a:rPr lang="en-US" altLang="zh-TW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3955" y="4773349"/>
            <a:ext cx="30588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馬太 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</a:t>
            </a:r>
            <a:r>
              <a:rPr lang="zh-TW" altLang="en-US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適合教師</a:t>
            </a:r>
            <a:endParaRPr lang="en-US" altLang="zh-TW" sz="28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馬可 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</a:t>
            </a:r>
            <a:r>
              <a:rPr lang="zh-TW" altLang="en-US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適合宣教士</a:t>
            </a:r>
            <a:endParaRPr lang="en-US" altLang="zh-TW" sz="28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路加 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</a:t>
            </a:r>
            <a:r>
              <a:rPr lang="zh-TW" altLang="en-US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適合牧師</a:t>
            </a:r>
            <a:endParaRPr lang="en-US" sz="28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3955" y="6029965"/>
            <a:ext cx="3417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約翰</a:t>
            </a:r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</a:t>
            </a:r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適合個人默想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387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ospel of john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063" y="258184"/>
            <a:ext cx="14927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前言：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063" y="873737"/>
            <a:ext cx="77957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四卷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福音書的目的都在解答一個問題：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063" y="1439697"/>
            <a:ext cx="323678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「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耶穌是誰？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」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063" y="2055250"/>
            <a:ext cx="517962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為何需要四卷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福音書呢？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459" y="2599694"/>
            <a:ext cx="846898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不是四個福音，乃是一個福音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四個不同角度</a:t>
            </a:r>
            <a:endParaRPr lang="en-US" sz="34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409266"/>
              </p:ext>
            </p:extLst>
          </p:nvPr>
        </p:nvGraphicFramePr>
        <p:xfrm>
          <a:off x="738692" y="3473431"/>
          <a:ext cx="8222427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5851">
                  <a:extLst>
                    <a:ext uri="{9D8B030D-6E8A-4147-A177-3AD203B41FA5}">
                      <a16:colId xmlns:a16="http://schemas.microsoft.com/office/drawing/2014/main" val="3451877902"/>
                    </a:ext>
                  </a:extLst>
                </a:gridCol>
                <a:gridCol w="1592149">
                  <a:extLst>
                    <a:ext uri="{9D8B030D-6E8A-4147-A177-3AD203B41FA5}">
                      <a16:colId xmlns:a16="http://schemas.microsoft.com/office/drawing/2014/main" val="2468167866"/>
                    </a:ext>
                  </a:extLst>
                </a:gridCol>
                <a:gridCol w="1269402">
                  <a:extLst>
                    <a:ext uri="{9D8B030D-6E8A-4147-A177-3AD203B41FA5}">
                      <a16:colId xmlns:a16="http://schemas.microsoft.com/office/drawing/2014/main" val="3266117262"/>
                    </a:ext>
                  </a:extLst>
                </a:gridCol>
                <a:gridCol w="3905025">
                  <a:extLst>
                    <a:ext uri="{9D8B030D-6E8A-4147-A177-3AD203B41FA5}">
                      <a16:colId xmlns:a16="http://schemas.microsoft.com/office/drawing/2014/main" val="10889884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書卷</a:t>
                      </a:r>
                      <a:endParaRPr lang="en-US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對象</a:t>
                      </a:r>
                      <a:endParaRPr lang="en-US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目的</a:t>
                      </a:r>
                      <a:endParaRPr lang="en-US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強調</a:t>
                      </a:r>
                      <a:endParaRPr lang="en-US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268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馬太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猶太人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君王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天國法則與性則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886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馬可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羅馬人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僕人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基督的事蹟多於教導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107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路加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希臘人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完人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基督的人性生活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832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約翰</a:t>
                      </a:r>
                      <a:endParaRPr lang="en-US" sz="3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普世人</a:t>
                      </a:r>
                      <a:endParaRPr lang="en-US" sz="3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神子</a:t>
                      </a:r>
                      <a:endParaRPr lang="en-US" sz="3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基督與天父的關係</a:t>
                      </a:r>
                      <a:endParaRPr lang="en-US" sz="3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302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042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gospel of john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96021" y="319148"/>
            <a:ext cx="425469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世上最博大精深的書 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AutoShape 2" descr="Image result for at robert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304802"/>
            <a:ext cx="1288047" cy="161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96021" y="976850"/>
            <a:ext cx="69804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770-Roman" panose="00000400000000000000" pitchFamily="2" charset="0"/>
              </a:rPr>
              <a:t>A. T. Robertson  </a:t>
            </a:r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美國浸信會牧師、聖經學者</a:t>
            </a:r>
            <a:endParaRPr lang="en-US" sz="3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3078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868" y="1736974"/>
            <a:ext cx="1619250" cy="163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23366" y="1736974"/>
            <a:ext cx="512672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 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像一個水池，可讓小孩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嬉水，而大象可以游泳 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3366" y="2967976"/>
            <a:ext cx="41857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770-Roman" panose="00000400000000000000" pitchFamily="2" charset="0"/>
              </a:rPr>
              <a:t>Leon Morris </a:t>
            </a:r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澳洲新約學者</a:t>
            </a:r>
            <a:endParaRPr lang="en-US" sz="3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596" y="3598212"/>
            <a:ext cx="861485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FF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400" dirty="0" smtClean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詞句雖簡單清楚，但神學意義卻深淵如海 </a:t>
            </a:r>
            <a:endParaRPr lang="en-US" sz="34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595" y="4225136"/>
            <a:ext cx="488948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FF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400" dirty="0" smtClean="0">
                <a:solidFill>
                  <a:schemeClr val="accent1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容易讀，卻不容易明白 </a:t>
            </a:r>
            <a:endParaRPr lang="en-US" sz="3400" dirty="0">
              <a:solidFill>
                <a:schemeClr val="accent1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650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gospel of john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96" y="258184"/>
            <a:ext cx="508184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作者：主所愛的那門徒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96" y="873737"/>
            <a:ext cx="498085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主耶穌最愛的三位門徒：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4098" name="Picture 2" descr="Image result for question mark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15" y="258183"/>
            <a:ext cx="365822" cy="53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question mark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2020">
            <a:off x="5626120" y="511104"/>
            <a:ext cx="387612" cy="56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496" y="1489290"/>
            <a:ext cx="410881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彼得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–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口述馬可福音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96" y="2104843"/>
            <a:ext cx="323678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雅各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–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最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早殉道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96" y="2720396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約翰</a:t>
            </a:r>
            <a:endParaRPr lang="en-US" sz="34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8039" y="2709638"/>
            <a:ext cx="36263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名意 </a:t>
            </a:r>
            <a:r>
              <a:rPr lang="en-US" altLang="zh-TW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神的恩典</a:t>
            </a:r>
            <a:r>
              <a:rPr lang="en-US" altLang="zh-TW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3282" y="219347"/>
            <a:ext cx="280076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u="sng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早期教父肯定</a:t>
            </a:r>
            <a:endParaRPr lang="en-US" sz="3400" u="sng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4100" name="Picture 4" descr="Image result for apostle joh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4" t="8585" r="19523" b="5563"/>
          <a:stretch/>
        </p:blipFill>
        <p:spPr bwMode="auto">
          <a:xfrm>
            <a:off x="5574146" y="1153985"/>
            <a:ext cx="3228054" cy="2789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496" y="3430734"/>
            <a:ext cx="4475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早年為施洗約翰的門徒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496" y="4003360"/>
            <a:ext cx="8743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本來脾氣壞、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半尼其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=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雷子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</a:t>
            </a:r>
            <a:r>
              <a:rPr lang="en-US" altLang="zh-TW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可</a:t>
            </a:r>
            <a:r>
              <a:rPr lang="en-US" altLang="zh-TW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3:17</a:t>
            </a:r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、路</a:t>
            </a:r>
            <a:r>
              <a:rPr lang="en-US" altLang="zh-TW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9:54-55)</a:t>
            </a:r>
            <a:endParaRPr lang="en-US" sz="3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2647" y="5145529"/>
            <a:ext cx="8743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主後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100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年遭豆米仙皇逼害，流放拔摩海島</a:t>
            </a:r>
            <a:endParaRPr lang="en-US" sz="3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496" y="4594771"/>
            <a:ext cx="8743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主後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70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年聖殿被毀後到了以弗所</a:t>
            </a:r>
            <a:endParaRPr lang="en-US" sz="3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647" y="5744113"/>
            <a:ext cx="8743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傳說又被釋放，最後死在以弗所並葬埋</a:t>
            </a:r>
            <a:endParaRPr lang="en-US" sz="3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044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  <p:bldP spid="6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gospel of john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96" y="258184"/>
            <a:ext cx="716414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著書時間：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主後</a:t>
            </a:r>
            <a:r>
              <a:rPr lang="en-US" altLang="zh-TW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85-90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年在以弗所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96" y="873737"/>
            <a:ext cx="406713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著書目的：</a:t>
            </a:r>
            <a:r>
              <a:rPr lang="en-US" altLang="zh-TW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20:31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8283" y="1489290"/>
            <a:ext cx="802887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但記這些事要叫你們：</a:t>
            </a:r>
            <a:endParaRPr lang="en-US" altLang="zh-TW" sz="34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- 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信耶穌是基督</a:t>
            </a:r>
            <a:endParaRPr lang="en-US" altLang="zh-TW" sz="3400" dirty="0" smtClean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- 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是神的兒子</a:t>
            </a:r>
            <a:endParaRPr lang="en-US" altLang="zh-TW" sz="3400" dirty="0" smtClean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並且叫你們信了他，就可以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因祂的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名</a:t>
            </a:r>
            <a:endParaRPr lang="en-US" altLang="zh-TW" sz="34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- 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得生命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5056" y="4153120"/>
            <a:ext cx="498085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信神不夠，要信「耶穌」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5056" y="4740991"/>
            <a:ext cx="846898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信心有不同層面，從「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認識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」到「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接受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」到</a:t>
            </a:r>
            <a:endParaRPr lang="en-US" altLang="zh-TW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信任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交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托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947" y="5807478"/>
            <a:ext cx="81121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信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」在約翰福音都是個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動詞</a:t>
            </a:r>
            <a:endParaRPr lang="en-US" sz="34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3566" y="2032557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對象：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相信誰？</a:t>
            </a:r>
            <a:endParaRPr lang="en-US" sz="32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34055" y="2551119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內容：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信祂什麼？</a:t>
            </a:r>
            <a:endParaRPr lang="en-US" sz="32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0127" y="3568345"/>
            <a:ext cx="675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結果：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不是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改善生活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，乃是</a:t>
            </a: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改變生命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1587" y="1054321"/>
            <a:ext cx="428399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</a:rPr>
              <a:t>Live better or Better Life</a:t>
            </a:r>
            <a:endParaRPr lang="en-US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7982174" y="1744303"/>
            <a:ext cx="645878" cy="1804091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8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9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gospel of john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96" y="258184"/>
            <a:ext cx="72619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四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對象：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散居外地的猶太人與外邦人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3209" y="1855031"/>
            <a:ext cx="638668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更是寫給普世的人，歷代信徒 </a:t>
            </a:r>
            <a:endParaRPr lang="en-US" sz="34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715" y="790907"/>
            <a:ext cx="798968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許多作者註釋：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1:38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41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42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4:25</a:t>
            </a:r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 </a:t>
            </a:r>
            <a:endParaRPr lang="en-US" altLang="zh-TW" sz="3400" dirty="0" smtClean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5:2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9:7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19:13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17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20:16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Rectangle 2" descr="blue-marble3"/>
          <p:cNvSpPr>
            <a:spLocks noChangeArrowheads="1"/>
          </p:cNvSpPr>
          <p:nvPr/>
        </p:nvSpPr>
        <p:spPr bwMode="auto">
          <a:xfrm>
            <a:off x="1571625" y="2597698"/>
            <a:ext cx="1746250" cy="533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馬太福音</a:t>
            </a:r>
          </a:p>
        </p:txBody>
      </p:sp>
      <p:sp>
        <p:nvSpPr>
          <p:cNvPr id="7" name="Rectangle 3" descr="blue-marble3"/>
          <p:cNvSpPr>
            <a:spLocks noChangeArrowheads="1"/>
          </p:cNvSpPr>
          <p:nvPr/>
        </p:nvSpPr>
        <p:spPr bwMode="auto">
          <a:xfrm>
            <a:off x="3400425" y="2597698"/>
            <a:ext cx="1746250" cy="533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馬可福音</a:t>
            </a:r>
          </a:p>
        </p:txBody>
      </p:sp>
      <p:sp>
        <p:nvSpPr>
          <p:cNvPr id="8" name="Rectangle 4" descr="blue-marble3"/>
          <p:cNvSpPr>
            <a:spLocks noChangeArrowheads="1"/>
          </p:cNvSpPr>
          <p:nvPr/>
        </p:nvSpPr>
        <p:spPr bwMode="auto">
          <a:xfrm>
            <a:off x="5227638" y="2597698"/>
            <a:ext cx="1746250" cy="533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路加福音</a:t>
            </a:r>
          </a:p>
        </p:txBody>
      </p:sp>
      <p:sp>
        <p:nvSpPr>
          <p:cNvPr id="9" name="Rectangle 5" descr="blue-marble3"/>
          <p:cNvSpPr>
            <a:spLocks noChangeArrowheads="1"/>
          </p:cNvSpPr>
          <p:nvPr/>
        </p:nvSpPr>
        <p:spPr bwMode="auto">
          <a:xfrm>
            <a:off x="7056438" y="2597698"/>
            <a:ext cx="1746250" cy="533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約翰福音</a:t>
            </a:r>
          </a:p>
        </p:txBody>
      </p:sp>
      <p:sp>
        <p:nvSpPr>
          <p:cNvPr id="10" name="Rectangle 6" descr="Recycled paper"/>
          <p:cNvSpPr>
            <a:spLocks noChangeArrowheads="1"/>
          </p:cNvSpPr>
          <p:nvPr/>
        </p:nvSpPr>
        <p:spPr bwMode="auto">
          <a:xfrm>
            <a:off x="457200" y="3207298"/>
            <a:ext cx="1041400" cy="533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8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作者</a:t>
            </a:r>
          </a:p>
        </p:txBody>
      </p:sp>
      <p:sp>
        <p:nvSpPr>
          <p:cNvPr id="11" name="Rectangle 7" descr="Stationery"/>
          <p:cNvSpPr>
            <a:spLocks noChangeArrowheads="1"/>
          </p:cNvSpPr>
          <p:nvPr/>
        </p:nvSpPr>
        <p:spPr bwMode="auto">
          <a:xfrm>
            <a:off x="1571625" y="3207298"/>
            <a:ext cx="1746250" cy="5334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稅吏馬太</a:t>
            </a:r>
          </a:p>
        </p:txBody>
      </p:sp>
      <p:sp>
        <p:nvSpPr>
          <p:cNvPr id="12" name="Rectangle 8" descr="Stationery"/>
          <p:cNvSpPr>
            <a:spLocks noChangeArrowheads="1"/>
          </p:cNvSpPr>
          <p:nvPr/>
        </p:nvSpPr>
        <p:spPr bwMode="auto">
          <a:xfrm>
            <a:off x="3400425" y="3207298"/>
            <a:ext cx="1746250" cy="5334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馬可</a:t>
            </a:r>
          </a:p>
        </p:txBody>
      </p:sp>
      <p:sp>
        <p:nvSpPr>
          <p:cNvPr id="13" name="Rectangle 9" descr="Stationery"/>
          <p:cNvSpPr>
            <a:spLocks noChangeArrowheads="1"/>
          </p:cNvSpPr>
          <p:nvPr/>
        </p:nvSpPr>
        <p:spPr bwMode="auto">
          <a:xfrm>
            <a:off x="5227638" y="3207298"/>
            <a:ext cx="1746250" cy="5334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醫生路加</a:t>
            </a:r>
          </a:p>
        </p:txBody>
      </p:sp>
      <p:sp>
        <p:nvSpPr>
          <p:cNvPr id="14" name="Rectangle 10" descr="Stationery"/>
          <p:cNvSpPr>
            <a:spLocks noChangeArrowheads="1"/>
          </p:cNvSpPr>
          <p:nvPr/>
        </p:nvSpPr>
        <p:spPr bwMode="auto">
          <a:xfrm>
            <a:off x="7056438" y="3207298"/>
            <a:ext cx="1746250" cy="5334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使徒約翰</a:t>
            </a:r>
          </a:p>
        </p:txBody>
      </p:sp>
      <p:sp>
        <p:nvSpPr>
          <p:cNvPr id="15" name="Rectangle 11" descr="Recycled paper"/>
          <p:cNvSpPr>
            <a:spLocks noChangeArrowheads="1"/>
          </p:cNvSpPr>
          <p:nvPr/>
        </p:nvSpPr>
        <p:spPr bwMode="auto">
          <a:xfrm>
            <a:off x="457200" y="3816898"/>
            <a:ext cx="1041400" cy="533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8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時間</a:t>
            </a:r>
          </a:p>
        </p:txBody>
      </p:sp>
      <p:sp>
        <p:nvSpPr>
          <p:cNvPr id="16" name="Rectangle 12" descr="Stationery"/>
          <p:cNvSpPr>
            <a:spLocks noChangeArrowheads="1"/>
          </p:cNvSpPr>
          <p:nvPr/>
        </p:nvSpPr>
        <p:spPr bwMode="auto">
          <a:xfrm>
            <a:off x="1571625" y="3816898"/>
            <a:ext cx="1746250" cy="5334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Hei" pitchFamily="49" charset="-122"/>
              </a:rPr>
              <a:t>(66/68)</a:t>
            </a:r>
          </a:p>
        </p:txBody>
      </p:sp>
      <p:sp>
        <p:nvSpPr>
          <p:cNvPr id="17" name="Rectangle 13" descr="Stationery"/>
          <p:cNvSpPr>
            <a:spLocks noChangeArrowheads="1"/>
          </p:cNvSpPr>
          <p:nvPr/>
        </p:nvSpPr>
        <p:spPr bwMode="auto">
          <a:xfrm>
            <a:off x="3400425" y="3816898"/>
            <a:ext cx="1746250" cy="5334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Hei" pitchFamily="49" charset="-122"/>
              </a:rPr>
              <a:t>(60)</a:t>
            </a:r>
          </a:p>
        </p:txBody>
      </p:sp>
      <p:sp>
        <p:nvSpPr>
          <p:cNvPr id="18" name="Rectangle 14" descr="Stationery"/>
          <p:cNvSpPr>
            <a:spLocks noChangeArrowheads="1"/>
          </p:cNvSpPr>
          <p:nvPr/>
        </p:nvSpPr>
        <p:spPr bwMode="auto">
          <a:xfrm>
            <a:off x="5227638" y="3816898"/>
            <a:ext cx="1746250" cy="5334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Hei" pitchFamily="49" charset="-122"/>
              </a:rPr>
              <a:t>(62)</a:t>
            </a:r>
          </a:p>
        </p:txBody>
      </p:sp>
      <p:sp>
        <p:nvSpPr>
          <p:cNvPr id="19" name="Rectangle 15" descr="Stationery"/>
          <p:cNvSpPr>
            <a:spLocks noChangeArrowheads="1"/>
          </p:cNvSpPr>
          <p:nvPr/>
        </p:nvSpPr>
        <p:spPr bwMode="auto">
          <a:xfrm>
            <a:off x="7056438" y="3816898"/>
            <a:ext cx="1746250" cy="5334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Hei" pitchFamily="49" charset="-122"/>
              </a:rPr>
              <a:t>(80-95)</a:t>
            </a:r>
          </a:p>
        </p:txBody>
      </p:sp>
      <p:sp>
        <p:nvSpPr>
          <p:cNvPr id="22" name="Rectangle 16" descr="Green marble"/>
          <p:cNvSpPr>
            <a:spLocks noChangeArrowheads="1"/>
          </p:cNvSpPr>
          <p:nvPr/>
        </p:nvSpPr>
        <p:spPr bwMode="auto">
          <a:xfrm>
            <a:off x="1571625" y="4474231"/>
            <a:ext cx="5400675" cy="1022787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符類福音</a:t>
            </a:r>
            <a:r>
              <a:rPr lang="en-US" altLang="zh-TW" sz="2800" dirty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/</a:t>
            </a:r>
            <a:r>
              <a:rPr lang="zh-TW" altLang="en-US" sz="2800" dirty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對觀福</a:t>
            </a:r>
            <a:r>
              <a:rPr lang="zh-TW" altLang="en-US" sz="28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音</a:t>
            </a:r>
            <a:endParaRPr lang="en-US" altLang="zh-TW" sz="2800" dirty="0" smtClean="0">
              <a:solidFill>
                <a:schemeClr val="bg1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 algn="ctr"/>
            <a:r>
              <a:rPr lang="en-US" altLang="zh-TW" sz="28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en-US" altLang="zh-TW" sz="2800" dirty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Synoptic Gospels)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63209" y="5497018"/>
            <a:ext cx="51090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強調主的降臨，在世的身份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回到「伯利恆」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45325" y="4350298"/>
            <a:ext cx="18261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強調主是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永恆源頭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5" name="AutoShape 2" descr="Image result for telescope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44" b="90000" l="211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44" y="4652618"/>
            <a:ext cx="1555044" cy="234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microscope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42" y="4889327"/>
            <a:ext cx="1876426" cy="187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71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gospel of john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541530"/>
              </p:ext>
            </p:extLst>
          </p:nvPr>
        </p:nvGraphicFramePr>
        <p:xfrm>
          <a:off x="323385" y="917487"/>
          <a:ext cx="8586438" cy="354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3219">
                  <a:extLst>
                    <a:ext uri="{9D8B030D-6E8A-4147-A177-3AD203B41FA5}">
                      <a16:colId xmlns:a16="http://schemas.microsoft.com/office/drawing/2014/main" val="4163800332"/>
                    </a:ext>
                  </a:extLst>
                </a:gridCol>
                <a:gridCol w="4293219">
                  <a:extLst>
                    <a:ext uri="{9D8B030D-6E8A-4147-A177-3AD203B41FA5}">
                      <a16:colId xmlns:a16="http://schemas.microsoft.com/office/drawing/2014/main" val="1948974972"/>
                    </a:ext>
                  </a:extLst>
                </a:gridCol>
              </a:tblGrid>
              <a:tr h="587840">
                <a:tc>
                  <a:txBody>
                    <a:bodyPr/>
                    <a:lstStyle/>
                    <a:p>
                      <a:r>
                        <a:rPr lang="zh-TW" altLang="en-US" sz="3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符類福音</a:t>
                      </a:r>
                      <a:endParaRPr lang="en-US" sz="3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約翰福音</a:t>
                      </a:r>
                      <a:endParaRPr lang="en-US" sz="3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520479"/>
                  </a:ext>
                </a:extLst>
              </a:tr>
              <a:tr h="587840"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內容及結構大致相同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補充前三福音沒記載的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650979"/>
                  </a:ext>
                </a:extLst>
              </a:tr>
              <a:tr h="587840"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耶穌在加利利的工作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耶穌在猶大和耶路撒冷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296651"/>
                  </a:ext>
                </a:extLst>
              </a:tr>
              <a:tr h="587840"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耶穌公開的生活及言行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耶穌私下的生活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571197"/>
                  </a:ext>
                </a:extLst>
              </a:tr>
              <a:tr h="587840"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耶穌對群眾的佈道工作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耶穌對門徒的訓練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341331"/>
                  </a:ext>
                </a:extLst>
              </a:tr>
              <a:tr h="587840"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耶穌</a:t>
                      </a:r>
                      <a:r>
                        <a:rPr lang="zh-HK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事蹟</a:t>
                      </a:r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的記載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事蹟</a:t>
                      </a:r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背後</a:t>
                      </a:r>
                      <a:r>
                        <a:rPr lang="zh-HK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的意義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60809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1496" y="258184"/>
            <a:ext cx="420980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五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有別於其他福音書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317825" y="3672126"/>
            <a:ext cx="4077148" cy="3009054"/>
          </a:xfrm>
          <a:prstGeom prst="wedgeRectCallout">
            <a:avLst>
              <a:gd name="adj1" fmla="val 61308"/>
              <a:gd name="adj2" fmla="val -10915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sz="26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2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一些重要補充：</a:t>
            </a:r>
            <a:r>
              <a:rPr lang="en-US" altLang="zh-TW" sz="2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例如</a:t>
            </a:r>
            <a:r>
              <a:rPr lang="en-US" altLang="zh-TW" sz="2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</a:p>
          <a:p>
            <a:r>
              <a:rPr lang="zh-TW" altLang="en-US" sz="2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五餅二魚是小孩帶來的 </a:t>
            </a:r>
            <a:r>
              <a:rPr lang="en-US" altLang="zh-TW" sz="2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(6:9)</a:t>
            </a:r>
          </a:p>
          <a:p>
            <a:r>
              <a:rPr lang="zh-TW" altLang="en-US" sz="2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是彼得用刀砍掉祭司僕人的耳朵</a:t>
            </a:r>
            <a:r>
              <a:rPr lang="en-US" altLang="zh-TW" sz="2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(18:10)</a:t>
            </a:r>
          </a:p>
          <a:p>
            <a:r>
              <a:rPr lang="en-US" altLang="zh-TW" sz="2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2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尼哥底母帶著香料去薰主的遺體 </a:t>
            </a:r>
            <a:r>
              <a:rPr lang="en-US" altLang="zh-TW" sz="2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(19:39)</a:t>
            </a:r>
            <a:endParaRPr lang="en-US" altLang="zh-TW" sz="26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endParaRPr lang="en-US" sz="26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117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gospel of john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541530"/>
              </p:ext>
            </p:extLst>
          </p:nvPr>
        </p:nvGraphicFramePr>
        <p:xfrm>
          <a:off x="323385" y="917487"/>
          <a:ext cx="8586438" cy="354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3219">
                  <a:extLst>
                    <a:ext uri="{9D8B030D-6E8A-4147-A177-3AD203B41FA5}">
                      <a16:colId xmlns:a16="http://schemas.microsoft.com/office/drawing/2014/main" val="4163800332"/>
                    </a:ext>
                  </a:extLst>
                </a:gridCol>
                <a:gridCol w="4293219">
                  <a:extLst>
                    <a:ext uri="{9D8B030D-6E8A-4147-A177-3AD203B41FA5}">
                      <a16:colId xmlns:a16="http://schemas.microsoft.com/office/drawing/2014/main" val="1948974972"/>
                    </a:ext>
                  </a:extLst>
                </a:gridCol>
              </a:tblGrid>
              <a:tr h="587840">
                <a:tc>
                  <a:txBody>
                    <a:bodyPr/>
                    <a:lstStyle/>
                    <a:p>
                      <a:r>
                        <a:rPr lang="zh-TW" altLang="en-US" sz="3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符類福音</a:t>
                      </a:r>
                      <a:endParaRPr lang="en-US" sz="3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約翰福音</a:t>
                      </a:r>
                      <a:endParaRPr lang="en-US" sz="3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520479"/>
                  </a:ext>
                </a:extLst>
              </a:tr>
              <a:tr h="587840"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內容及結構大致相同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補充前三福音沒記載的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650979"/>
                  </a:ext>
                </a:extLst>
              </a:tr>
              <a:tr h="587840"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耶穌在加利利的工作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耶穌在猶大和耶路撒冷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296651"/>
                  </a:ext>
                </a:extLst>
              </a:tr>
              <a:tr h="587840"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耶穌公開的生活及言行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耶穌私下的生活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571197"/>
                  </a:ext>
                </a:extLst>
              </a:tr>
              <a:tr h="587840"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耶穌對群眾的佈道工作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耶穌對門徒的訓練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341331"/>
                  </a:ext>
                </a:extLst>
              </a:tr>
              <a:tr h="587840">
                <a:tc>
                  <a:txBody>
                    <a:bodyPr/>
                    <a:lstStyle/>
                    <a:p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耶穌</a:t>
                      </a:r>
                      <a:r>
                        <a:rPr lang="zh-HK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事蹟</a:t>
                      </a:r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的記載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事蹟</a:t>
                      </a:r>
                      <a:r>
                        <a:rPr lang="zh-TW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背後</a:t>
                      </a:r>
                      <a:r>
                        <a:rPr lang="zh-HK" altLang="en-US" sz="3200" kern="1200" dirty="0" smtClean="0">
                          <a:solidFill>
                            <a:schemeClr val="dk1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  <a:cs typeface="+mn-cs"/>
                        </a:rPr>
                        <a:t>的意義</a:t>
                      </a:r>
                      <a:endParaRPr lang="en-US" sz="3200" dirty="0"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60809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385" y="4482787"/>
            <a:ext cx="80409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沒有記載：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出生、受試探、登山變像、</a:t>
            </a:r>
            <a:endParaRPr lang="en-US" altLang="zh-TW" sz="3400" dirty="0" smtClean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400" dirty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4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    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最後晚餐、客西馬尼園、升天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385" y="5569367"/>
            <a:ext cx="846898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除了五餅二魚，騎驢入京外，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其他事蹟均是</a:t>
            </a:r>
            <a:endParaRPr lang="en-US" altLang="zh-TW" sz="34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約翰福音的獨載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96" y="258184"/>
            <a:ext cx="420980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五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有別於其他福音書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83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gospel of john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96" y="258184"/>
            <a:ext cx="15937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六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特徵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7139" y="824144"/>
            <a:ext cx="390203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arabicPeriod"/>
            </a:pPr>
            <a:r>
              <a:rPr lang="zh-TW" altLang="en-US" sz="3400" kern="1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cs typeface="Times New Roman" panose="02020603050405020304" pitchFamily="18" charset="0"/>
              </a:rPr>
              <a:t>記</a:t>
            </a:r>
            <a:r>
              <a:rPr lang="zh-TW" altLang="en-US" sz="3400" kern="100" dirty="0">
                <a:latin typeface="華康黑體 Std W9" panose="020B0900000000000000" pitchFamily="34" charset="-120"/>
                <a:ea typeface="華康黑體 Std W9" panose="020B0900000000000000" pitchFamily="34" charset="-120"/>
                <a:cs typeface="Times New Roman" panose="02020603050405020304" pitchFamily="18" charset="0"/>
              </a:rPr>
              <a:t>錄最多節</a:t>
            </a:r>
            <a:r>
              <a:rPr lang="zh-TW" altLang="en-US" sz="3400" kern="1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cs typeface="Times New Roman" panose="02020603050405020304" pitchFamily="18" charset="0"/>
              </a:rPr>
              <a:t>期：</a:t>
            </a:r>
            <a:r>
              <a:rPr lang="zh-TW" altLang="en-US" sz="3400" kern="1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1238" y="1387070"/>
            <a:ext cx="84637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不明節期 </a:t>
            </a:r>
            <a:r>
              <a:rPr lang="en-US" altLang="zh-TW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(5</a:t>
            </a:r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r>
              <a:rPr lang="en-US" altLang="zh-TW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、住棚節 </a:t>
            </a:r>
            <a:r>
              <a:rPr lang="en-US" altLang="zh-TW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(7</a:t>
            </a:r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r>
              <a:rPr lang="en-US" altLang="zh-TW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、修殿節 </a:t>
            </a:r>
            <a:r>
              <a:rPr lang="en-US" altLang="zh-TW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(10</a:t>
            </a:r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r>
              <a:rPr lang="en-US" altLang="zh-TW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1238" y="2454401"/>
            <a:ext cx="75713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定下主耶穌事奉約三年，祂出來傳道時約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30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歲 </a:t>
            </a:r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路</a:t>
            </a:r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3:23)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，在世約</a:t>
            </a:r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33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年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1238" y="1900403"/>
            <a:ext cx="75713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三個逾越節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(2:13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6:4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12:1)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995" y="3810166"/>
            <a:ext cx="75456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04800">
              <a:lnSpc>
                <a:spcPts val="1800"/>
              </a:lnSpc>
            </a:pPr>
            <a:r>
              <a:rPr lang="en-US" sz="3400" kern="1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2. </a:t>
            </a:r>
            <a:r>
              <a:rPr lang="zh-TW" altLang="en-US" sz="3400" kern="1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準確地指出事情發生的時間與地</a:t>
            </a:r>
            <a:r>
              <a:rPr lang="zh-TW" altLang="en-US" sz="3400" kern="1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點</a:t>
            </a:r>
            <a:endParaRPr lang="en-US" sz="3400" kern="100" dirty="0">
              <a:effectLst/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1238" y="4135522"/>
            <a:ext cx="757130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*強調耶穌的主權，時間在祂的手裡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(2:4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7:6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8:20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13:1)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1238" y="5203278"/>
            <a:ext cx="3857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我的時候還沒有到</a:t>
            </a:r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41621" y="5902088"/>
            <a:ext cx="4007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知道自己的時候到了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224345" y="5331257"/>
            <a:ext cx="557561" cy="671171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0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13107</TotalTime>
  <Words>1727</Words>
  <Application>Microsoft Office PowerPoint</Application>
  <PresentationFormat>On-screen Show (4:3)</PresentationFormat>
  <Paragraphs>210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SimHei</vt:lpstr>
      <vt:lpstr>新細明體</vt:lpstr>
      <vt:lpstr>王漢宗空疊圓繁</vt:lpstr>
      <vt:lpstr>華康魏碑體 Std W7</vt:lpstr>
      <vt:lpstr>華康黑體 Std W7</vt:lpstr>
      <vt:lpstr>華康黑體 Std W9</vt:lpstr>
      <vt:lpstr>A770-Roman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64</cp:revision>
  <dcterms:created xsi:type="dcterms:W3CDTF">2019-08-01T00:09:52Z</dcterms:created>
  <dcterms:modified xsi:type="dcterms:W3CDTF">2019-12-07T21:47:23Z</dcterms:modified>
</cp:coreProperties>
</file>