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6" r:id="rId28"/>
    <p:sldId id="275" r:id="rId29"/>
    <p:sldId id="278" r:id="rId30"/>
    <p:sldId id="279" r:id="rId31"/>
    <p:sldId id="277" r:id="rId32"/>
    <p:sldId id="280" r:id="rId33"/>
    <p:sldId id="281" r:id="rId34"/>
    <p:sldId id="282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6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5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8DD297-5772-4E0F-9B18-31DC5DF83D7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337A-804E-4C91-A6E9-25DEBC7687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17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8E629-5A8A-48F8-8813-0AAFB0ACD64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4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BC309B-DF1B-437C-AF56-22302F068D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3654F9-009C-4AF6-ABF5-1ABDA3C39BD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2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F532-16BE-4E59-986C-BADC794793D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6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252347-E7EC-40E7-9AC6-9E138ACD0E8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79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6A9E4E-C559-4676-9569-65F4CEE6FC2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4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4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1C77B7-5380-48B2-AD6B-588CEA61D06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70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42D22-39A7-4A01-B88F-937DEF5081F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00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352A59-A5FF-4282-A0E7-3FC2B2BD1A0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68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8DD297-5772-4E0F-9B18-31DC5DF83D7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42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337A-804E-4C91-A6E9-25DEBC7687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42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8E629-5A8A-48F8-8813-0AAFB0ACD64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8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BC309B-DF1B-437C-AF56-22302F068D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61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3654F9-009C-4AF6-ABF5-1ABDA3C39BD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69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F532-16BE-4E59-986C-BADC794793D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68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252347-E7EC-40E7-9AC6-9E138ACD0E8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6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6A9E4E-C559-4676-9569-65F4CEE6FC2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53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1C77B7-5380-48B2-AD6B-588CEA61D06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91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42D22-39A7-4A01-B88F-937DEF5081F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15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352A59-A5FF-4282-A0E7-3FC2B2BD1A0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59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D4812-EEE3-411F-B2AB-40EAC50B1145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08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5D00E-754D-42A0-B534-6DC7CBF96C91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12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987E81-551C-45FC-98C3-B67AEA6DCECB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80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977B3-F1CD-4DA9-9FC1-2E76D06EB872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50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80894-2214-4D6E-8ED2-607921A811E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41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6DC95-DC88-4CB1-8633-77B549D205FA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5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16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8CB73-5428-45FC-ABCE-4405D51BC6FE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50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AED86-8A86-4B15-A36F-D253B2DBAF2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45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2B6814-B9D3-47BC-8421-AFA858D361B9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87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289B38-43A5-4CE9-83E2-C55B03F259B0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35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DFE3B-4527-43DB-98BF-7579734FDFD6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75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D4812-EEE3-411F-B2AB-40EAC50B1145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61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5D00E-754D-42A0-B534-6DC7CBF96C91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45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987E81-551C-45FC-98C3-B67AEA6DCECB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74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977B3-F1CD-4DA9-9FC1-2E76D06EB872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49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80894-2214-4D6E-8ED2-607921A811E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3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6DC95-DC88-4CB1-8633-77B549D205FA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75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8CB73-5428-45FC-ABCE-4405D51BC6FE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74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AED86-8A86-4B15-A36F-D253B2DBAF2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61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2B6814-B9D3-47BC-8421-AFA858D361B9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84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289B38-43A5-4CE9-83E2-C55B03F259B0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87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DFE3B-4527-43DB-98BF-7579734FDFD6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18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D4812-EEE3-411F-B2AB-40EAC50B1145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70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5D00E-754D-42A0-B534-6DC7CBF96C91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20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987E81-551C-45FC-98C3-B67AEA6DCECB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57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977B3-F1CD-4DA9-9FC1-2E76D06EB872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6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0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80894-2214-4D6E-8ED2-607921A811E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062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6DC95-DC88-4CB1-8633-77B549D205FA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351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8CB73-5428-45FC-ABCE-4405D51BC6FE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69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AED86-8A86-4B15-A36F-D253B2DBAF2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126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2B6814-B9D3-47BC-8421-AFA858D361B9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93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289B38-43A5-4CE9-83E2-C55B03F259B0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70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DFE3B-4527-43DB-98BF-7579734FDFD6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140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D4812-EEE3-411F-B2AB-40EAC50B1145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767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5D00E-754D-42A0-B534-6DC7CBF96C91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325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987E81-551C-45FC-98C3-B67AEA6DCECB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4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69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977B3-F1CD-4DA9-9FC1-2E76D06EB872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30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80894-2214-4D6E-8ED2-607921A811E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60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6DC95-DC88-4CB1-8633-77B549D205FA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4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8CB73-5428-45FC-ABCE-4405D51BC6FE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79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AED86-8A86-4B15-A36F-D253B2DBAF2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261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2B6814-B9D3-47BC-8421-AFA858D361B9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977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289B38-43A5-4CE9-83E2-C55B03F259B0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080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DFE3B-4527-43DB-98BF-7579734FDFD6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604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D4812-EEE3-411F-B2AB-40EAC50B1145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195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5D00E-754D-42A0-B534-6DC7CBF96C91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8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91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987E81-551C-45FC-98C3-B67AEA6DCECB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306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977B3-F1CD-4DA9-9FC1-2E76D06EB872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8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80894-2214-4D6E-8ED2-607921A811E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164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6DC95-DC88-4CB1-8633-77B549D205FA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753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8CB73-5428-45FC-ABCE-4405D51BC6FE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707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AED86-8A86-4B15-A36F-D253B2DBAF2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69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2B6814-B9D3-47BC-8421-AFA858D361B9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98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289B38-43A5-4CE9-83E2-C55B03F259B0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445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DFE3B-4527-43DB-98BF-7579734FDFD6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0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089F7-1302-4575-BF8A-136DCF7C1B7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6BFA-747F-4484-8389-5F2AABFF7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4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7DB560-0D9D-4038-BA00-C88CA8186B8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5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7DB560-0D9D-4038-BA00-C88CA8186B8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5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D7834-2B86-44B3-8D4B-148D9A1695D4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6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D7834-2B86-44B3-8D4B-148D9A1695D4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3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D7834-2B86-44B3-8D4B-148D9A1695D4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3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D7834-2B86-44B3-8D4B-148D9A1695D4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D7834-2B86-44B3-8D4B-148D9A1695D4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0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10" Type="http://schemas.microsoft.com/office/2007/relationships/hdphoto" Target="../media/hdphoto2.wdp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2122" y="4485939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約翰福音</a:t>
            </a:r>
            <a:endParaRPr kumimoji="0" lang="en-US" sz="50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97907"/>
            <a:ext cx="9144000" cy="81157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952" y="5518081"/>
            <a:ext cx="66239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「論聖靈、赦免淫婦」</a:t>
            </a:r>
            <a:r>
              <a:rPr kumimoji="0" lang="en-US" altLang="zh-TW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(7-8</a:t>
            </a: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章</a:t>
            </a:r>
            <a:r>
              <a:rPr kumimoji="0" lang="en-US" altLang="zh-TW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395" y="546271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1/</a:t>
            </a:r>
            <a:r>
              <a:rPr lang="en-US" altLang="zh-TW" sz="3600" noProof="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/20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20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5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axt_jerusalem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9144000" cy="65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5342311" y="849853"/>
            <a:ext cx="918639" cy="462580"/>
          </a:xfrm>
          <a:prstGeom prst="wedgeRectCallout">
            <a:avLst>
              <a:gd name="adj1" fmla="val 18213"/>
              <a:gd name="adj2" fmla="val 23221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聖殿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93321" y="136525"/>
            <a:ext cx="3877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耶穌時代的耶路撒冷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1206500" y="3291840"/>
            <a:ext cx="1525942" cy="464185"/>
          </a:xfrm>
          <a:prstGeom prst="wedgeRectCallout">
            <a:avLst>
              <a:gd name="adj1" fmla="val 25256"/>
              <a:gd name="adj2" fmla="val 16221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西羅亞池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441942" y="5225097"/>
            <a:ext cx="56380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住棚節期間，每早晨大祭司在遊行隊伍伴隨下，拿一金壺，從聖殿下到西羅亞池取水。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834558" y="6406118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*聖經簡報站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xsilo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/>
          <a:stretch>
            <a:fillRect/>
          </a:stretch>
        </p:blipFill>
        <p:spPr bwMode="auto">
          <a:xfrm>
            <a:off x="4976813" y="0"/>
            <a:ext cx="4167187" cy="5276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siloam_sukkotwaterdrawing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7925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5355967" y="173038"/>
            <a:ext cx="3467617" cy="58477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今日的西羅亞池子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4944538" y="5328620"/>
            <a:ext cx="416718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住棚節期間每早晨大祭司在遊行隊伍伴隨下，拿一金壺，從聖殿下到西羅亞池取水。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211998" y="173038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*聖經簡報站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iu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"/>
          <a:stretch>
            <a:fillRect/>
          </a:stretch>
        </p:blipFill>
        <p:spPr bwMode="auto">
          <a:xfrm>
            <a:off x="4368800" y="0"/>
            <a:ext cx="47752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0"/>
            <a:ext cx="4389438" cy="390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0356" name="Picture 4" descr="altar_f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6838"/>
            <a:ext cx="4389438" cy="29606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09538" y="4006850"/>
            <a:ext cx="126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燔祭壇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893" y="157880"/>
            <a:ext cx="447144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大祭司帶著盛滿水的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金壺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回到聖殿後，便宣告：「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你們必從救恩的泉源歡然取水。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」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賽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12:3)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他登上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燔祭壇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，將金壺裡的水倒在有孔的銀盆中，再流出成為奠祭，另一祭司則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奠酒為祭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這儀式是紀念神在曠野使磐石出水，解百姓乾渴；也是祈求神在隨後的雨季，賜下豐沛的雨水。</a:t>
            </a:r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1938338" y="5721350"/>
            <a:ext cx="2341562" cy="1109663"/>
          </a:xfrm>
          <a:custGeom>
            <a:avLst/>
            <a:gdLst>
              <a:gd name="T0" fmla="*/ 1475 w 1475"/>
              <a:gd name="T1" fmla="*/ 699 h 699"/>
              <a:gd name="T2" fmla="*/ 853 w 1475"/>
              <a:gd name="T3" fmla="*/ 77 h 699"/>
              <a:gd name="T4" fmla="*/ 0 w 1475"/>
              <a:gd name="T5" fmla="*/ 238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5" h="699">
                <a:moveTo>
                  <a:pt x="1475" y="699"/>
                </a:moveTo>
                <a:cubicBezTo>
                  <a:pt x="1287" y="426"/>
                  <a:pt x="1099" y="154"/>
                  <a:pt x="853" y="77"/>
                </a:cubicBezTo>
                <a:cubicBezTo>
                  <a:pt x="607" y="0"/>
                  <a:pt x="361" y="92"/>
                  <a:pt x="0" y="238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4424363" y="1789112"/>
            <a:ext cx="915987" cy="534539"/>
          </a:xfrm>
          <a:prstGeom prst="wedgeRectCallout">
            <a:avLst>
              <a:gd name="adj1" fmla="val 103306"/>
              <a:gd name="adj2" fmla="val 12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金壺</a:t>
            </a: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5690795" y="4459288"/>
            <a:ext cx="1065007" cy="467714"/>
          </a:xfrm>
          <a:prstGeom prst="wedgeRectCallout">
            <a:avLst>
              <a:gd name="adj1" fmla="val -56403"/>
              <a:gd name="adj2" fmla="val -108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銀盆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7205663" y="4824413"/>
            <a:ext cx="512762" cy="476250"/>
          </a:xfrm>
          <a:prstGeom prst="wedgeRectCallout">
            <a:avLst>
              <a:gd name="adj1" fmla="val -90245"/>
              <a:gd name="adj2" fmla="val -139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酒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4572000" y="4605338"/>
            <a:ext cx="512763" cy="476250"/>
          </a:xfrm>
          <a:prstGeom prst="wedgeRectCallout">
            <a:avLst>
              <a:gd name="adj1" fmla="val 118111"/>
              <a:gd name="adj2" fmla="val -10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水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黑體 Std W7" panose="020B0700000000000000" pitchFamily="34" charset="-120"/>
              <a:ea typeface="華康黑體 Std W7" panose="020B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462044" y="6308765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*聖經簡報站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93" y="0"/>
            <a:ext cx="4382545" cy="3905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(7:</a:t>
            </a:r>
            <a:r>
              <a:rPr 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37</a:t>
            </a:r>
            <a:r>
              <a:rPr lang="en-US" altLang="zh-TW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「節期末日</a:t>
            </a:r>
            <a:r>
              <a:rPr lang="en-US" altLang="zh-TW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altLang="zh-TW" sz="3400" dirty="0" smtClean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之前七日祭司每天都</a:t>
            </a:r>
            <a:endParaRPr lang="en-US" altLang="zh-TW" sz="3400" dirty="0" smtClean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有取水禮儀，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但第八</a:t>
            </a:r>
            <a:endParaRPr lang="en-US" altLang="zh-TW" sz="3400" dirty="0" smtClean="0">
              <a:solidFill>
                <a:srgbClr val="8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日沒有此行動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，耶穌</a:t>
            </a:r>
            <a:endParaRPr lang="en-US" altLang="zh-TW" sz="3400" dirty="0" smtClean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趁機宣講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活水之道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endParaRPr lang="en-US" altLang="zh-TW" sz="3400" dirty="0" smtClean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預言聖靈的來臨。</a:t>
            </a:r>
            <a:endParaRPr lang="en-US" sz="34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05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4916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耶穌在呼籲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(7:37-52)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73741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來得「活水」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靈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請讀</a:t>
            </a:r>
            <a:r>
              <a:rPr lang="en-US" altLang="zh-TW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37-39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991" y="1409298"/>
            <a:ext cx="2877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如何得到？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3179" y="2002130"/>
            <a:ext cx="28184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「若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渴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了」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2702" y="2002129"/>
            <a:ext cx="35285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了解自己的需要</a:t>
            </a:r>
            <a:endParaRPr lang="en-US" sz="3400" dirty="0">
              <a:solidFill>
                <a:schemeClr val="accent2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258" y="2617682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渴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」是人生最有力的驅使力量，比起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性愛或飢餓更甚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4991" y="3756455"/>
            <a:ext cx="803296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今天世人渴望生命有目的、人生有意義、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活著有價值，有歸屬感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惟有主能解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決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心靈的飢渴</a:t>
            </a:r>
            <a:endParaRPr lang="en-US" sz="3400" dirty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3179" y="5338793"/>
            <a:ext cx="19688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4641" y="5338792"/>
            <a:ext cx="22204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付諸行動</a:t>
            </a:r>
            <a:endParaRPr lang="en-US" sz="3400" dirty="0">
              <a:solidFill>
                <a:schemeClr val="accent2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570" y="5922722"/>
            <a:ext cx="19479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喝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4641" y="5954345"/>
            <a:ext cx="22204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願意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接受</a:t>
            </a:r>
            <a:endParaRPr lang="en-US" sz="3400" dirty="0">
              <a:solidFill>
                <a:schemeClr val="accent2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75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4916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耶穌在呼籲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(7:37-52)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4991" y="2011727"/>
            <a:ext cx="20056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結果：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114" y="1426573"/>
            <a:ext cx="44181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來得「活水」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聖靈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3179" y="2604559"/>
            <a:ext cx="36904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從「腹中」流出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6594" y="3136214"/>
            <a:ext cx="71609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內在生命有源頭，</a:t>
            </a:r>
            <a:r>
              <a:rPr lang="zh-TW" altLang="en-US" sz="34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自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然地從內流到外</a:t>
            </a:r>
            <a:endParaRPr lang="en-US" sz="34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3179" y="3736479"/>
            <a:ext cx="37128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活水的「江河」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0277" y="3729046"/>
            <a:ext cx="2364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有入也有出</a:t>
            </a:r>
            <a:endParaRPr lang="en-US" sz="3400" dirty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593" y="4352032"/>
            <a:ext cx="65293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不但自己得供應，亦能供應別人</a:t>
            </a:r>
            <a:endParaRPr lang="en-US" sz="34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3937" y="4987431"/>
            <a:ext cx="28200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不同的反應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7351" y="5561432"/>
            <a:ext cx="5546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尼哥底母 </a:t>
            </a:r>
            <a:r>
              <a:rPr lang="en-US" altLang="zh-TW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VS. 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官長</a:t>
            </a:r>
            <a:r>
              <a:rPr lang="en-US" altLang="zh-TW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altLang="en-US" sz="3400" dirty="0" smtClean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法利賽人</a:t>
            </a:r>
            <a:endParaRPr lang="en-US" sz="3400" dirty="0">
              <a:solidFill>
                <a:schemeClr val="accent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272" y="841463"/>
            <a:ext cx="89050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耶穌不是給你</a:t>
            </a:r>
            <a:r>
              <a:rPr lang="zh-TW" altLang="en-US" sz="3400" b="1" u="sng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想要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的，祂乃是要給你所</a:t>
            </a:r>
            <a:r>
              <a:rPr lang="zh-TW" altLang="en-US" sz="3400" b="1" u="sng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需要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endParaRPr lang="en-US" sz="3400" dirty="0">
              <a:solidFill>
                <a:srgbClr val="8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48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61954"/>
              </p:ext>
            </p:extLst>
          </p:nvPr>
        </p:nvGraphicFramePr>
        <p:xfrm>
          <a:off x="96818" y="955940"/>
          <a:ext cx="895036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273">
                  <a:extLst>
                    <a:ext uri="{9D8B030D-6E8A-4147-A177-3AD203B41FA5}">
                      <a16:colId xmlns:a16="http://schemas.microsoft.com/office/drawing/2014/main" val="755677681"/>
                    </a:ext>
                  </a:extLst>
                </a:gridCol>
                <a:gridCol w="2403748">
                  <a:extLst>
                    <a:ext uri="{9D8B030D-6E8A-4147-A177-3AD203B41FA5}">
                      <a16:colId xmlns:a16="http://schemas.microsoft.com/office/drawing/2014/main" val="4005200646"/>
                    </a:ext>
                  </a:extLst>
                </a:gridCol>
                <a:gridCol w="2160051">
                  <a:extLst>
                    <a:ext uri="{9D8B030D-6E8A-4147-A177-3AD203B41FA5}">
                      <a16:colId xmlns:a16="http://schemas.microsoft.com/office/drawing/2014/main" val="1878428842"/>
                    </a:ext>
                  </a:extLst>
                </a:gridCol>
                <a:gridCol w="2625292">
                  <a:extLst>
                    <a:ext uri="{9D8B030D-6E8A-4147-A177-3AD203B41FA5}">
                      <a16:colId xmlns:a16="http://schemas.microsoft.com/office/drawing/2014/main" val="108556529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3400" dirty="0" smtClean="0">
                          <a:solidFill>
                            <a:srgbClr val="800000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來自加利利的先知？</a:t>
                      </a:r>
                      <a:endParaRPr lang="en-US" sz="3400" dirty="0">
                        <a:solidFill>
                          <a:srgbClr val="800000"/>
                        </a:solidFill>
                        <a:effectLst/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約拿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迦特希弗人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王下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14:25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向尼尼微宣教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1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拿鴻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伊勒歌斯人</a:t>
                      </a:r>
                      <a:endParaRPr lang="en-US" altLang="zh-TW" sz="32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鴻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1:1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尼尼微的結局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86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何西阿？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北國人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---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預言撒瑪利亞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822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5558" y="3593057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因為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主觀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或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偏見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而拒絕主耶穌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4321" y="163270"/>
            <a:ext cx="58047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加利利有否出過先知？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(52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685" y="4506814"/>
            <a:ext cx="904606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第七章三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次提及猶太人企圖要捉拿耶穌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(30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32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34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，但沒有人下手，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因為主的時間</a:t>
            </a:r>
            <a:endParaRPr lang="en-US" altLang="zh-TW" sz="3400" dirty="0" smtClean="0">
              <a:solidFill>
                <a:srgbClr val="8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還沒到</a:t>
            </a:r>
            <a:endParaRPr lang="en-US" sz="3400" dirty="0">
              <a:solidFill>
                <a:srgbClr val="8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038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46506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律法與恩典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(8:1-11)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368" y="809189"/>
            <a:ext cx="846898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2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在早期許多手抄卷找不到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此段經文</a:t>
            </a:r>
            <a:r>
              <a:rPr lang="zh-TW" altLang="en-US" sz="3400" dirty="0" smtClean="0">
                <a:solidFill>
                  <a:schemeClr val="accent5">
                    <a:lumMod val="2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，又或被</a:t>
            </a:r>
            <a:endParaRPr lang="en-US" altLang="zh-TW" sz="3400" dirty="0" smtClean="0">
              <a:solidFill>
                <a:schemeClr val="accent5">
                  <a:lumMod val="2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2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放在不同的位置，因此有些人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質疑</a:t>
            </a:r>
            <a:r>
              <a:rPr lang="zh-TW" altLang="en-US" sz="3400" dirty="0" smtClean="0">
                <a:solidFill>
                  <a:schemeClr val="accent5">
                    <a:lumMod val="2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此段記載</a:t>
            </a:r>
            <a:endParaRPr lang="en-US" altLang="zh-TW" sz="3400" dirty="0" smtClean="0">
              <a:solidFill>
                <a:schemeClr val="accent5">
                  <a:lumMod val="2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2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的真實性，但無論如何，這段沒有與耶穌的</a:t>
            </a:r>
            <a:endParaRPr lang="en-US" altLang="zh-TW" sz="3400" dirty="0" smtClean="0">
              <a:solidFill>
                <a:schemeClr val="accent5">
                  <a:lumMod val="2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2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言行和真理有任何抵觸，我們應安心接受。</a:t>
            </a:r>
            <a:endParaRPr lang="en-US" sz="3400" dirty="0">
              <a:solidFill>
                <a:schemeClr val="accent5">
                  <a:lumMod val="2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114" y="2921885"/>
            <a:ext cx="307007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奸惡的陰謀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400" dirty="0">
              <a:solidFill>
                <a:srgbClr val="0070C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056" y="5536444"/>
            <a:ext cx="62163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赦免淫婦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抵觸摩西的律法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打死淫婦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觸犯羅馬的法令</a:t>
            </a:r>
            <a:endParaRPr lang="en-US" sz="3400" dirty="0">
              <a:solidFill>
                <a:srgbClr val="0070C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1838" y="5002307"/>
            <a:ext cx="28007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兩難的決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議：</a:t>
            </a:r>
            <a:endParaRPr lang="en-US" sz="3400" dirty="0">
              <a:solidFill>
                <a:srgbClr val="0070C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838" y="3419101"/>
            <a:ext cx="79621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陰謀</a:t>
            </a:r>
            <a:r>
              <a:rPr lang="en-US" altLang="zh-TW" sz="3400" dirty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那奸夫在哪裡？按律法男女都要 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被處死 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利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20:10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、申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22:22)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而且見證人要先下手 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申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17:7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見證人又在那裡呢？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40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46506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律法與恩典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(8:1-11)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22862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均是罪人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991" y="1351568"/>
            <a:ext cx="48654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世人都犯了罪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3:23)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4991" y="1868907"/>
            <a:ext cx="78886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只有上帝才最夠資格且最公平的審判人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2437" y="2428843"/>
            <a:ext cx="78886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我們通常是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雙重標準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對人嚴，律己</a:t>
            </a:r>
            <a:r>
              <a:rPr lang="zh-TW" altLang="en-US" sz="34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寬</a:t>
            </a:r>
            <a:endParaRPr lang="en-US" sz="3400" dirty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4991" y="3022937"/>
            <a:ext cx="44759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淫婦犯「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明顯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」的罪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3195" y="3604332"/>
            <a:ext cx="66559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文士和法利賽人犯「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隱藏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」的罪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504" y="4219885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他們把淫婦帶來，不是因為憎恨淫亂，而是因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仇恨耶穌，要抓祂的把柄治死祂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751" y="5344296"/>
            <a:ext cx="84689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淫亂不是最大的罪，而是人的驕傲和自義！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29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4396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「你們中間誰是沒有罪的，誰就可以先拿石頭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打她」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(8:7)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169" y="1480080"/>
            <a:ext cx="2800767" cy="61555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1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常被人濫</a:t>
            </a:r>
            <a:r>
              <a:rPr lang="zh-TW" altLang="en-US" sz="3400" dirty="0" smtClean="0">
                <a:solidFill>
                  <a:schemeClr val="accent5">
                    <a:lumMod val="1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用：</a:t>
            </a:r>
            <a:endParaRPr lang="en-US" sz="3400" dirty="0">
              <a:solidFill>
                <a:schemeClr val="accent5">
                  <a:lumMod val="1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116" y="1343169"/>
            <a:ext cx="585288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我們都是罪人，所以無權指控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別人有罪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9218" name="Picture 2" descr="Image result for clinton scand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98"/>
          <a:stretch/>
        </p:blipFill>
        <p:spPr bwMode="auto">
          <a:xfrm>
            <a:off x="310158" y="2618853"/>
            <a:ext cx="3186787" cy="259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7132" y="2595987"/>
            <a:ext cx="541686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主耶穌不是教導我們縱罪，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而是針對文士的假冒為善，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因嫉妒所施的惡謀，他們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確實犯了更大的罪。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他們</a:t>
            </a:r>
            <a:endParaRPr lang="en-US" altLang="zh-TW" sz="34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不是喜愛公義，乃是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想除</a:t>
            </a:r>
            <a:endParaRPr lang="en-US" altLang="zh-TW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掉耶穌。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35532" y="1200249"/>
            <a:ext cx="5427953" cy="11249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35532" y="1200249"/>
            <a:ext cx="5352207" cy="11725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27132" y="5856516"/>
            <a:ext cx="41088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不要五十步笑一百步</a:t>
            </a:r>
            <a:endParaRPr lang="en-US" sz="3400" dirty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660" y="5271741"/>
            <a:ext cx="3555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Criticize       Judge</a:t>
            </a:r>
            <a:endParaRPr lang="en-US" sz="3200" dirty="0"/>
          </a:p>
        </p:txBody>
      </p:sp>
      <p:sp>
        <p:nvSpPr>
          <p:cNvPr id="17" name="Not Equal 16"/>
          <p:cNvSpPr/>
          <p:nvPr/>
        </p:nvSpPr>
        <p:spPr>
          <a:xfrm>
            <a:off x="1745296" y="5351887"/>
            <a:ext cx="576967" cy="504629"/>
          </a:xfrm>
          <a:prstGeom prst="mathNotEqua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512" y="5713295"/>
            <a:ext cx="3509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批評</a:t>
            </a:r>
            <a:r>
              <a:rPr lang="en-US" altLang="zh-TW" sz="3200" dirty="0" smtClean="0"/>
              <a:t>)</a:t>
            </a:r>
            <a:r>
              <a:rPr lang="en-US" sz="3200" dirty="0" smtClean="0"/>
              <a:t>          </a:t>
            </a:r>
            <a:r>
              <a:rPr lang="en-US" altLang="zh-TW" sz="3200" dirty="0" smtClean="0"/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判斷</a:t>
            </a:r>
            <a:r>
              <a:rPr lang="en-US" altLang="zh-TW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9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5" grpId="0"/>
      <p:bldP spid="16" grpId="0"/>
      <p:bldP spid="17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46506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律法與恩典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(8:1-11)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27398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赦免與勸勉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991" y="1351568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律法定人罪，恩典赦人罪，但人要知罪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i="1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(conversion)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才會悔罪 </a:t>
            </a:r>
            <a:r>
              <a:rPr lang="en-US" altLang="zh-TW" sz="3400" i="1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(conversion)</a:t>
            </a:r>
            <a:endParaRPr lang="en-US" sz="3400" i="1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497" y="2516644"/>
            <a:ext cx="861646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赦免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饒恕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雙向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的，包括了求者與施者，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若單方面的原諒，只是個人實行的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博愛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，不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一定得到對方的回應，救恩也是如此。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92" y="4173762"/>
            <a:ext cx="67746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我也不定你的罪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救恩</a:t>
            </a:r>
            <a:endParaRPr lang="en-US" sz="3400" dirty="0">
              <a:solidFill>
                <a:srgbClr val="0070C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792" y="4741395"/>
            <a:ext cx="59330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從此不要再犯罪了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成聖</a:t>
            </a:r>
            <a:endParaRPr lang="en-US" sz="3400" dirty="0">
              <a:solidFill>
                <a:srgbClr val="0070C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579" y="5330550"/>
            <a:ext cx="84689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這次序很重要，若顛倒過來，就不是福音了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26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96" y="258184"/>
            <a:ext cx="149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前言：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96" y="873737"/>
            <a:ext cx="87639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章與第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7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章相隔六個月。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6:4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逾越節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春天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7:2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住棚節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秋天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96" y="2012510"/>
            <a:ext cx="890500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逾越節讓猶太人記念脫離埃及與救贖，住棚節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讓他們回想神在曠野的供應，並期待彌賽亞的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來臨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96" y="3715547"/>
            <a:ext cx="900118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章與第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7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章之間也應插入其他福音書題及有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關腓尼基、特拉可尼、低加波利省的事蹟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例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</a:t>
            </a: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該撒利亞腓立比論人子是誰、登山變像等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919" y="5403836"/>
            <a:ext cx="87350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約翰福音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7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章開始記載主耶穌最後一年的事工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919" y="6073179"/>
            <a:ext cx="62889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這時主耶穌的名聲已大大被傳開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0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00-Jesus-AdulterousWoman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154" y="160939"/>
            <a:ext cx="8745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因為神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差祂的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兒子降世，不是要定世人的罪，乃是要叫世人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因祂得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救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。信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祂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人，不被定罪；不信的人，罪已經定了，因為他不信神獨生子的名。</a:t>
            </a:r>
            <a:r>
              <a:rPr lang="en-US" altLang="zh-TW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</a:t>
            </a:r>
            <a:r>
              <a:rPr lang="en-US" altLang="zh-TW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3:17-18)</a:t>
            </a:r>
          </a:p>
        </p:txBody>
      </p:sp>
    </p:spTree>
    <p:extLst>
      <p:ext uri="{BB962C8B-B14F-4D97-AF65-F5344CB8AC3E}">
        <p14:creationId xmlns:p14="http://schemas.microsoft.com/office/powerpoint/2010/main" val="9705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505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 </a:t>
            </a:r>
            <a:r>
              <a:rPr lang="en-US" altLang="zh-TW" sz="36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(8:12-59)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5187" y="258184"/>
            <a:ext cx="36728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我是世界的光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114" y="824144"/>
            <a:ext cx="19062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背景：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756" y="1439697"/>
            <a:ext cx="88586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在住棚節另有傳統，在晚上點起</a:t>
            </a:r>
            <a:r>
              <a:rPr lang="zh-TW" altLang="en-US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大燭台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照亮全個聖殿，為要使百姓回想當日在曠野神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火柱雲柱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引領他們，同時也期待彌賽亞再來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的光明日。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756" y="3624911"/>
            <a:ext cx="88586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但在節期末要把燈台吹熄，主耶穌又趁機宣稱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自己是「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世上的光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58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r="833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Line 3"/>
          <p:cNvSpPr>
            <a:spLocks noChangeShapeType="1"/>
          </p:cNvSpPr>
          <p:nvPr/>
        </p:nvSpPr>
        <p:spPr bwMode="auto">
          <a:xfrm flipH="1">
            <a:off x="3608388" y="663575"/>
            <a:ext cx="290512" cy="15303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 flipH="1" flipV="1">
            <a:off x="6437313" y="3319463"/>
            <a:ext cx="1200150" cy="145891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513638" y="4705350"/>
            <a:ext cx="851515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女院</a:t>
            </a: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H="1">
            <a:off x="6986588" y="2405063"/>
            <a:ext cx="893762" cy="53181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7726548" y="1954213"/>
            <a:ext cx="1406154" cy="8925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庫房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奉獻處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V="1">
            <a:off x="4035425" y="2405063"/>
            <a:ext cx="1560513" cy="119221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H="1" flipV="1">
            <a:off x="3949700" y="3027363"/>
            <a:ext cx="85725" cy="51911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V="1">
            <a:off x="4035425" y="2624138"/>
            <a:ext cx="3279775" cy="93503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4244975" y="3427413"/>
            <a:ext cx="1409700" cy="14446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730625" y="3500438"/>
            <a:ext cx="851515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燈台</a:t>
            </a:r>
          </a:p>
        </p:txBody>
      </p:sp>
      <p:sp>
        <p:nvSpPr>
          <p:cNvPr id="72717" name="Text Box 13" descr="Blue tissue paper"/>
          <p:cNvSpPr txBox="1">
            <a:spLocks noChangeArrowheads="1"/>
          </p:cNvSpPr>
          <p:nvPr/>
        </p:nvSpPr>
        <p:spPr bwMode="auto">
          <a:xfrm>
            <a:off x="4432100" y="58738"/>
            <a:ext cx="4519186" cy="89255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住棚節期間，祭司每天從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西羅亞池取水，倒在祭壇上。</a:t>
            </a:r>
          </a:p>
        </p:txBody>
      </p:sp>
      <p:sp>
        <p:nvSpPr>
          <p:cNvPr id="72718" name="Text Box 14" descr="Blue tissue paper"/>
          <p:cNvSpPr txBox="1">
            <a:spLocks noChangeArrowheads="1"/>
          </p:cNvSpPr>
          <p:nvPr/>
        </p:nvSpPr>
        <p:spPr bwMode="auto">
          <a:xfrm>
            <a:off x="1576388" y="4362731"/>
            <a:ext cx="4361833" cy="12926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住棚節第一天的晚上，女院內四座燈台徹夜點燃，燈火通明。</a:t>
            </a:r>
          </a:p>
        </p:txBody>
      </p:sp>
      <p:sp>
        <p:nvSpPr>
          <p:cNvPr id="72719" name="Text Box 15" descr="Parchment"/>
          <p:cNvSpPr txBox="1">
            <a:spLocks noChangeArrowheads="1"/>
          </p:cNvSpPr>
          <p:nvPr/>
        </p:nvSpPr>
        <p:spPr bwMode="auto">
          <a:xfrm>
            <a:off x="4279900" y="972429"/>
            <a:ext cx="4852610" cy="89255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耶穌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在節期最後一天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說：信祂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者從他腹中要流出活水的江河來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511550" y="284163"/>
            <a:ext cx="851515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祭壇</a:t>
            </a:r>
          </a:p>
        </p:txBody>
      </p:sp>
      <p:sp>
        <p:nvSpPr>
          <p:cNvPr id="72721" name="Text Box 17" descr="Parchment"/>
          <p:cNvSpPr txBox="1">
            <a:spLocks noChangeArrowheads="1"/>
          </p:cNvSpPr>
          <p:nvPr/>
        </p:nvSpPr>
        <p:spPr bwMode="auto">
          <a:xfrm>
            <a:off x="1573213" y="5703206"/>
            <a:ext cx="5186035" cy="50866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耶穌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在庫房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說：我是世界的光。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7565052" y="6452294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*聖經簡報站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 animBg="1"/>
      <p:bldP spid="72712" grpId="0" animBg="1"/>
      <p:bldP spid="72713" grpId="0" animBg="1"/>
      <p:bldP spid="72714" grpId="0" animBg="1"/>
      <p:bldP spid="72715" grpId="0" animBg="1"/>
      <p:bldP spid="72716" grpId="0" animBg="1"/>
      <p:bldP spid="72718" grpId="0" animBg="1"/>
      <p:bldP spid="727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Gerr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643813" y="5440363"/>
            <a:ext cx="851515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女院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3694113" y="1381125"/>
            <a:ext cx="2378075" cy="109538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H="1">
            <a:off x="950913" y="1417638"/>
            <a:ext cx="2268537" cy="263366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108325" y="1198563"/>
            <a:ext cx="851515" cy="4924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燈台</a:t>
            </a: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H="1" flipV="1">
            <a:off x="4572000" y="2770188"/>
            <a:ext cx="365125" cy="1536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H="1" flipV="1">
            <a:off x="2011363" y="4014788"/>
            <a:ext cx="2414587" cy="5111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181660" y="4306888"/>
            <a:ext cx="1406154" cy="8925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庫房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奉獻處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108325" y="6446004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*聖經簡報站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505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 </a:t>
            </a:r>
            <a:r>
              <a:rPr lang="en-US" altLang="zh-TW" sz="36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(8:12-59)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5187" y="258184"/>
            <a:ext cx="36728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我是世界的光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114" y="824144"/>
            <a:ext cx="27222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光的作用：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021" y="1378812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揭露罪性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569141"/>
              </p:ext>
            </p:extLst>
          </p:nvPr>
        </p:nvGraphicFramePr>
        <p:xfrm>
          <a:off x="9493907" y="1243070"/>
          <a:ext cx="3183967" cy="75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Packager Shell Object" showAsIcon="1" r:id="rId4" imgW="2657520" imgH="627120" progId="Package">
                  <p:embed/>
                </p:oleObj>
              </mc:Choice>
              <mc:Fallback>
                <p:oleObj name="Packager Shell Object" showAsIcon="1" r:id="rId4" imgW="2657520" imgH="627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93907" y="1243070"/>
                        <a:ext cx="3183967" cy="751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2" name="Picture 2" descr="Image result for rock with bugs underneath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19" y="1070419"/>
            <a:ext cx="2581871" cy="22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6779" y="1934459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啟迪指引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5364" name="Picture 4" descr="Image result for light at the end of the tunnel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 r="5345" b="7654"/>
          <a:stretch/>
        </p:blipFill>
        <p:spPr bwMode="auto">
          <a:xfrm>
            <a:off x="6173726" y="1074619"/>
            <a:ext cx="2807746" cy="20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2487" y="3384696"/>
            <a:ext cx="62889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人拒絕神常是因為無知、偏見，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甚至懶惰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不想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用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心探討求證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2770" y="4888719"/>
            <a:ext cx="41088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什麼人不需要光呢？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3" l="0" r="100000">
                        <a14:foregroundMark x1="22727" y1="75591" x2="22727" y2="75591"/>
                        <a14:foregroundMark x1="35859" y1="69685" x2="35859" y2="69685"/>
                        <a14:foregroundMark x1="43434" y1="62598" x2="43434" y2="62598"/>
                        <a14:foregroundMark x1="51515" y1="56693" x2="51515" y2="56693"/>
                        <a14:foregroundMark x1="18182" y1="83071" x2="18182" y2="83071"/>
                        <a14:foregroundMark x1="7576" y1="90157" x2="7576" y2="90157"/>
                        <a14:foregroundMark x1="5051" y1="91732" x2="5051" y2="91732"/>
                        <a14:foregroundMark x1="27273" y1="75591" x2="27273" y2="75591"/>
                        <a14:foregroundMark x1="31313" y1="70472" x2="31818" y2="72835"/>
                        <a14:foregroundMark x1="30303" y1="71260" x2="30303" y2="71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819" y="3186039"/>
            <a:ext cx="2821168" cy="36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505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 </a:t>
            </a:r>
            <a:r>
              <a:rPr lang="en-US" altLang="zh-TW" sz="36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(8:12-59)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5187" y="258184"/>
            <a:ext cx="36728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我是世界的光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114" y="824144"/>
            <a:ext cx="27398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真理與自由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021" y="1378812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自由的定義？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828" y="2023242"/>
            <a:ext cx="890500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一般認為「自由」就是無束縛地能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做自己想做</a:t>
            </a:r>
            <a:endParaRPr lang="en-US" altLang="zh-TW" sz="3400" dirty="0" smtClean="0">
              <a:solidFill>
                <a:srgbClr val="0070C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的事。如浪子一樣，卻最終發現所得到的自由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其實是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另一種</a:t>
            </a:r>
            <a:r>
              <a:rPr lang="zh-TW" altLang="en-US" sz="3400" dirty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束縛</a:t>
            </a:r>
            <a:endParaRPr lang="en-US" altLang="zh-TW" sz="3400" dirty="0" smtClean="0">
              <a:solidFill>
                <a:srgbClr val="0070C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23554" name="Picture 2" descr="Image result for smo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2" y="3756661"/>
            <a:ext cx="3165475" cy="209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6114" y="5922689"/>
            <a:ext cx="2364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吸煙的自由</a:t>
            </a:r>
            <a:endParaRPr lang="en-US" sz="3400" dirty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0013" y="3756661"/>
            <a:ext cx="53751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opportunity to be all that</a:t>
            </a:r>
          </a:p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were meant to be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~ Ray Stedman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0013" y="5326321"/>
            <a:ext cx="483658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能成為你該成為的人</a:t>
            </a:r>
            <a:endParaRPr lang="en-US" altLang="zh-TW" sz="34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能發揮出你最高的潛力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82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505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 </a:t>
            </a:r>
            <a:r>
              <a:rPr lang="en-US" altLang="zh-TW" sz="36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(8:12-59)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5187" y="258184"/>
            <a:ext cx="36728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我是世界的光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114" y="824144"/>
            <a:ext cx="27398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真理與自由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021" y="1378812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得自由的步驟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756" y="2005657"/>
            <a:ext cx="917591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耶穌對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祂的人說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你們若常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遵守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我的道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必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曉得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真理，真理必叫你們得以自由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(8:31-32)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5638" y="3154855"/>
            <a:ext cx="22365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相信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真理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5638" y="3692245"/>
            <a:ext cx="66960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遵守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真理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(vv.31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51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52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55)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808" y="4227176"/>
            <a:ext cx="22381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認識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真理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2106" y="4842310"/>
            <a:ext cx="66672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所有犯罪的，就是罪的奴僕 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(8:34)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7549" y="5404580"/>
            <a:ext cx="62889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真理使人脫離恐懼、憤怒、罪疚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2392" y="5996227"/>
            <a:ext cx="639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Half Truth </a:t>
            </a:r>
            <a:r>
              <a:rPr lang="en-US" sz="3200" b="1" dirty="0" smtClean="0"/>
              <a:t>vs </a:t>
            </a:r>
            <a:r>
              <a:rPr lang="en-US" sz="3200" b="1" i="1" dirty="0" smtClean="0">
                <a:solidFill>
                  <a:srgbClr val="0070C0"/>
                </a:solidFill>
              </a:rPr>
              <a:t>Whole Truth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505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 </a:t>
            </a:r>
            <a:r>
              <a:rPr lang="en-US" altLang="zh-TW" sz="36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(8:12-59)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5187" y="258184"/>
            <a:ext cx="36728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我是世界的光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114" y="824144"/>
            <a:ext cx="41617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存心侮辱主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(48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90" y="1439697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不信有時不一定是因為「</a:t>
            </a:r>
            <a:r>
              <a:rPr lang="zh-TW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無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知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」，而是「</a:t>
            </a:r>
            <a:r>
              <a:rPr lang="zh-TW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明知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590" y="1979869"/>
            <a:ext cx="8664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罵耶穌是「撒瑪利亞人」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雜種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，「被鬼附的」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590" y="2520041"/>
            <a:ext cx="78406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理由不足，無以回答的招數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人身攻擊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89" y="3060213"/>
            <a:ext cx="69685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猶太人的難阻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民族和屬靈的驕傲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113" y="3675766"/>
            <a:ext cx="28825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主的回應：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5169" y="3675766"/>
            <a:ext cx="55130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我是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(58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節，參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24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28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1204" y="4232830"/>
            <a:ext cx="2798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+mn-ea"/>
              </a:rPr>
              <a:t>“I AM” </a:t>
            </a:r>
            <a:r>
              <a:rPr lang="el-GR" altLang="zh-TW" sz="3200" i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εγω </a:t>
            </a:r>
            <a:r>
              <a:rPr lang="el-GR" altLang="zh-TW" sz="3200" i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ειμι</a:t>
            </a:r>
            <a:endParaRPr lang="en-US" sz="3200" i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64" y="4202052"/>
            <a:ext cx="34131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出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3:15) </a:t>
            </a:r>
            <a:r>
              <a:rPr lang="zh-TW" altLang="en-US" sz="3400" u="sng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自有永有</a:t>
            </a:r>
            <a:endParaRPr lang="en-US" sz="3400" u="sng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113" y="4778203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這乃上帝的尊稱，因而使猶太人非常憤怒，要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拿石頭打耶穌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6348" y="5771935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但主耶穌被罵不還口，受害不說威嚇的話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彼後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2:23)</a:t>
            </a:r>
          </a:p>
        </p:txBody>
      </p:sp>
    </p:spTree>
    <p:extLst>
      <p:ext uri="{BB962C8B-B14F-4D97-AF65-F5344CB8AC3E}">
        <p14:creationId xmlns:p14="http://schemas.microsoft.com/office/powerpoint/2010/main" val="32584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toz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42" y="88105"/>
            <a:ext cx="2069432" cy="3449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4563" y="141088"/>
            <a:ext cx="708078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今天基督徒對主耶穌，有如英國人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對英女皇，只作一個標記，而不是</a:t>
            </a:r>
            <a:endParaRPr lang="en-US" altLang="zh-TW" sz="34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真正在掌管，只有稱呼 </a:t>
            </a:r>
            <a:r>
              <a:rPr lang="en-US" altLang="zh-TW" sz="3400" i="1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My Majesty, </a:t>
            </a:r>
          </a:p>
          <a:p>
            <a:r>
              <a:rPr lang="en-US" altLang="zh-TW" sz="3400" i="1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My Lord...</a:t>
            </a:r>
            <a:r>
              <a:rPr lang="zh-TW" altLang="en-US" sz="3400" i="1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i="1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(lip service = </a:t>
            </a:r>
            <a:r>
              <a:rPr lang="zh-TW" altLang="en-US" sz="3400" i="1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口頭服務</a:t>
            </a:r>
            <a:r>
              <a:rPr lang="en-US" altLang="zh-TW" sz="3400" i="1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i="1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64925"/>
            <a:ext cx="2238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W. Tozer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46506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分岐的意見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(7:1-36)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114" y="824144"/>
            <a:ext cx="45223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不信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弟弟們的建議：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476" y="2468911"/>
            <a:ext cx="542969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主耶穌的弟弟：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13:55)</a:t>
            </a: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雅各*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、約瑟、西門、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猶大*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476" y="3508498"/>
            <a:ext cx="30171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*</a:t>
            </a:r>
            <a:r>
              <a:rPr lang="zh-TW" altLang="en-US" sz="3400" u="sng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新約書信作者</a:t>
            </a:r>
            <a:endParaRPr lang="en-US" sz="3400" u="sng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7970" y="824144"/>
            <a:ext cx="41088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抓緊機會為自己留名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1476" y="1357951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世俗觀念。身旁至親的人往往最不了解，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給予最大的試探。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3741" y="1877184"/>
            <a:ext cx="39148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因為他們</a:t>
            </a:r>
            <a:r>
              <a:rPr lang="zh-TW" altLang="en-US" sz="3400" b="1" u="sng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不信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(5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1476" y="4124051"/>
            <a:ext cx="798487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但主耶穌後來「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暗去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(10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，祂作事是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按父神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時間和方法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766" y="5286791"/>
            <a:ext cx="70823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困惑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群眾的議論：這人究竟是誰？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59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4" name="Rectangle 12" descr="Stationery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460750" y="1946275"/>
            <a:ext cx="483337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好人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(7:12)</a:t>
            </a:r>
          </a:p>
          <a:p>
            <a:pPr marL="342900" marR="0" lvl="0" indent="-3429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迷惑人的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(7:12)—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騙子</a:t>
            </a:r>
          </a:p>
          <a:p>
            <a:pPr marL="342900" marR="0" lvl="0" indent="-3429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被鬼附的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(7:20)—</a:t>
            </a: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瘋子</a:t>
            </a:r>
          </a:p>
          <a:p>
            <a:pPr marL="342900" marR="0" lvl="0" indent="-3429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先知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(7:40)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基督 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(7:41)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718975" y="2190496"/>
            <a:ext cx="280076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有人說，是：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463925" y="649288"/>
            <a:ext cx="2492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耶穌是誰？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130" y="629492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*聖經簡報站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850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42" name="Rectangle 26" descr="Stationery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463925" y="649288"/>
            <a:ext cx="2492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耶穌是誰？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95275" y="3063875"/>
            <a:ext cx="2411413" cy="2543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耶穌說，祂是基督，是神的兒子，也就是神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</a:rPr>
              <a:t>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itchFamily="49" charset="-122"/>
              <a:cs typeface="Arial" panose="020B0604020202020204" pitchFamily="34" charset="0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219450" y="2514600"/>
            <a:ext cx="803275" cy="622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假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219450" y="5621338"/>
            <a:ext cx="803275" cy="622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 panose="020B0604020202020204" pitchFamily="34" charset="0"/>
              </a:rPr>
              <a:t>真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498975" y="2076450"/>
            <a:ext cx="2522538" cy="6238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自知所言是假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4498975" y="2954338"/>
            <a:ext cx="2522538" cy="623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不知所言是假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7423150" y="2076450"/>
            <a:ext cx="1062038" cy="6238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騙子</a:t>
            </a: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7423150" y="2954338"/>
            <a:ext cx="1062038" cy="623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瘋子</a:t>
            </a:r>
          </a:p>
        </p:txBody>
      </p:sp>
      <p:cxnSp>
        <p:nvCxnSpPr>
          <p:cNvPr id="86030" name="AutoShape 14"/>
          <p:cNvCxnSpPr>
            <a:cxnSpLocks noChangeShapeType="1"/>
            <a:stCxn id="86023" idx="3"/>
            <a:endCxn id="86024" idx="1"/>
          </p:cNvCxnSpPr>
          <p:nvPr/>
        </p:nvCxnSpPr>
        <p:spPr bwMode="auto">
          <a:xfrm flipV="1">
            <a:off x="2706688" y="2825750"/>
            <a:ext cx="512762" cy="139065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31" name="AutoShape 15"/>
          <p:cNvCxnSpPr>
            <a:cxnSpLocks noChangeShapeType="1"/>
            <a:stCxn id="86023" idx="3"/>
            <a:endCxn id="86025" idx="1"/>
          </p:cNvCxnSpPr>
          <p:nvPr/>
        </p:nvCxnSpPr>
        <p:spPr bwMode="auto">
          <a:xfrm>
            <a:off x="2706688" y="4216400"/>
            <a:ext cx="512762" cy="1716088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32" name="AutoShape 16"/>
          <p:cNvCxnSpPr>
            <a:cxnSpLocks noChangeShapeType="1"/>
            <a:stCxn id="86024" idx="3"/>
            <a:endCxn id="86026" idx="1"/>
          </p:cNvCxnSpPr>
          <p:nvPr/>
        </p:nvCxnSpPr>
        <p:spPr bwMode="auto">
          <a:xfrm flipV="1">
            <a:off x="4022725" y="2389188"/>
            <a:ext cx="476250" cy="4365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33" name="AutoShape 17"/>
          <p:cNvCxnSpPr>
            <a:cxnSpLocks noChangeShapeType="1"/>
            <a:stCxn id="86024" idx="3"/>
            <a:endCxn id="86027" idx="1"/>
          </p:cNvCxnSpPr>
          <p:nvPr/>
        </p:nvCxnSpPr>
        <p:spPr bwMode="auto">
          <a:xfrm>
            <a:off x="4022725" y="2825750"/>
            <a:ext cx="476250" cy="4413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34" name="AutoShape 18"/>
          <p:cNvCxnSpPr>
            <a:cxnSpLocks noChangeShapeType="1"/>
            <a:stCxn id="86026" idx="3"/>
            <a:endCxn id="86028" idx="1"/>
          </p:cNvCxnSpPr>
          <p:nvPr/>
        </p:nvCxnSpPr>
        <p:spPr bwMode="auto">
          <a:xfrm>
            <a:off x="7021513" y="2389188"/>
            <a:ext cx="4016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35" name="AutoShape 19"/>
          <p:cNvCxnSpPr>
            <a:cxnSpLocks noChangeShapeType="1"/>
            <a:stCxn id="86027" idx="3"/>
            <a:endCxn id="86029" idx="1"/>
          </p:cNvCxnSpPr>
          <p:nvPr/>
        </p:nvCxnSpPr>
        <p:spPr bwMode="auto">
          <a:xfrm>
            <a:off x="7021513" y="3267075"/>
            <a:ext cx="4016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7423150" y="3832225"/>
            <a:ext cx="1062038" cy="6238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好人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423150" y="4710113"/>
            <a:ext cx="1062038" cy="623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先知</a:t>
            </a: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7424738" y="5621338"/>
            <a:ext cx="1062037" cy="623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基督</a:t>
            </a:r>
          </a:p>
        </p:txBody>
      </p:sp>
      <p:cxnSp>
        <p:nvCxnSpPr>
          <p:cNvPr id="86039" name="AutoShape 23"/>
          <p:cNvCxnSpPr>
            <a:cxnSpLocks noChangeShapeType="1"/>
            <a:stCxn id="86025" idx="3"/>
            <a:endCxn id="86038" idx="1"/>
          </p:cNvCxnSpPr>
          <p:nvPr/>
        </p:nvCxnSpPr>
        <p:spPr bwMode="auto">
          <a:xfrm>
            <a:off x="4022725" y="5932488"/>
            <a:ext cx="3402013" cy="1587"/>
          </a:xfrm>
          <a:prstGeom prst="bentConnector3">
            <a:avLst>
              <a:gd name="adj1" fmla="val 4997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040" name="AutoShape 24"/>
          <p:cNvSpPr>
            <a:spLocks/>
          </p:cNvSpPr>
          <p:nvPr/>
        </p:nvSpPr>
        <p:spPr bwMode="auto">
          <a:xfrm>
            <a:off x="7023100" y="3867150"/>
            <a:ext cx="292100" cy="1427163"/>
          </a:xfrm>
          <a:prstGeom prst="leftBrace">
            <a:avLst>
              <a:gd name="adj1" fmla="val 407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3625230" y="4292140"/>
            <a:ext cx="3467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黑體 Std W7" panose="020B0700000000000000" pitchFamily="34" charset="-120"/>
                <a:ea typeface="華康黑體 Std W7" panose="020B0700000000000000" pitchFamily="34" charset="-120"/>
                <a:cs typeface="Arial" panose="020B0604020202020204" pitchFamily="34" charset="0"/>
              </a:rPr>
              <a:t>世人多以為耶穌是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130" y="629492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*聖經簡報站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46506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分岐的意見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(7:1-36)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40302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困惑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群眾的議論：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992" y="1390104"/>
            <a:ext cx="24416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主的為人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991" y="1950715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主的教訓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430812" y="1548581"/>
            <a:ext cx="418517" cy="825909"/>
          </a:xfrm>
          <a:prstGeom prst="rightBrac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2656" y="1615257"/>
            <a:ext cx="2364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兩者分不開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4579" y="2499938"/>
            <a:ext cx="63353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8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沒有學過，怎能明白書？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(15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8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rgbClr val="8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514073" y="3065898"/>
            <a:ext cx="71874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耶穌說話有權威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en-US" altLang="zh-TW" sz="3400" i="1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with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authority)</a:t>
            </a: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猶大領袖用權威說話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en-US" altLang="zh-TW" sz="3400" i="1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from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authority)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4991" y="4237359"/>
            <a:ext cx="33137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如何明白神？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3326" y="4258875"/>
            <a:ext cx="49824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立志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遵行</a:t>
            </a:r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曉得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(17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4073" y="4824835"/>
            <a:ext cx="49808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服從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是明白神旨的工具！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2858" y="4874428"/>
            <a:ext cx="29450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i="1" dirty="0" smtClean="0">
                <a:latin typeface="+mn-ea"/>
              </a:rPr>
              <a:t>Learn by doing</a:t>
            </a:r>
            <a:endParaRPr lang="en-US" sz="3000" b="1" i="1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2293" y="5440388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人說：給我證據，我就會相信</a:t>
            </a:r>
            <a:endParaRPr lang="en-US" sz="34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2277" y="5979371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</a:t>
            </a:r>
            <a:r>
              <a:rPr lang="zh-TW" altLang="en-US" sz="34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說：相信我，我會給你證據</a:t>
            </a:r>
            <a:endParaRPr lang="en-US" sz="34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456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46506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分岐的意見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(7:1-36)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40479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敵對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的法利賽人：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991" y="1386577"/>
            <a:ext cx="37497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按外貌斷定是非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852" y="1952537"/>
            <a:ext cx="61558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屬世眼光：身份、地位、學問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4991" y="2564563"/>
            <a:ext cx="46217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不相信耶穌由父差來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4991" y="3180116"/>
            <a:ext cx="37497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決定要捉拿耶穌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61" y="3838701"/>
            <a:ext cx="938590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耶穌在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章講當日天降嗎哪、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章擊打磐石得水、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8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章真光</a:t>
            </a:r>
            <a:r>
              <a:rPr lang="en-US" altLang="zh-TW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神為火柱，讓猶太人聯想祂是昔日的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拯救者，也即是神，猶太領袖認為祂褻瀆神，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想要殺祂。</a:t>
            </a:r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1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56" y="258184"/>
            <a:ext cx="4916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耶穌在呼籲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(7:37-52)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114" y="824144"/>
            <a:ext cx="50593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住棚節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參利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23:33-44)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060" y="1622576"/>
            <a:ext cx="90011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陽曆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十月初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，紀念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40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年曠野生涯，臨時帳棚，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乏糧缺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水。傳統</a:t>
            </a:r>
            <a:r>
              <a:rPr lang="zh-TW" altLang="en-US" sz="3400" dirty="0" smtClean="0">
                <a:solidFill>
                  <a:srgbClr val="0070C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守七日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，每日祭司到西羅亞池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取水倒入金壺，帶回聖壇，象徵昔日在曠野由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摩西擊打磐石得水。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026" name="Picture 2" descr="Image result for sukkot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9"/>
          <a:stretch/>
        </p:blipFill>
        <p:spPr bwMode="auto">
          <a:xfrm>
            <a:off x="370727" y="4011975"/>
            <a:ext cx="3956515" cy="258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41" y="4011975"/>
            <a:ext cx="4534759" cy="25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90" name="Rectangle 54" descr="Dashed vertical"/>
          <p:cNvSpPr>
            <a:spLocks noChangeArrowheads="1"/>
          </p:cNvSpPr>
          <p:nvPr/>
        </p:nvSpPr>
        <p:spPr bwMode="auto">
          <a:xfrm>
            <a:off x="1255713" y="1208569"/>
            <a:ext cx="1828800" cy="1244600"/>
          </a:xfrm>
          <a:prstGeom prst="rect">
            <a:avLst/>
          </a:prstGeom>
          <a:pattFill prst="dashVert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9" name="Rectangle 53" descr="Dashed vertical"/>
          <p:cNvSpPr>
            <a:spLocks noChangeArrowheads="1"/>
          </p:cNvSpPr>
          <p:nvPr/>
        </p:nvSpPr>
        <p:spPr bwMode="auto">
          <a:xfrm>
            <a:off x="6759575" y="1209862"/>
            <a:ext cx="1828800" cy="1244600"/>
          </a:xfrm>
          <a:prstGeom prst="rect">
            <a:avLst/>
          </a:prstGeom>
          <a:pattFill prst="dashVert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11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34365"/>
              </p:ext>
            </p:extLst>
          </p:nvPr>
        </p:nvGraphicFramePr>
        <p:xfrm>
          <a:off x="1225550" y="2543175"/>
          <a:ext cx="7372350" cy="533400"/>
        </p:xfrm>
        <a:graphic>
          <a:graphicData uri="http://schemas.openxmlformats.org/drawingml/2006/table">
            <a:tbl>
              <a:tblPr/>
              <a:tblGrid>
                <a:gridCol w="614363">
                  <a:extLst>
                    <a:ext uri="{9D8B030D-6E8A-4147-A177-3AD203B41FA5}">
                      <a16:colId xmlns:a16="http://schemas.microsoft.com/office/drawing/2014/main" val="3262659303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946184789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3573039757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3983991165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3782030073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83541995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258276286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40894798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582081332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1329018806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1195382132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415334989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81988"/>
                  </a:ext>
                </a:extLst>
              </a:tr>
            </a:tbl>
          </a:graphicData>
        </a:graphic>
      </p:graphicFrame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271443" y="2496804"/>
            <a:ext cx="9541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陽曆</a:t>
            </a:r>
          </a:p>
        </p:txBody>
      </p:sp>
      <p:sp>
        <p:nvSpPr>
          <p:cNvPr id="91169" name="Text Box 33"/>
          <p:cNvSpPr txBox="1">
            <a:spLocks noChangeArrowheads="1"/>
          </p:cNvSpPr>
          <p:nvPr/>
        </p:nvSpPr>
        <p:spPr bwMode="auto">
          <a:xfrm>
            <a:off x="4383984" y="619959"/>
            <a:ext cx="954107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30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旱季</a:t>
            </a:r>
          </a:p>
        </p:txBody>
      </p: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1680359" y="649327"/>
            <a:ext cx="954107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雨季</a:t>
            </a:r>
          </a:p>
        </p:txBody>
      </p:sp>
      <p:sp>
        <p:nvSpPr>
          <p:cNvPr id="91173" name="Text Box 37"/>
          <p:cNvSpPr txBox="1">
            <a:spLocks noChangeArrowheads="1"/>
          </p:cNvSpPr>
          <p:nvPr/>
        </p:nvSpPr>
        <p:spPr bwMode="auto">
          <a:xfrm>
            <a:off x="7133721" y="604838"/>
            <a:ext cx="954107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30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雨季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 flipV="1">
            <a:off x="3124200" y="3081338"/>
            <a:ext cx="0" cy="91440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5" name="Text Box 39"/>
          <p:cNvSpPr txBox="1">
            <a:spLocks noChangeArrowheads="1"/>
          </p:cNvSpPr>
          <p:nvPr/>
        </p:nvSpPr>
        <p:spPr bwMode="auto">
          <a:xfrm>
            <a:off x="2834868" y="3984625"/>
            <a:ext cx="543740" cy="1384995"/>
          </a:xfrm>
          <a:prstGeom prst="rect">
            <a:avLst/>
          </a:prstGeom>
          <a:solidFill>
            <a:srgbClr val="FFCC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逾</a:t>
            </a:r>
          </a:p>
          <a:p>
            <a:pPr algn="ctr"/>
            <a:r>
              <a:rPr kumimoji="1"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越</a:t>
            </a:r>
          </a:p>
          <a:p>
            <a:pPr algn="ctr"/>
            <a:r>
              <a:rPr kumimoji="1"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 flipH="1" flipV="1">
            <a:off x="6757602" y="3081338"/>
            <a:ext cx="0" cy="914400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7" name="Text Box 41"/>
          <p:cNvSpPr txBox="1">
            <a:spLocks noChangeArrowheads="1"/>
          </p:cNvSpPr>
          <p:nvPr/>
        </p:nvSpPr>
        <p:spPr bwMode="auto">
          <a:xfrm>
            <a:off x="6534977" y="4028906"/>
            <a:ext cx="543739" cy="1169551"/>
          </a:xfrm>
          <a:prstGeom prst="rect">
            <a:avLst/>
          </a:prstGeom>
          <a:solidFill>
            <a:srgbClr val="FFCC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kumimoji="1"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住</a:t>
            </a:r>
          </a:p>
          <a:p>
            <a:pPr algn="ctr">
              <a:lnSpc>
                <a:spcPts val="2800"/>
              </a:lnSpc>
            </a:pPr>
            <a:r>
              <a:rPr kumimoji="1"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棚</a:t>
            </a:r>
          </a:p>
          <a:p>
            <a:pPr algn="ctr">
              <a:lnSpc>
                <a:spcPts val="2800"/>
              </a:lnSpc>
            </a:pPr>
            <a:r>
              <a:rPr kumimoji="1"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 flipV="1">
            <a:off x="4114800" y="3081338"/>
            <a:ext cx="0" cy="91440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9" name="Text Box 43"/>
          <p:cNvSpPr txBox="1">
            <a:spLocks noChangeArrowheads="1"/>
          </p:cNvSpPr>
          <p:nvPr/>
        </p:nvSpPr>
        <p:spPr bwMode="auto">
          <a:xfrm>
            <a:off x="3825468" y="3984625"/>
            <a:ext cx="543740" cy="1384995"/>
          </a:xfrm>
          <a:prstGeom prst="rect">
            <a:avLst/>
          </a:prstGeom>
          <a:solidFill>
            <a:srgbClr val="FFCC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</a:t>
            </a:r>
          </a:p>
          <a:p>
            <a:pPr algn="ctr"/>
            <a:r>
              <a:rPr kumimoji="1"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旬</a:t>
            </a:r>
          </a:p>
          <a:p>
            <a:pPr algn="ctr"/>
            <a:r>
              <a:rPr kumimoji="1"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endParaRPr kumimoji="1" lang="en-US" altLang="zh-TW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1180" name="Text Box 44"/>
          <p:cNvSpPr txBox="1">
            <a:spLocks noChangeArrowheads="1"/>
          </p:cNvSpPr>
          <p:nvPr/>
        </p:nvSpPr>
        <p:spPr bwMode="auto">
          <a:xfrm>
            <a:off x="6723672" y="3095154"/>
            <a:ext cx="1960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99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>
                <a:solidFill>
                  <a:srgbClr val="99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犁</a:t>
            </a:r>
            <a:r>
              <a:rPr lang="zh-TW" altLang="en-US" sz="2800" dirty="0" smtClean="0">
                <a:solidFill>
                  <a:srgbClr val="99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田</a:t>
            </a:r>
            <a:r>
              <a:rPr lang="en-US" altLang="zh-TW" sz="2800" dirty="0" smtClean="0">
                <a:solidFill>
                  <a:srgbClr val="99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altLang="en-US" sz="2800" dirty="0" smtClean="0">
                <a:solidFill>
                  <a:srgbClr val="99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播</a:t>
            </a:r>
            <a:r>
              <a:rPr lang="zh-TW" altLang="en-US" sz="2800" dirty="0">
                <a:solidFill>
                  <a:srgbClr val="99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種</a:t>
            </a:r>
            <a:r>
              <a:rPr lang="en-US" altLang="zh-TW" sz="2800" dirty="0">
                <a:solidFill>
                  <a:srgbClr val="99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91181" name="Text Box 45"/>
          <p:cNvSpPr txBox="1">
            <a:spLocks noChangeArrowheads="1"/>
          </p:cNvSpPr>
          <p:nvPr/>
        </p:nvSpPr>
        <p:spPr bwMode="auto">
          <a:xfrm>
            <a:off x="3048000" y="3171825"/>
            <a:ext cx="1143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99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>
                <a:solidFill>
                  <a:srgbClr val="99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收割</a:t>
            </a:r>
            <a:r>
              <a:rPr lang="en-US" altLang="zh-TW" sz="2800" dirty="0">
                <a:solidFill>
                  <a:srgbClr val="99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6532343" y="4037706"/>
            <a:ext cx="522698" cy="119177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3378608" y="5369620"/>
            <a:ext cx="15023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TW" sz="2800" dirty="0">
                <a:solidFill>
                  <a:srgbClr val="00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kumimoji="1" lang="zh-TW" altLang="en-US" sz="2800" dirty="0">
                <a:solidFill>
                  <a:srgbClr val="00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七七節</a:t>
            </a:r>
            <a:r>
              <a:rPr kumimoji="1" lang="en-US" altLang="zh-TW" sz="2800" dirty="0">
                <a:solidFill>
                  <a:srgbClr val="00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91185" name="Rectangle 49"/>
          <p:cNvSpPr>
            <a:spLocks noChangeArrowheads="1"/>
          </p:cNvSpPr>
          <p:nvPr/>
        </p:nvSpPr>
        <p:spPr bwMode="auto">
          <a:xfrm>
            <a:off x="6044922" y="5311076"/>
            <a:ext cx="15023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TW" sz="2800" dirty="0">
                <a:solidFill>
                  <a:srgbClr val="00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kumimoji="1" lang="zh-TW" altLang="en-US" sz="2800" dirty="0">
                <a:solidFill>
                  <a:srgbClr val="00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收藏節</a:t>
            </a:r>
            <a:r>
              <a:rPr kumimoji="1" lang="en-US" altLang="zh-TW" sz="2800" dirty="0">
                <a:solidFill>
                  <a:srgbClr val="00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</p:txBody>
      </p:sp>
      <p:sp>
        <p:nvSpPr>
          <p:cNvPr id="91186" name="Text Box 50" descr="Parchment"/>
          <p:cNvSpPr txBox="1">
            <a:spLocks noChangeArrowheads="1"/>
          </p:cNvSpPr>
          <p:nvPr/>
        </p:nvSpPr>
        <p:spPr bwMode="auto">
          <a:xfrm>
            <a:off x="5338091" y="5889178"/>
            <a:ext cx="2877711" cy="5232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猶太曆：</a:t>
            </a:r>
            <a:r>
              <a:rPr lang="en-US" altLang="zh-TW" sz="28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7/15-21</a:t>
            </a:r>
          </a:p>
        </p:txBody>
      </p:sp>
      <p:sp>
        <p:nvSpPr>
          <p:cNvPr id="91187" name="Text Box 51"/>
          <p:cNvSpPr txBox="1">
            <a:spLocks noChangeArrowheads="1"/>
          </p:cNvSpPr>
          <p:nvPr/>
        </p:nvSpPr>
        <p:spPr bwMode="auto">
          <a:xfrm>
            <a:off x="6796089" y="1324330"/>
            <a:ext cx="884872" cy="92333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sz="30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秋雨</a:t>
            </a:r>
          </a:p>
          <a:p>
            <a:pPr algn="ctr"/>
            <a:r>
              <a:rPr lang="zh-TW" altLang="en-US" sz="30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早雨</a:t>
            </a:r>
            <a:endParaRPr lang="en-US" altLang="zh-TW" sz="3000" dirty="0">
              <a:solidFill>
                <a:schemeClr val="tx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1188" name="Text Box 52"/>
          <p:cNvSpPr txBox="1">
            <a:spLocks noChangeArrowheads="1"/>
          </p:cNvSpPr>
          <p:nvPr/>
        </p:nvSpPr>
        <p:spPr bwMode="auto">
          <a:xfrm>
            <a:off x="2151529" y="1350735"/>
            <a:ext cx="935664" cy="92333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sz="30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春雨</a:t>
            </a:r>
          </a:p>
          <a:p>
            <a:pPr algn="ctr"/>
            <a:r>
              <a:rPr lang="zh-TW" altLang="en-US" sz="3000" dirty="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晚雨</a:t>
            </a:r>
            <a:endParaRPr lang="en-US" altLang="zh-TW" sz="3000" dirty="0">
              <a:solidFill>
                <a:schemeClr val="tx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91191" name="Picture 55" descr="Hot-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320800"/>
            <a:ext cx="909638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48496" y="6309426"/>
            <a:ext cx="16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*聖經簡報站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6" grpId="0" animBg="1"/>
      <p:bldP spid="91177" grpId="0" animBg="1"/>
      <p:bldP spid="91183" grpId="0" animBg="1"/>
      <p:bldP spid="91185" grpId="0"/>
      <p:bldP spid="9118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4066</TotalTime>
  <Words>3042</Words>
  <Application>Microsoft Office PowerPoint</Application>
  <PresentationFormat>On-screen Show (4:3)</PresentationFormat>
  <Paragraphs>303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SimHei</vt:lpstr>
      <vt:lpstr>新細明體</vt:lpstr>
      <vt:lpstr>王漢宗空疊圓繁</vt:lpstr>
      <vt:lpstr>華康魏碑體 Std W7</vt:lpstr>
      <vt:lpstr>華康黑體 Std W7</vt:lpstr>
      <vt:lpstr>華康黑體 Std W9</vt:lpstr>
      <vt:lpstr>Arial</vt:lpstr>
      <vt:lpstr>Calibri</vt:lpstr>
      <vt:lpstr>Calibri Light</vt:lpstr>
      <vt:lpstr>Verdana</vt:lpstr>
      <vt:lpstr>Wingdings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88</cp:revision>
  <dcterms:created xsi:type="dcterms:W3CDTF">2019-09-18T23:55:14Z</dcterms:created>
  <dcterms:modified xsi:type="dcterms:W3CDTF">2020-01-12T03:38:37Z</dcterms:modified>
</cp:coreProperties>
</file>