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9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3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1B852-5EC4-4B41-A9F8-134DDA43E3B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EEAE-9F23-4F07-9DF7-5F01156E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122" y="4485939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約翰福音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907"/>
            <a:ext cx="9144000" cy="81157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066" y="5518081"/>
            <a:ext cx="69204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「醫治瞎子、好牧人」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(9-10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章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41" y="546271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1/</a:t>
            </a:r>
            <a:r>
              <a:rPr lang="en-US" altLang="zh-TW" sz="3600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19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/20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20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4048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我是羊的門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(10:1-10)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40863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主是進入真理之門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506" y="1365720"/>
            <a:ext cx="53687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經過耶穌，才能明白真理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498" y="2005657"/>
            <a:ext cx="577594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進羊圈的必然：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得救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得餵養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得豐盛生命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114" y="4143763"/>
            <a:ext cx="81307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法利賽人</a:t>
            </a:r>
            <a:r>
              <a:rPr lang="en-US" altLang="zh-TW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盜賊，拿掉真理，使人跌倒，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</a:t>
            </a:r>
            <a:r>
              <a:rPr lang="en-US" sz="28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譬如誤解安息日的意義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498" y="5311783"/>
            <a:ext cx="75039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</a:t>
            </a:r>
            <a:r>
              <a:rPr lang="en-US" altLang="zh-TW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受保護  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羊圈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安全感、歸屬感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71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an open 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r="9524"/>
          <a:stretch/>
        </p:blipFill>
        <p:spPr bwMode="auto">
          <a:xfrm>
            <a:off x="1" y="0"/>
            <a:ext cx="9144000" cy="68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571" y="522511"/>
            <a:ext cx="3416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一門只一扇門，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但是它有兩面；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裡面與外面，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你在那一面？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71" y="3179178"/>
            <a:ext cx="3416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一門只一扇門，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但是它有兩面；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我是在裡面，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你在那一面？</a:t>
            </a:r>
            <a:endParaRPr lang="en-US" altLang="zh-TW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9727" y="638097"/>
            <a:ext cx="738664" cy="51706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千年慕道友，徘徊在外面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02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4048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我是羊的門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(10:1-10)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44839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真牧人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」的特徵：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401" y="1422107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從門進去羊圈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62" y="1988067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藉「舊約」之門，應驗了多少先知預言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400" y="2626239"/>
            <a:ext cx="36038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門的給祂開門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062" y="3194546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如施洗約翰為基督開路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062" y="3808788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與羊相知相識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62" y="4375784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約翰福音裡充滿耶穌與不同人個別對話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30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shepherds calling their 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m recognizes baby cr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7" y="219403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 b="2939"/>
          <a:stretch/>
        </p:blipFill>
        <p:spPr bwMode="auto">
          <a:xfrm>
            <a:off x="203687" y="146573"/>
            <a:ext cx="8751127" cy="64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670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我是好牧人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(10:11-42)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45223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好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牧人」的特徵：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401" y="1422107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為羊捨命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0109" y="1430902"/>
            <a:ext cx="49760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(5X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，基督教信仰的特徵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915" y="2040736"/>
            <a:ext cx="27318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認識他的羊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9334" y="2586030"/>
            <a:ext cx="74526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與羊有親密關係，知道羊的名字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的需要、個性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4915" y="3717950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領導餵養羊群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904" y="4233848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不是在後面趕羊，或放羊吃草隨便他們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915" y="4801310"/>
            <a:ext cx="36038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能使羊合成一群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1904" y="5395164"/>
            <a:ext cx="47404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羊圈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(16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以色列人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另外有羊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外邦人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670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我是好牧人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(10:11-42)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89319"/>
              </p:ext>
            </p:extLst>
          </p:nvPr>
        </p:nvGraphicFramePr>
        <p:xfrm>
          <a:off x="841829" y="1061720"/>
          <a:ext cx="7010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1730381714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536335556"/>
                    </a:ext>
                  </a:extLst>
                </a:gridCol>
              </a:tblGrid>
              <a:tr h="433251">
                <a:tc>
                  <a:txBody>
                    <a:bodyPr/>
                    <a:lstStyle/>
                    <a:p>
                      <a:r>
                        <a:rPr lang="zh-TW" altLang="en-US" sz="3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僱工 </a:t>
                      </a:r>
                      <a:r>
                        <a:rPr lang="en-US" altLang="zh-TW" sz="3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hireling</a:t>
                      </a:r>
                      <a:endParaRPr lang="en-US" sz="3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牧羊人</a:t>
                      </a:r>
                      <a:r>
                        <a:rPr lang="zh-TW" altLang="en-US" sz="3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Shepherd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9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基本責任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愛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1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計較利益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委身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0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為自己著想</a:t>
                      </a:r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為羊著想</a:t>
                      </a:r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4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捨羊而逃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為羊拼命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33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478" y="4212652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今天多少獻身作傳道的人，是在作「僱工」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/>
            </a:r>
            <a:b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還是當「牧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」？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829" y="1681657"/>
            <a:ext cx="7010400" cy="2375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759" y="5427604"/>
            <a:ext cx="81291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8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使命</a:t>
            </a:r>
            <a:r>
              <a:rPr lang="zh-TW" altLang="en-US" sz="3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」傳道人 </a:t>
            </a:r>
            <a:r>
              <a:rPr lang="en-US" altLang="zh-TW" sz="3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vs</a:t>
            </a:r>
            <a:r>
              <a:rPr lang="zh-TW" altLang="en-US" sz="3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8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職業</a:t>
            </a:r>
            <a:r>
              <a:rPr lang="zh-TW" altLang="en-US" sz="3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zh-TW" altLang="en-US" sz="3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傳道人？</a:t>
            </a:r>
            <a:endParaRPr lang="en-US" sz="3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65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670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我是好牧人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(10:11-42)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4902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牧人與羊的三重</a:t>
            </a:r>
            <a:r>
              <a:rPr lang="zh-TW" altLang="en-US" sz="3400" u="sng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關係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775" y="1422107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的關係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8803" y="1984991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的關係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802" y="2582954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永久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關係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57" y="3264132"/>
            <a:ext cx="84689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比喻中的羊都是眾數，豐盛生命不是靠個人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或單方面經歷而得，乃是藉神眾子民與基督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交往的經歷而得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652" y="4926125"/>
            <a:ext cx="56092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21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節與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節之間相隔三個月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52" y="5482161"/>
            <a:ext cx="36744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住棚節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陽曆十月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27" y="6038197"/>
            <a:ext cx="84721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修殿節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陽曆十二月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又名「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燭光節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新約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407" y1="3833" x2="64407" y2="3833"/>
                        <a14:foregroundMark x1="61017" y1="5226" x2="61017" y2="5226"/>
                        <a14:foregroundMark x1="61017" y1="5226" x2="61017" y2="5226"/>
                        <a14:foregroundMark x1="58051" y1="3833" x2="58051" y2="3833"/>
                        <a14:foregroundMark x1="55085" y1="3833" x2="55085" y2="3833"/>
                        <a14:foregroundMark x1="50000" y1="12892" x2="50000" y2="12892"/>
                        <a14:foregroundMark x1="82203" y1="29617" x2="82203" y2="29617"/>
                        <a14:foregroundMark x1="80508" y1="23693" x2="80508" y2="23693"/>
                        <a14:foregroundMark x1="89407" y1="57840" x2="89407" y2="57840"/>
                        <a14:foregroundMark x1="93220" y1="65505" x2="93220" y2="65505"/>
                        <a14:foregroundMark x1="79661" y1="15679" x2="79661" y2="15679"/>
                        <a14:foregroundMark x1="88136" y1="48432" x2="88136" y2="48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72" y="903694"/>
            <a:ext cx="1998698" cy="24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hanukk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143" y="4433280"/>
            <a:ext cx="899885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記念主前</a:t>
            </a:r>
            <a:r>
              <a:rPr lang="en-US" altLang="zh-TW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164</a:t>
            </a:r>
            <a:r>
              <a:rPr lang="zh-TW" altLang="en-US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年，馬迦比家族在</a:t>
            </a:r>
            <a:r>
              <a:rPr lang="zh-TW" altLang="en-US" sz="34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兩約中間的時</a:t>
            </a:r>
            <a:r>
              <a:rPr lang="zh-TW" altLang="en-US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代推翻了希臘暴君安</a:t>
            </a:r>
            <a:r>
              <a:rPr lang="zh-TW" altLang="en-US" sz="34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提亞古四</a:t>
            </a:r>
            <a:r>
              <a:rPr lang="zh-TW" altLang="en-US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世，因他以豬獻祭，污</a:t>
            </a:r>
            <a:r>
              <a:rPr lang="zh-TW" altLang="en-US" sz="34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濊聖</a:t>
            </a:r>
            <a:r>
              <a:rPr lang="zh-TW" altLang="en-US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殿</a:t>
            </a:r>
            <a:r>
              <a:rPr lang="zh-TW" altLang="en-US" sz="34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激</a:t>
            </a:r>
            <a:r>
              <a:rPr lang="zh-TW" altLang="en-US" sz="34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起猶太</a:t>
            </a:r>
            <a:r>
              <a:rPr lang="zh-TW" altLang="en-US" sz="34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人的反抗，重新獻殿，期間經歷僅餘的油竟連續亮了八天的神蹟。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1" y="2785241"/>
            <a:ext cx="29690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燭光節</a:t>
            </a:r>
            <a:r>
              <a:rPr lang="en-US" altLang="zh-TW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修殿節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26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670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我是好牧人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(10:11-42)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44839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猶太人拒絕的因由：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775" y="1422107"/>
            <a:ext cx="14237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忽視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018" y="1445122"/>
            <a:ext cx="53687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我已經告訴你們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」(25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775" y="2278253"/>
            <a:ext cx="14237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偏見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225" y="2278252"/>
            <a:ext cx="49327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「只是你們不信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」(26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685" y="2925868"/>
            <a:ext cx="55050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「君王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」VS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「受苦的僕人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6386" name="Picture 2" descr="Image result for reading a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8" y="3702933"/>
            <a:ext cx="3052082" cy="203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8870" y="3645647"/>
            <a:ext cx="438453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看一本書，需要：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打開它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啟示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要燈光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聖靈光照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正常視力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屬靈眼睛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6430530" y="2618508"/>
            <a:ext cx="2597856" cy="26569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屬靈看見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9775" y="5820437"/>
            <a:ext cx="27318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不是主的羊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602" y="5799443"/>
            <a:ext cx="32367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自己選擇證據！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91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670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我是好牧人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(10:11-42)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2755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羊的特徵：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775" y="1422107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聽牧人的聲音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775" y="2037660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跟隨牧人腳蹤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7688" y="1424890"/>
            <a:ext cx="1056700" cy="1242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聽道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行道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4234975" y="1795217"/>
            <a:ext cx="562713" cy="50212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086" y="2667666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彼得：你有永生之道，我們還跟從誰呢？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8803" y="3345452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得永生的保證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2460" y="3961005"/>
            <a:ext cx="36423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耶穌的手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(28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2459" y="4547252"/>
            <a:ext cx="36647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天父的手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(29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7410" name="Picture 2" descr="Image result for in jesus' hand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38" y="3267941"/>
            <a:ext cx="3496641" cy="2622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2459" y="5812910"/>
            <a:ext cx="6724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兩隻手的保護，何等穩妥的救恩！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3817" y="4905827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雙重保護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4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756" y="258184"/>
            <a:ext cx="84305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六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件神蹟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醫好生來瞎眼者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(9:1-41)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939" y="2067839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猶太人的觀念：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行義得福，行惡受罪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939" y="2596756"/>
            <a:ext cx="83519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出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20:5)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神追討罪，自父及子直到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三、四代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38" y="3711361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然而神向守祂誡命者施慈愛直代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千代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14" y="4309631"/>
            <a:ext cx="58320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錯誤的問題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為什麼？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1122" y="4845071"/>
            <a:ext cx="60532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世間為何有痛苦？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哲學問題</a:t>
            </a:r>
            <a:endParaRPr lang="en-US" sz="34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1122" y="5396076"/>
            <a:ext cx="779572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在痛苦中找出罪魁禍首，找出人事物來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埋怨洩憤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238" y="3133777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約伯的遭遇又作何解？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143" y="899450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變水為酒、大臣之子、畢士大池病者、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五餅二魚、水上行走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6533" y="5979168"/>
            <a:ext cx="599201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罪存在，世間不完美，人無辜受苦</a:t>
            </a:r>
            <a:endParaRPr lang="en-US" sz="30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24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" grpId="0"/>
      <p:bldP spid="3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670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我是好牧人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(10:11-42)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2736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偉大啟示：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775" y="1422107"/>
            <a:ext cx="52998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「我與父原為一」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(30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17" y="1993742"/>
            <a:ext cx="74799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「父在我裡面，我在父裡面」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(38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3317" y="2640720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雖不同「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位格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」，卻是同一「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本質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317" y="3212731"/>
            <a:ext cx="71609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父不是子，子不是父，兩者卻是同一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的神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317" y="4354128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看見耶穌就等於看見神，看見神子等於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看見天父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1768" y="5449359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猶太人卻認為祂褻瀆神，想用石頭打祂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008" y="6081589"/>
            <a:ext cx="9005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你說僭妄的話；又為你是個人，反將自己當作神。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47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結論：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756" y="873737"/>
            <a:ext cx="63963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主是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羊門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我們要憑信心進入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56" y="1489290"/>
            <a:ext cx="63963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主是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牧人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我們要聽命且跟隨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756" y="2119961"/>
            <a:ext cx="63963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主是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我們要信祂得永生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3074" name="Picture 2" descr="Image result for jesus the sheph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86" y="2818180"/>
            <a:ext cx="2649027" cy="3839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90" y="1361880"/>
            <a:ext cx="7138110" cy="535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044" y="158559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門徒只把瞎子當作神學討論話題，並不是幫忙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的對象。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我們常以討論代替行動！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086" y="5432612"/>
            <a:ext cx="67249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主耶穌關心的不是因由，而是如何</a:t>
            </a:r>
            <a:endParaRPr lang="en-US" altLang="zh-TW" sz="3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用實際行動幫助人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" name="Picture 2" descr="http://online.wsj.com/media/vaccination_art_257_20080228074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4" y="1361880"/>
            <a:ext cx="4636419" cy="3337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99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4305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六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件神蹟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醫好生來瞎眼者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(9:1-41)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70839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正面的回答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為了神的榮耀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068" y="1439697"/>
            <a:ext cx="58528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苦難往往是見證神的機會，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難處越大，神的榮耀更彰顯。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2052" name="Picture 4" descr="Image result for fanny cros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01" y="1528994"/>
            <a:ext cx="1804384" cy="293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2893" y="3629551"/>
            <a:ext cx="1267976" cy="777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Fanny</a:t>
            </a:r>
          </a:p>
          <a:p>
            <a:pPr>
              <a:lnSpc>
                <a:spcPts val="2600"/>
              </a:lnSpc>
            </a:pPr>
            <a:r>
              <a:rPr lang="en-US" altLang="zh-TW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Crosby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13" y="2656132"/>
            <a:ext cx="5357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神蹟的過程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屬靈意義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？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068" y="3219843"/>
            <a:ext cx="54457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用唾沬和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泥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人性的軟弱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068" y="3745312"/>
            <a:ext cx="54457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抹在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眼睛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心眼蒙蔽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被罪難阻，看不見真理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068" y="4788325"/>
            <a:ext cx="80618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吩咐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到池子去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洗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憑著信，願意順服，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摸索到西羅亞池，路上不少險阻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8344" y="5928506"/>
            <a:ext cx="48461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of Faith </a:t>
            </a:r>
            <a:r>
              <a:rPr lang="zh-TW" altLang="en-US" sz="3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信心之旅</a:t>
            </a:r>
            <a:endParaRPr lang="en-US" sz="3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21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tthew 9:27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7" y="397192"/>
            <a:ext cx="3103992" cy="465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97192"/>
            <a:ext cx="3869653" cy="386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67" y="5131032"/>
            <a:ext cx="40879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9:27-31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只摸眼睛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6083" y="4337372"/>
            <a:ext cx="408797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4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可</a:t>
            </a:r>
            <a:r>
              <a:rPr lang="en-US" altLang="zh-TW" sz="34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8:22-26 </a:t>
            </a:r>
            <a:r>
              <a:rPr lang="zh-TW" altLang="en-US" sz="3400" dirty="0">
                <a:solidFill>
                  <a:srgbClr val="ED7D31">
                    <a:lumMod val="50000"/>
                  </a:srgb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只用唾沬</a:t>
            </a:r>
            <a:endParaRPr lang="en-US" sz="3400" dirty="0">
              <a:solidFill>
                <a:srgbClr val="ED7D31">
                  <a:lumMod val="50000"/>
                </a:srgb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667" y="5684582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方法本身不能醫人，乃是主可以用不同方法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來醫治人！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1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756" y="258184"/>
            <a:ext cx="84305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六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件神蹟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醫好生來瞎眼者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(9:1-41)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824144"/>
            <a:ext cx="46458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結果：觸犯了安息日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068" y="1358760"/>
            <a:ext cx="38956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和泥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不能作工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856" y="1952225"/>
            <a:ext cx="42835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吐唾沬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不能用藥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856" y="2567778"/>
            <a:ext cx="51555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使瞎子看見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不能行醫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150" y="3203382"/>
            <a:ext cx="23198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不同反應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068" y="3779534"/>
            <a:ext cx="38475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鄰人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不能確定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2584" y="4331463"/>
            <a:ext cx="42835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法利賽人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起分爭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9858" y="4833066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屬靈瞎子：驕傲、自義、不信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858" y="5399026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瞎子領瞎子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AutoShape 2" descr="Image result for george shea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george shear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6"/>
          <a:stretch/>
        </p:blipFill>
        <p:spPr bwMode="auto">
          <a:xfrm>
            <a:off x="6308435" y="1034583"/>
            <a:ext cx="2576259" cy="30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62704" y="3451433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Shearing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7940" y="410202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瞎眼爵士樂鋼琴家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1946" y="6066952"/>
            <a:ext cx="555152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看得見才信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vs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信才看得見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3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84305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六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件神蹟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醫好生來瞎眼者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(9:1-41)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23006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不同反應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342" y="1939672"/>
            <a:ext cx="58817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瞎子本人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對主逐步地認識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584" y="1371083"/>
            <a:ext cx="68996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瞎子的父母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懼怕人、逃避責任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8962" y="2523210"/>
            <a:ext cx="49503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有一個人叫耶穌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962" y="3094025"/>
            <a:ext cx="35141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是個先知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(17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962" y="3662110"/>
            <a:ext cx="4079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是從神來的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(33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962" y="4248378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是神的兒子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(35-38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4098" name="Picture 2" descr="Image result for cosmetic commerci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10" y="3138763"/>
            <a:ext cx="2748871" cy="359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48962" y="4832045"/>
            <a:ext cx="46634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化妝品廣告：</a:t>
            </a:r>
            <a:r>
              <a:rPr lang="en-US" altLang="zh-TW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 + 18 = 18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636" y="5385719"/>
            <a:ext cx="5570756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神蹟最偉大之處不是開了瞎子的</a:t>
            </a:r>
            <a:endParaRPr lang="en-US" altLang="zh-TW" sz="30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肉眼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，而是他的</a:t>
            </a:r>
            <a:r>
              <a:rPr lang="zh-TW" altLang="en-US" sz="3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心眼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，令他不惜</a:t>
            </a:r>
            <a:endParaRPr lang="en-US" altLang="zh-TW" sz="30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犧牲一切來</a:t>
            </a:r>
            <a:r>
              <a:rPr lang="zh-TW" altLang="en-US" sz="3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承認耶穌為神的兒子</a:t>
            </a:r>
            <a:endParaRPr lang="en-US" sz="30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90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ealing the blind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648" y="256032"/>
            <a:ext cx="8139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他從前是瞎眼，後來能看見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381" y="4212336"/>
            <a:ext cx="81398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耶穌說：「我為審判到這世上來，叫不能看見的，可以看見；能看見的，反瞎了眼。」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(39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381" y="5874329"/>
            <a:ext cx="8139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真正的瞎子是那些拒絕要看見的人！</a:t>
            </a:r>
            <a:endParaRPr lang="en-US" sz="34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1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" y="349451"/>
            <a:ext cx="8613648" cy="444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4968" y="4998720"/>
            <a:ext cx="8139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600" dirty="0" smtClean="0">
                <a:solidFill>
                  <a:schemeClr val="accent2">
                    <a:lumMod val="50000"/>
                  </a:schemeClr>
                </a:solidFill>
                <a:effectLst/>
                <a:latin typeface="Matura MT Script Capitals" panose="03020802060602070202" pitchFamily="66" charset="0"/>
                <a:ea typeface="華康黑體 Std W9" panose="020B0900000000000000" pitchFamily="34" charset="-120"/>
              </a:rPr>
              <a:t>Was blind, but now I see</a:t>
            </a:r>
            <a:r>
              <a:rPr lang="zh-TW" altLang="en-US" sz="4600" dirty="0" smtClean="0">
                <a:solidFill>
                  <a:schemeClr val="accent2">
                    <a:lumMod val="50000"/>
                  </a:schemeClr>
                </a:solidFill>
                <a:effectLst/>
                <a:latin typeface="Matura MT Script Capitals" panose="03020802060602070202" pitchFamily="66" charset="0"/>
                <a:ea typeface="華康黑體 Std W9" panose="020B0900000000000000" pitchFamily="34" charset="-120"/>
              </a:rPr>
              <a:t>！ </a:t>
            </a:r>
            <a:endParaRPr lang="en-US" sz="4600" dirty="0">
              <a:solidFill>
                <a:schemeClr val="accent2">
                  <a:lumMod val="50000"/>
                </a:schemeClr>
              </a:solidFill>
              <a:effectLst/>
              <a:latin typeface="Matura MT Script Capitals" panose="03020802060602070202" pitchFamily="66" charset="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968" y="5798939"/>
            <a:ext cx="8139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有時見證主，不用大作文章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4409" y="3983057"/>
            <a:ext cx="6445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是自己真實的經歷，無人能推委</a:t>
            </a:r>
            <a:endParaRPr lang="en-US" sz="3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7216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7519</TotalTime>
  <Words>1974</Words>
  <Application>Microsoft Office PowerPoint</Application>
  <PresentationFormat>On-screen Show (4:3)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新細明體</vt:lpstr>
      <vt:lpstr>王漢宗空疊圓繁</vt:lpstr>
      <vt:lpstr>華康魏碑體 Std W7</vt:lpstr>
      <vt:lpstr>華康黑體 Std W7</vt:lpstr>
      <vt:lpstr>華康黑體 Std W9</vt:lpstr>
      <vt:lpstr>Arial</vt:lpstr>
      <vt:lpstr>Calibri</vt:lpstr>
      <vt:lpstr>Calibri Light</vt:lpstr>
      <vt:lpstr>Matura MT Script Capitals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59</cp:revision>
  <dcterms:created xsi:type="dcterms:W3CDTF">2019-10-19T01:24:27Z</dcterms:created>
  <dcterms:modified xsi:type="dcterms:W3CDTF">2020-01-18T23:49:25Z</dcterms:modified>
</cp:coreProperties>
</file>