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9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7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069DC9-4F17-4C45-A138-78FA86F31D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03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3D6F3-F3B7-4AC4-BCDA-EEE0753335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8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8CE79-A757-4ACE-ACC7-8D3FA0180A7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17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89F13-7E2B-4905-A389-8A59832DC35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49A3E-848A-4CBE-BE04-E6E4A5BDAE2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58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9E4BBF-9EB0-4B81-B04D-502D87BEEC5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15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EBA3B5-2B5A-4B61-8FA9-8BDC11FC7C8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76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0135FD-C04F-4A2A-BCA5-000E22E226E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37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E70C0-D46E-4326-B5BE-67D740F28CC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3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C4695B-37AA-48B4-AE9F-6315B20BAF5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16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AB8AB-59F8-443B-9FD2-BC47CFC3ADB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0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70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4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71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3B4DE-5836-421C-BB65-59B08FFD0F73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0F88E-BB19-4811-94C8-0095E6FC7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0E072A-7B57-4128-9568-B2A5537D87B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王漢宗空疊圓繁" panose="02000500000000000000" pitchFamily="2" charset="-120"/>
                <a:ea typeface="王漢宗空疊圓繁" panose="02000500000000000000" pitchFamily="2" charset="-120"/>
                <a:cs typeface="Arial"/>
              </a:rPr>
              <a:t>約翰福音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王漢宗空疊圓繁" panose="02000500000000000000" pitchFamily="2" charset="-120"/>
              <a:ea typeface="王漢宗空疊圓繁" panose="02000500000000000000" pitchFamily="2" charset="-120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" y="5440363"/>
            <a:ext cx="85459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「復活顯現、提比哩亞海邊」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(20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、</a:t>
            </a:r>
            <a:r>
              <a:rPr lang="en-US" altLang="zh-TW" sz="3600" dirty="0" smtClean="0"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21</a:t>
            </a:r>
            <a:r>
              <a:rPr kumimoji="0" lang="zh-TW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章</a:t>
            </a:r>
            <a:r>
              <a:rPr kumimoji="0" lang="en-US" altLang="zh-TW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24160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2/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/20</a:t>
            </a: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華康黑體 Std W9" panose="020B0900000000000000" pitchFamily="34" charset="-120"/>
                <a:ea typeface="華康黑體 Std W9" panose="020B0900000000000000" pitchFamily="34" charset="-120"/>
                <a:cs typeface="Arial"/>
              </a:rPr>
              <a:t>20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華康黑體 Std W9" panose="020B0900000000000000" pitchFamily="34" charset="-120"/>
              <a:ea typeface="華康黑體 Std W9" panose="020B0900000000000000" pitchFamily="34" charset="-12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6076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5339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向眾門徒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望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的顯現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00" y="1163949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接受聖靈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898910"/>
              </p:ext>
            </p:extLst>
          </p:nvPr>
        </p:nvGraphicFramePr>
        <p:xfrm>
          <a:off x="280680" y="1828021"/>
          <a:ext cx="8550616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308">
                  <a:extLst>
                    <a:ext uri="{9D8B030D-6E8A-4147-A177-3AD203B41FA5}">
                      <a16:colId xmlns:a16="http://schemas.microsoft.com/office/drawing/2014/main" val="3321873567"/>
                    </a:ext>
                  </a:extLst>
                </a:gridCol>
                <a:gridCol w="4275308">
                  <a:extLst>
                    <a:ext uri="{9D8B030D-6E8A-4147-A177-3AD203B41FA5}">
                      <a16:colId xmlns:a16="http://schemas.microsoft.com/office/drawing/2014/main" val="4202697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被聖靈充滿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受聖靈的洗</a:t>
                      </a:r>
                      <a:endParaRPr lang="en-US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26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Filled</a:t>
                      </a:r>
                      <a:r>
                        <a:rPr lang="en-US" sz="3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 the Spirit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Baptized</a:t>
                      </a:r>
                      <a:r>
                        <a:rPr lang="en-US" sz="3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with the Spirit</a:t>
                      </a:r>
                      <a:endParaRPr lang="en-US" sz="3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2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*已經有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，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且再加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上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首次接受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526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內外感受與現象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聖靈內住，關係開始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126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能力有關，作神事工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生命有關，靈命成長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78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方言、神蹟、異能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...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加入基督，沒奇特現象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72774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5309" y="5844601"/>
            <a:ext cx="941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聖靈的印記，屬於基督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弗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1:13 = </a:t>
            </a:r>
            <a:r>
              <a:rPr lang="en-US" altLang="zh-TW" sz="3000" i="1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</a:t>
            </a:r>
            <a:r>
              <a:rPr lang="en-US" altLang="zh-TW" sz="30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eal </a:t>
            </a:r>
            <a:r>
              <a:rPr lang="en-US" altLang="zh-TW" sz="30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of </a:t>
            </a:r>
            <a:r>
              <a:rPr lang="en-US" altLang="zh-TW" sz="3000" i="1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Ownership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584" y="5263249"/>
            <a:ext cx="802174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因為神賜聖靈給他是沒有限量的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3:34)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680" y="2439523"/>
            <a:ext cx="8550616" cy="2787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check mark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70" y="1271725"/>
            <a:ext cx="1004776" cy="100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xplosion 1 9"/>
          <p:cNvSpPr/>
          <p:nvPr/>
        </p:nvSpPr>
        <p:spPr>
          <a:xfrm>
            <a:off x="113862" y="1556645"/>
            <a:ext cx="2532513" cy="2586956"/>
          </a:xfrm>
          <a:prstGeom prst="irregularSeal1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569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5339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向眾門徒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望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的顯現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00" y="1163949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新的使命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0844" y="1696819"/>
            <a:ext cx="31085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照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樣差遣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565" y="2289069"/>
            <a:ext cx="83744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父怎樣差遣了我，我也照樣差遣你們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088" y="2859857"/>
            <a:ext cx="7906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教會聖詩 </a:t>
            </a:r>
            <a:r>
              <a:rPr lang="en-US" altLang="zh-TW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#470 </a:t>
            </a:r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「我差遣你」</a:t>
            </a:r>
            <a:r>
              <a:rPr lang="en-US" altLang="zh-TW" sz="3200" i="1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So Send I You</a:t>
            </a:r>
            <a:endParaRPr lang="en-US" sz="3200" i="1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088" y="3367673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畢玉書牧師生前很喜歡引用這首詩歌</a:t>
            </a:r>
            <a:endParaRPr lang="en-US" sz="3200" i="1" dirty="0">
              <a:solidFill>
                <a:srgbClr val="002060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8711" y="3893068"/>
            <a:ext cx="24048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宣告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赦免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856" y="5458691"/>
            <a:ext cx="890500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是我們能夠施行，而是藉福音宣告罪得赦免</a:t>
            </a:r>
            <a:endParaRPr lang="en-US" sz="3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8564" y="4415499"/>
            <a:ext cx="86121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你們赦免誰的罪，誰的罪就赦免了；你們留下誰的罪，誰的罪就留下了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(23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4098" name="Picture 2" descr="Image result for 畢玉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935" r="67686" b="36526"/>
          <a:stretch/>
        </p:blipFill>
        <p:spPr bwMode="auto">
          <a:xfrm>
            <a:off x="7070540" y="219257"/>
            <a:ext cx="1435617" cy="2116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14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492154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向多馬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的顯現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194" y="1202331"/>
            <a:ext cx="88910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那十二個門徒中，有稱為低土馬的多馬；耶穌來的時候，他沒有和他們同在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(24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38" y="2240637"/>
            <a:ext cx="498085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所以不要隨便不來聚會！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8682" y="3794385"/>
            <a:ext cx="628890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我們可以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疑惑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，但不可以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不信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！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3193" y="2794991"/>
            <a:ext cx="8891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我非看見祂手上的釘痕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又用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我總不信！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(25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192" y="3270809"/>
            <a:ext cx="88910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就對多馬說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不要疑惑，總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要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信！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(27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338" y="4994983"/>
            <a:ext cx="8312660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3000" b="1" i="1" dirty="0" smtClean="0">
                <a:solidFill>
                  <a:schemeClr val="accent2">
                    <a:lumMod val="50000"/>
                  </a:schemeClr>
                </a:solidFill>
              </a:rPr>
              <a:t>Doubt</a:t>
            </a:r>
            <a:r>
              <a:rPr lang="en-US" altLang="zh-TW" sz="3000" i="1" dirty="0" smtClean="0"/>
              <a:t> = intellectual problem (</a:t>
            </a:r>
            <a:r>
              <a:rPr lang="en-US" altLang="zh-TW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believe </a:t>
            </a:r>
            <a:r>
              <a:rPr lang="en-US" altLang="zh-TW" sz="3000" i="1" dirty="0" smtClean="0"/>
              <a:t>because</a:t>
            </a:r>
          </a:p>
          <a:p>
            <a:pPr>
              <a:lnSpc>
                <a:spcPts val="3400"/>
              </a:lnSpc>
            </a:pPr>
            <a:r>
              <a:rPr lang="en-US" sz="3000" i="1" dirty="0" smtClean="0"/>
              <a:t>I don’t understand.)</a:t>
            </a:r>
            <a:endParaRPr lang="en-US" sz="3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98682" y="5861514"/>
            <a:ext cx="7672678" cy="9643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altLang="zh-TW" sz="30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Unbelief</a:t>
            </a:r>
            <a:r>
              <a:rPr lang="en-US" altLang="zh-TW" sz="3000" i="1" dirty="0" smtClean="0"/>
              <a:t> = moral problem (</a:t>
            </a:r>
            <a:r>
              <a:rPr lang="en-US" altLang="zh-TW" sz="3000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won’t believe </a:t>
            </a:r>
            <a:r>
              <a:rPr lang="en-US" altLang="zh-TW" sz="3000" i="1" dirty="0" smtClean="0"/>
              <a:t>unless</a:t>
            </a:r>
          </a:p>
          <a:p>
            <a:pPr>
              <a:lnSpc>
                <a:spcPts val="3400"/>
              </a:lnSpc>
            </a:pPr>
            <a:r>
              <a:rPr lang="en-US" sz="3000" i="1" dirty="0"/>
              <a:t>y</a:t>
            </a:r>
            <a:r>
              <a:rPr lang="en-US" sz="3000" i="1" dirty="0" smtClean="0"/>
              <a:t>ou give me evidence.)</a:t>
            </a:r>
            <a:endParaRPr lang="en-US" sz="3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38077" y="4401526"/>
            <a:ext cx="2911801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兩者有何差別？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3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doubting thom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8" y="207556"/>
            <a:ext cx="4563300" cy="3363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43436" y="149189"/>
            <a:ext cx="44005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多馬要一個 </a:t>
            </a:r>
            <a:r>
              <a:rPr lang="en-US" altLang="zh-TW" sz="34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personal</a:t>
            </a:r>
          </a:p>
          <a:p>
            <a:pPr>
              <a:lnSpc>
                <a:spcPts val="3600"/>
              </a:lnSpc>
            </a:pPr>
            <a:r>
              <a:rPr lang="en-US" sz="34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Experience</a:t>
            </a:r>
            <a:r>
              <a:rPr lang="en-US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 </a:t>
            </a:r>
            <a:r>
              <a:rPr lang="en-US" altLang="zh-TW" sz="34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Scientific</a:t>
            </a:r>
          </a:p>
          <a:p>
            <a:pPr>
              <a:lnSpc>
                <a:spcPts val="3600"/>
              </a:lnSpc>
            </a:pPr>
            <a:r>
              <a:rPr lang="en-US" sz="3400" i="1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Approach</a:t>
            </a:r>
            <a:r>
              <a:rPr lang="en-US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–touching,</a:t>
            </a:r>
          </a:p>
          <a:p>
            <a:pPr>
              <a:lnSpc>
                <a:spcPts val="3600"/>
              </a:lnSpc>
            </a:pPr>
            <a:r>
              <a:rPr lang="en-US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seeing...</a:t>
            </a:r>
            <a:endParaRPr lang="en-US" sz="3400" i="1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4796" y="2146629"/>
            <a:ext cx="4544834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00"/>
              </a:lnSpc>
            </a:pP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信心關鍵往往在於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對象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3800"/>
              </a:lnSpc>
            </a:pP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object of faith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，與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>
              <a:lnSpc>
                <a:spcPts val="3800"/>
              </a:lnSpc>
            </a:pP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證據無關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2600" y="3634783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懷疑轉確據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8536" y="4186018"/>
            <a:ext cx="680186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多馬說：「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我的主！我的神！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6425" y="4737253"/>
            <a:ext cx="425469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宣稱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「基督是神！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461" y="5337128"/>
            <a:ext cx="89050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猶太人只信耶和華一位神，不然就是褻瀆，而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主耶穌接受了多馬的敬拜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79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2755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復活的身體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00" y="1134773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實質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7102" y="1667643"/>
            <a:ext cx="48526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能夠辨認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出來是主耶穌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7102" y="2215100"/>
            <a:ext cx="4875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可觸摸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，不是幽靈幻覺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263" y="2764744"/>
            <a:ext cx="48750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能吃能喝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如正常人一樣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2327" y="3881541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有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靈性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12290" name="Picture 2" descr="Image result for doubting thoma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/>
          <a:stretch/>
        </p:blipFill>
        <p:spPr bwMode="auto">
          <a:xfrm>
            <a:off x="6419824" y="130639"/>
            <a:ext cx="2641137" cy="461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0484" y="4438598"/>
            <a:ext cx="3130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不受物質限制</a:t>
            </a:r>
            <a:endParaRPr lang="en-US" altLang="zh-TW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不受時空限制</a:t>
            </a:r>
            <a:endParaRPr lang="en-US" altLang="zh-TW" sz="3400" dirty="0" smtClean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4260" y="3253424"/>
            <a:ext cx="3823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參約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章、路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24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章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894" y="5474486"/>
            <a:ext cx="8299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因怕猶太人門都關了，耶穌來站在當中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(19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894" y="5983569"/>
            <a:ext cx="823174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能穿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牆過壁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，忽來忽往，最後升天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徒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1:9)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2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0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resurrection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5216" y="224589"/>
            <a:ext cx="323678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主復活的證據：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5216" y="840142"/>
            <a:ext cx="18598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消極的</a:t>
            </a:r>
            <a:endParaRPr lang="en-US" sz="3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4185" y="1455695"/>
            <a:ext cx="35285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空墳墓、裹屍巾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5216" y="2071248"/>
            <a:ext cx="18598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積極的</a:t>
            </a:r>
            <a:endParaRPr lang="en-US" sz="3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185" y="2683950"/>
            <a:ext cx="39645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復活後多次的顯現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257" y="3368589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最有力的</a:t>
            </a:r>
            <a:endParaRPr lang="en-US" sz="3400" dirty="0"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2868" y="4053228"/>
            <a:ext cx="527259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信耶穌的人生命的改變！</a:t>
            </a:r>
            <a:endParaRPr lang="en-US" sz="3400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5216" y="4985703"/>
            <a:ext cx="6352674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en-US" altLang="zh-TW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Faith: 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基督復活了</a:t>
            </a:r>
            <a:endParaRPr lang="en-US" altLang="zh-TW" sz="3400" dirty="0" smtClean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sz="3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</a:t>
            </a:r>
            <a:r>
              <a:rPr lang="en-US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Faith</a:t>
            </a:r>
            <a:r>
              <a:rPr lang="en-US" altLang="zh-TW" sz="3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zh-TW" sz="3400" dirty="0" smtClean="0">
                <a:solidFill>
                  <a:srgbClr val="002060"/>
                </a:solidFill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基督在我裡面活著</a:t>
            </a:r>
            <a:endParaRPr lang="en-US" sz="3400" dirty="0">
              <a:solidFill>
                <a:srgbClr val="00206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53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84" y="118331"/>
            <a:ext cx="299953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V.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結語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418" y="654874"/>
            <a:ext cx="6724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可能是個後記，或寫於彼得殉道後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96" y="1259692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復活後的神蹟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87" y="1841327"/>
            <a:ext cx="51796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把網撒在右邊即滿載而歸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933" y="2375378"/>
            <a:ext cx="51796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魚雖多，網沒破又是神蹟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493" y="3261490"/>
            <a:ext cx="410881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門徒為何重操故業？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0243" y="3838071"/>
            <a:ext cx="78293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按可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16:7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耶穌吩咐門徒回加利利去等候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7794" y="4420866"/>
            <a:ext cx="27558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彼得與約翰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9616" y="4427517"/>
            <a:ext cx="26564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不同的個性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Down Arrow 11"/>
          <p:cNvSpPr/>
          <p:nvPr/>
        </p:nvSpPr>
        <p:spPr>
          <a:xfrm rot="2964927">
            <a:off x="1433131" y="5000749"/>
            <a:ext cx="335044" cy="591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257" y="5508512"/>
            <a:ext cx="28777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行動快、效率高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Down Arrow 13"/>
          <p:cNvSpPr/>
          <p:nvPr/>
        </p:nvSpPr>
        <p:spPr>
          <a:xfrm rot="18769072">
            <a:off x="3137334" y="5004882"/>
            <a:ext cx="343939" cy="6131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06080" y="5505517"/>
            <a:ext cx="52517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領悟快、理解強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= 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</a:t>
            </a:r>
            <a:r>
              <a:rPr lang="zh-TW" altLang="en-US" sz="30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是主！</a:t>
            </a:r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5363" y="6071937"/>
            <a:ext cx="733726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似曾相識的經歷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i="1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Deja Vu 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路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5:4-11)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5122" name="Picture 2" descr="Image result for luke 5 1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9" y="1347853"/>
            <a:ext cx="3210906" cy="2477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thinking ico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7" y="2910763"/>
            <a:ext cx="1040946" cy="10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復活後的神蹟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94" y="630832"/>
            <a:ext cx="3594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四個屬靈功課：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00" y="1223927"/>
            <a:ext cx="36038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承認自己的失敗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553" y="1748085"/>
            <a:ext cx="74888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失敗是痛苦的，但神藉失敗使人集中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力，失敗讓人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謙卑受教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600" y="3000616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順服主的引導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9553" y="3539200"/>
            <a:ext cx="79557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放下自己的成見、經驗、學歷。若沒有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主的引導與祝福，我們常徒勞無功，辛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苦打了一夜，結果網還是空的。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537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3527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復活後的神蹟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(21:1-14)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94" y="577042"/>
            <a:ext cx="3594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四個屬靈功課：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2600" y="1105589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仰望主的供給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9553" y="1618989"/>
            <a:ext cx="74888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i="1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Come and dine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rgbClr val="00206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主不斷對人作出邀請</a:t>
            </a:r>
            <a:endParaRPr lang="en-US" sz="3400" dirty="0">
              <a:solidFill>
                <a:srgbClr val="00206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2600" y="4237970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享受與主交通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716" y="2147536"/>
            <a:ext cx="74061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「你們來吃」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(21:12)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、「來看」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(1:39)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「來喝」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7:37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、「來得生命」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2328" y="3131115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靈的需要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比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肉體的需要更加重要，但肉體的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飽足能為靈的追求鋪路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328" y="4814672"/>
            <a:ext cx="7981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主用門徒辛勞捕捉的魚來做飯，一同用餐，</a:t>
            </a:r>
            <a:endParaRPr lang="en-US" altLang="zh-TW" sz="3200" dirty="0" smtClean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談心，陶醉在往昔的日子裡，</a:t>
            </a:r>
            <a:r>
              <a:rPr lang="en-US" altLang="zh-TW" sz="32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partnership.</a:t>
            </a:r>
            <a:endParaRPr lang="en-US" sz="32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90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6188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重新建立彼得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(21:15-25)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707" y="607312"/>
            <a:ext cx="8442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私下的罪要私下解決，公開的罪要公開解決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7905" y="98100"/>
            <a:ext cx="346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i="1" dirty="0" smtClean="0">
                <a:solidFill>
                  <a:srgbClr val="C00000"/>
                </a:solidFill>
              </a:rPr>
              <a:t>Public Restoration</a:t>
            </a:r>
            <a:endParaRPr lang="en-US" sz="3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7794" y="1141249"/>
            <a:ext cx="568617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三次考問：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同樣在火光中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707" y="1684919"/>
            <a:ext cx="84421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彼得三次的否認  </a:t>
            </a:r>
            <a:r>
              <a:rPr lang="en-US" altLang="zh-TW" sz="3400" dirty="0" smtClean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徹底省察、更新奉獻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1240" y="2185358"/>
            <a:ext cx="316785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」我嗎？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2047" y="2233020"/>
            <a:ext cx="3150991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Agape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  </a:t>
            </a:r>
            <a:r>
              <a:rPr lang="en-US" altLang="zh-TW" sz="32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Phileo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007" y="2744416"/>
            <a:ext cx="890500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其實這兩個希臘文字在約翰福音有時相互替用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376" y="3316738"/>
            <a:ext cx="8906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3:16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神愛世人 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agape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16:27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父自己愛你們 </a:t>
            </a:r>
            <a:r>
              <a:rPr lang="en-US" altLang="zh-TW" sz="3200" i="1" dirty="0" err="1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phileo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376" y="3800862"/>
            <a:ext cx="7584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3:35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父愛子 </a:t>
            </a:r>
            <a:r>
              <a:rPr lang="en-US" altLang="zh-TW" sz="3200" i="1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agape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</a:t>
            </a:r>
            <a:r>
              <a:rPr lang="en-US" altLang="zh-TW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5:20 </a:t>
            </a:r>
            <a:r>
              <a:rPr lang="zh-TW" altLang="en-US" sz="3200" dirty="0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父愛子 </a:t>
            </a:r>
            <a:r>
              <a:rPr lang="en-US" altLang="zh-TW" sz="3200" i="1" dirty="0" err="1" smtClean="0">
                <a:solidFill>
                  <a:schemeClr val="accent2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phileo</a:t>
            </a:r>
            <a:endParaRPr lang="en-US" sz="3200" i="1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1240" y="4466910"/>
            <a:ext cx="44759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比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這些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」更深嗎？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571" y="5025187"/>
            <a:ext cx="8234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指其他門徒 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漁夫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？魚網？魚船？魚午餐？</a:t>
            </a:r>
            <a:r>
              <a:rPr lang="en-US" altLang="zh-TW" sz="32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...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0465" y="5532489"/>
            <a:ext cx="7852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Open to our “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interpretation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” or “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substitution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黑體 Std W7" panose="020B0700000000000000" pitchFamily="34" charset="-120"/>
              </a:rPr>
              <a:t>”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90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 animBg="1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6948" y="118334"/>
            <a:ext cx="1492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前言：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582" y="695609"/>
            <a:ext cx="890500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讀任何人物的傳記，皆以死和葬埋為結束，而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耶穌基督卻以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為傳記的結束。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復活是基督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教信仰的核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心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；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若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拿去這部份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這信仰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就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不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值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談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了</a:t>
            </a:r>
            <a:r>
              <a:rPr lang="zh-TW" altLang="en-US" sz="3400" dirty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因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為復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活證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實了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耶穌是神的兒子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，是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唯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的救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主，是人類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永生的盼望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582" y="4526278"/>
            <a:ext cx="8905002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基督若沒有復活，你們的信便是徒然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我們若靠基督，只在今生有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指望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，就算比眾人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更可憐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林前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15:17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19)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582" y="3397910"/>
            <a:ext cx="94075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這福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音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論到祂兒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子我主耶穌基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督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…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因從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死裡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復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活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，以大能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顯明是神的兒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子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羅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1:2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、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4)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445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6188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重新建立彼得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(21:15-25)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94" y="577042"/>
            <a:ext cx="277832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三次考問：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240" y="1125047"/>
            <a:ext cx="491192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餵養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」我的「小羊」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557" y="1125047"/>
            <a:ext cx="2268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Feed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=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供應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40" y="1740600"/>
            <a:ext cx="447590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牧養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」我的「羊」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786" y="2280872"/>
            <a:ext cx="4294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Shepherd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包括「管教」</a:t>
            </a:r>
            <a:endParaRPr lang="en-US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43" y="2843354"/>
            <a:ext cx="8442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主沒有說：「為我做這，為我做那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」</a:t>
            </a:r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而只問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彼得「愛我嗎？」因為愛必帶來服事與犧牲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942" y="5040048"/>
            <a:ext cx="9201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其實主才是真正的：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/>
            </a:r>
            <a:b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</a:b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好牧人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(10:11)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大牧人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來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13:20)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、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牧長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 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彼前</a:t>
            </a:r>
            <a:r>
              <a:rPr lang="en-US" altLang="zh-TW" sz="30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5:4)</a:t>
            </a:r>
            <a:endParaRPr lang="en-US" sz="30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943" y="3941955"/>
            <a:ext cx="888060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愛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是事奉主最大的動力，不是責任，獎賞，或是熱心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730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6188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重新建立彼得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(21:15-25)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94" y="577042"/>
            <a:ext cx="3594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服事三個條件：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240" y="112504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全心愛主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240" y="163844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承擔託付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1240" y="2157268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完全委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4342" y="1110828"/>
            <a:ext cx="544292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彼得看見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那門徒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，就問耶穌說：主啊，這人將來如何？」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(21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947" y="2726618"/>
            <a:ext cx="84421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服事中不要與人比較「他又如何」的態度，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不然就不太甘心，惟恐吃虧，被欺負的感覺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947" y="3799187"/>
            <a:ext cx="84421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耶穌對彼得說：「我若要他等到我來的時候，與你何干？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跟從我吧！」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(22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Bent Arrow 10"/>
          <p:cNvSpPr/>
          <p:nvPr/>
        </p:nvSpPr>
        <p:spPr>
          <a:xfrm flipH="1" flipV="1">
            <a:off x="1984443" y="4854479"/>
            <a:ext cx="982381" cy="4179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445" y="4887108"/>
            <a:ext cx="23647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      單數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事奉是主</a:t>
            </a:r>
            <a:endParaRPr lang="en-US" altLang="zh-TW" sz="30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0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 個別的呼召</a:t>
            </a:r>
            <a:endParaRPr lang="en-US" sz="30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60919" y="5081811"/>
            <a:ext cx="608308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猶如在樂團中每人不同的角色，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大家只聽指揮，不要管別人吹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  <a:sym typeface="Wingdings" panose="05000000000000000000" pitchFamily="2" charset="2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得怎樣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407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561884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重新建立彼得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(21:15-25)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7794" y="577042"/>
            <a:ext cx="31758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跟從主的代價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240" y="112504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失去自由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4687" y="1705995"/>
            <a:ext cx="875631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你年少的時候，自己束上帶子，隨意往來；但年老的時候，你要伸出手來，別人要把你束上，帶你到不願意的地方</a:t>
            </a:r>
            <a:r>
              <a:rPr lang="en-US" altLang="zh-TW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(18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748" y="329661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顛倒的成長：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4748" y="3810013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世界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小時候受約束，長大後自主自為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748" y="4339226"/>
            <a:ext cx="7295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信徒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初信時得自由，成熟時甘受約束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9905" y="4866181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喪失生命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824" y="5401665"/>
            <a:ext cx="93875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耶穌說這話是指著彼得要怎樣死，榮耀神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(19</a:t>
            </a:r>
            <a:r>
              <a:rPr lang="zh-TW" altLang="en-US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0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11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fisher of 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7" y="238207"/>
            <a:ext cx="7812505" cy="6381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5853" y="2358189"/>
            <a:ext cx="78486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漁夫垂釣活魚，但是一釣到，魚就死了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430" y="2973742"/>
            <a:ext cx="77043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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但得人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漁夫釣死魚 </a:t>
            </a:r>
            <a:r>
              <a:rPr lang="en-US" altLang="zh-TW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死在罪惡過犯中，</a:t>
            </a:r>
            <a:endParaRPr lang="en-US" altLang="zh-TW" sz="3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但是一釣到，那魚就活了！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1002255" y="4269539"/>
            <a:ext cx="7439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主說：來！我要你們作得人的漁夫</a:t>
            </a:r>
            <a:endParaRPr lang="en-US" sz="3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74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63642"/>
            <a:ext cx="33826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信徒三個角色：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96" y="721321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門徒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95" y="1336874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得人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漁夫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94" y="1973943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羊的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牧者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02" y="2631622"/>
            <a:ext cx="84738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但記這些事要叫你們信耶穌是基督，是神的兒子，並且叫你們信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了祂，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就可以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因祂的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名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得生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命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(20:31)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801" y="4293615"/>
            <a:ext cx="83878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我來了，是要叫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羊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得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，並且得的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更豐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盛</a:t>
            </a:r>
            <a:endParaRPr lang="en-US" altLang="zh-TW" sz="3400" dirty="0" smtClean="0">
              <a:solidFill>
                <a:srgbClr val="C00000"/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(10:10)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800" y="5382181"/>
            <a:ext cx="77812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生命在他裡頭，這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生命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就是</a:t>
            </a:r>
            <a:r>
              <a:rPr lang="zh-TW" altLang="en-US" sz="3400" dirty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人的</a:t>
            </a:r>
            <a:r>
              <a:rPr lang="zh-TW" altLang="en-US" sz="34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光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(1:4)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412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ank morison who moved the 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05" y="306592"/>
            <a:ext cx="4144717" cy="6223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69802" y="306592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一名調查記者，對基督教持懷疑態度。他原本想證明基督的複活是一場鬧劇，藉以反駁基督教信仰。但經過深入的研究，莫里森了解到事情的真相：證實耶穌的確實從死裡復活了。結果，莫里森成為一名基督徒並撰寫了這本書。</a:t>
            </a:r>
            <a:endParaRPr lang="en-US" sz="34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2292" y="5908458"/>
            <a:ext cx="19287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1930 </a:t>
            </a:r>
            <a:r>
              <a:rPr lang="zh-TW" altLang="en-US" sz="3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出版</a:t>
            </a:r>
            <a:endParaRPr lang="en-US" sz="3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9802" y="5616070"/>
            <a:ext cx="454483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《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歷史性的大審判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》</a:t>
            </a:r>
          </a:p>
          <a:p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（又名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《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墳墓的秘密</a:t>
            </a:r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》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5" name="Picture 2" descr="The Case for Christ 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03" y="317350"/>
            <a:ext cx="4477757" cy="63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lee strob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lee strob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029" y="368653"/>
            <a:ext cx="2533837" cy="25338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9632" y="2011679"/>
            <a:ext cx="23006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 Strobel</a:t>
            </a:r>
          </a:p>
          <a:p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altLang="zh-TW" sz="36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en-US" sz="3600" b="1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5365" y="618545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0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884" y="118331"/>
            <a:ext cx="6729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IV. 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神子的受死與復活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(18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至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章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96" y="666975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復活的證據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(20:1-10)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338" y="1189897"/>
            <a:ext cx="2342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空的墳墓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884" y="1805450"/>
            <a:ext cx="34676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主的身體被偷走？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900" y="1307946"/>
            <a:ext cx="5598113" cy="3038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5111" y="2367712"/>
            <a:ext cx="283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有兵丁把守著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sz="32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太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27:62-66)</a:t>
            </a:r>
            <a:endParaRPr lang="en-US" sz="3200" dirty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0244" y="3429055"/>
            <a:ext cx="3047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封墓圓石頭約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en-US" altLang="zh-TW" sz="2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en-US" altLang="zh-TW" sz="2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 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半噸重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338" y="5023985"/>
            <a:ext cx="40302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細麻布、裹頭巾：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111" y="4506273"/>
            <a:ext cx="872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敵人賄賂造謠：門徒把身體偷走 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太</a:t>
            </a:r>
            <a:r>
              <a:rPr lang="en-US" altLang="zh-TW" sz="3200" dirty="0" smtClean="0">
                <a:latin typeface="華康黑體 Std W7" panose="020B0700000000000000" pitchFamily="34" charset="-120"/>
                <a:ea typeface="華康黑體 Std W7" panose="020B0700000000000000" pitchFamily="34" charset="-120"/>
                <a:sym typeface="Wingdings" panose="05000000000000000000" pitchFamily="2" charset="2"/>
              </a:rPr>
              <a:t>28:11-15)</a:t>
            </a:r>
            <a:endParaRPr lang="en-US" altLang="zh-TW" sz="3200" dirty="0" smtClean="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8968" y="4993207"/>
            <a:ext cx="45961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1)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放著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2) 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捲著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(6-7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12" y="5608760"/>
            <a:ext cx="921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誰偷屍會花時間去拆布呢？拆了又把布再捲好呢？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12" y="6095551"/>
            <a:ext cx="6750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薰過屍的布是很沾黏，很難拆下的！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700" y="1297063"/>
            <a:ext cx="5690797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祭司長和長老聚集商議，就拿許多銀錢給兵丁，說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：「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你們要這樣說：</a:t>
            </a:r>
            <a:r>
              <a:rPr lang="en-US" altLang="zh-TW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『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夜間我們睡覺的時候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，祂的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門徒來，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把祂偷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去了。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』...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zh-TW" altLang="en-US" sz="3200" dirty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這話就傳說在猶太人中間，直到今日。</a:t>
            </a:r>
            <a:endParaRPr lang="en-US" sz="32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287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9" grpId="0"/>
      <p:bldP spid="1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trips of linen of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0" y="307543"/>
            <a:ext cx="4895850" cy="4000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trips of linen of je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0" y="4496698"/>
            <a:ext cx="4975822" cy="2213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1812" y="3219425"/>
            <a:ext cx="375096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Strips of Linen </a:t>
            </a:r>
            <a:r>
              <a:rPr lang="en-US" sz="3200" dirty="0" smtClean="0"/>
              <a:t>lying</a:t>
            </a:r>
          </a:p>
          <a:p>
            <a:r>
              <a:rPr lang="en-US" sz="3200" dirty="0" smtClean="0"/>
              <a:t>there…The cloth was </a:t>
            </a: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folded</a:t>
            </a:r>
            <a:r>
              <a:rPr lang="en-US" sz="3200" dirty="0" smtClean="0"/>
              <a:t> up by itself,</a:t>
            </a:r>
          </a:p>
          <a:p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Separate from the </a:t>
            </a:r>
          </a:p>
          <a:p>
            <a:r>
              <a:rPr lang="en-US" sz="3200" i="1" dirty="0" smtClean="0">
                <a:solidFill>
                  <a:schemeClr val="accent2">
                    <a:lumMod val="50000"/>
                  </a:schemeClr>
                </a:solidFill>
              </a:rPr>
              <a:t>linen </a:t>
            </a:r>
            <a:r>
              <a:rPr lang="en-US" sz="3200" dirty="0" smtClean="0"/>
              <a:t>(vv.6-7) NIV</a:t>
            </a:r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96" y="323956"/>
            <a:ext cx="3590977" cy="2693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48" y="216855"/>
            <a:ext cx="50674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sign of violence or crime 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4" y="159593"/>
            <a:ext cx="8765779" cy="65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33453" y="5034097"/>
            <a:ext cx="4989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耶穌身體突然蒸發消失</a:t>
            </a:r>
            <a:endParaRPr lang="en-US" altLang="zh-TW" sz="3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  <a:p>
            <a:r>
              <a:rPr lang="zh-TW" altLang="en-US" sz="3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屍布卻保留身體的形狀</a:t>
            </a:r>
            <a:endParaRPr lang="en-US" sz="3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11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4916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復活的證據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(20:1-10)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547" y="633655"/>
            <a:ext cx="491224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三種的看見：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852" y="1249208"/>
            <a:ext cx="19813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瞄一下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6465" y="1203674"/>
            <a:ext cx="435087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約翰低頭往裡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(5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851" y="1773693"/>
            <a:ext cx="2253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仔細看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2949" y="1744509"/>
            <a:ext cx="597471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彼得進墳墓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到細麻布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/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裹頭巾</a:t>
            </a:r>
            <a:endParaRPr lang="en-US" altLang="zh-TW" sz="34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的情形 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(6-7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2949" y="2857662"/>
            <a:ext cx="62889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先到墳墓的那門徒也進去，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看見</a:t>
            </a:r>
            <a:endParaRPr lang="en-US" altLang="zh-TW" sz="3400" dirty="0" smtClean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就信了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(8</a:t>
            </a:r>
            <a:r>
              <a:rPr lang="zh-TW" altLang="en-US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節</a:t>
            </a:r>
            <a:r>
              <a:rPr lang="en-US" altLang="zh-TW" sz="34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)</a:t>
            </a:r>
            <a:endParaRPr lang="en-US" sz="34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850" y="2881196"/>
            <a:ext cx="2253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看明白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0415" y="3988699"/>
            <a:ext cx="280076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他們信什麼？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0415" y="4507755"/>
            <a:ext cx="7386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他們聽見耶穌活了</a:t>
            </a:r>
            <a:r>
              <a:rPr lang="en-US" altLang="zh-TW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... 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卻是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不信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16:11)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415" y="4978043"/>
            <a:ext cx="81335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耶穌向他們顯現，責備他們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不信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，心裡剛硬 </a:t>
            </a:r>
            <a:endParaRPr lang="en-US" altLang="zh-TW" sz="3200" dirty="0" smtClean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  <a:p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可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16:14)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0415" y="5918022"/>
            <a:ext cx="8133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因為他們</a:t>
            </a:r>
            <a:r>
              <a:rPr lang="zh-TW" altLang="en-US" sz="3200" dirty="0" smtClean="0">
                <a:solidFill>
                  <a:srgbClr val="C00000"/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還不明白</a:t>
            </a:r>
            <a:r>
              <a:rPr lang="zh-TW" altLang="en-US" sz="32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聖經的意思 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約</a:t>
            </a:r>
            <a:r>
              <a:rPr lang="en-US" altLang="zh-TW" sz="3000" dirty="0" smtClean="0"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20:9)</a:t>
            </a:r>
            <a:endParaRPr lang="en-US" sz="3000" dirty="0"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pic>
        <p:nvPicPr>
          <p:cNvPr id="2050" name="Picture 2" descr="Image result for thinking ico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990" y="3563306"/>
            <a:ext cx="1040946" cy="104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497" y="612843"/>
            <a:ext cx="813235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林前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15:6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保羅說基督復活後向超過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500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人</a:t>
            </a:r>
            <a:endParaRPr lang="en-US" altLang="zh-TW" sz="3400" dirty="0" smtClean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顯現，而且至少出顯</a:t>
            </a:r>
            <a:r>
              <a:rPr lang="en-US" altLang="zh-TW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5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次</a:t>
            </a:r>
            <a:endParaRPr lang="en-US" sz="3400" dirty="0">
              <a:solidFill>
                <a:srgbClr val="C00000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452" y="2138012"/>
            <a:ext cx="851021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我當日所領受又傳給你們的：第一，就是基督照聖經所說，為我們的罪死了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且埋葬了；又照聖經所說，第三天復活了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，並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且顯給磯法看，然後顯給十二使徒看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；後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來一時顯給五百多弟兄看，其中一大半到如今還在，卻也有已經睡了的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。以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後顯給雅各看，再顯給眾使徒看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，末</a:t>
            </a:r>
            <a:r>
              <a:rPr lang="zh-TW" altLang="en-US" sz="3400" dirty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了也顯給我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看 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(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林前</a:t>
            </a:r>
            <a:r>
              <a:rPr lang="en-US" altLang="zh-TW" sz="3400" dirty="0" smtClean="0">
                <a:solidFill>
                  <a:schemeClr val="accent2">
                    <a:lumMod val="50000"/>
                  </a:schemeClr>
                </a:solidFill>
                <a:latin typeface="華康魏碑體 Std W7" panose="03000700000000000000" pitchFamily="66" charset="-120"/>
                <a:ea typeface="華康魏碑體 Std W7" panose="03000700000000000000" pitchFamily="66" charset="-120"/>
              </a:rPr>
              <a:t>15:3-8)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魏碑體 Std W7" panose="03000700000000000000" pitchFamily="66" charset="-120"/>
              <a:ea typeface="華康魏碑體 Std W7" panose="03000700000000000000" pitchFamily="66" charset="-12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43506"/>
              </p:ext>
            </p:extLst>
          </p:nvPr>
        </p:nvGraphicFramePr>
        <p:xfrm>
          <a:off x="526353" y="1957848"/>
          <a:ext cx="8145206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408">
                  <a:extLst>
                    <a:ext uri="{9D8B030D-6E8A-4147-A177-3AD203B41FA5}">
                      <a16:colId xmlns:a16="http://schemas.microsoft.com/office/drawing/2014/main" val="235847068"/>
                    </a:ext>
                  </a:extLst>
                </a:gridCol>
                <a:gridCol w="3656798">
                  <a:extLst>
                    <a:ext uri="{9D8B030D-6E8A-4147-A177-3AD203B41FA5}">
                      <a16:colId xmlns:a16="http://schemas.microsoft.com/office/drawing/2014/main" val="3062145686"/>
                    </a:ext>
                  </a:extLst>
                </a:gridCol>
              </a:tblGrid>
              <a:tr h="475606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主復活顯現的次序</a:t>
                      </a:r>
                      <a:endParaRPr lang="en-US" sz="3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91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1.</a:t>
                      </a: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抹大拉的馬利亞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約</a:t>
                      </a:r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20:11-18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597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2.</a:t>
                      </a:r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其他婦女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太</a:t>
                      </a:r>
                      <a:r>
                        <a:rPr lang="en-US" altLang="zh-TW" sz="34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28:9-10</a:t>
                      </a:r>
                      <a:endParaRPr lang="en-US" sz="34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3.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彼得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林前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15:5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、路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24:34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74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4.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以馬忤斯兩門徒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路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24:13-32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6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5.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眾門徒，多馬不在場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約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20:19-25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97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6.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眾門徒，多馬在場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約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20:26-31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41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7.</a:t>
                      </a:r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保羅在大馬色路上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徒</a:t>
                      </a:r>
                      <a:r>
                        <a:rPr lang="en-US" altLang="zh-TW" sz="3200" dirty="0" smtClean="0">
                          <a:latin typeface="華康黑體 Std W7" panose="020B0700000000000000" pitchFamily="34" charset="-120"/>
                          <a:ea typeface="華康黑體 Std W7" panose="020B0700000000000000" pitchFamily="34" charset="-120"/>
                        </a:rPr>
                        <a:t>9:1-6</a:t>
                      </a:r>
                      <a:endParaRPr lang="en-US" sz="3200" dirty="0">
                        <a:latin typeface="華康黑體 Std W7" panose="020B0700000000000000" pitchFamily="34" charset="-120"/>
                        <a:ea typeface="華康黑體 Std W7" panose="020B0700000000000000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37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53960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A.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向馬利亞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愛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的顯現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507" y="1165814"/>
            <a:ext cx="846898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當時猶大社會，婦女的話不被重視，為何主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卻首先向婦女顯現呢？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969" y="2224592"/>
            <a:ext cx="27318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悲哀變歡樂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812" y="2762028"/>
            <a:ext cx="323678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其實主不見了，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應該是喜事，</a:t>
            </a:r>
            <a:endParaRPr lang="en-US" altLang="zh-TW" sz="34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zh-TW" altLang="en-US" sz="34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但她卻哀傷！</a:t>
            </a:r>
            <a:endParaRPr lang="en-US" sz="34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3451" y="4768737"/>
            <a:ext cx="22958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新的關係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049" y="5341814"/>
            <a:ext cx="677942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13:16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「主僕」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15:15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「朋友」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endParaRPr lang="en-US" altLang="zh-TW" sz="3400" dirty="0" smtClean="0">
              <a:latin typeface="華康黑體 Std W9" panose="020B0900000000000000" pitchFamily="34" charset="-120"/>
              <a:ea typeface="華康黑體 Std W9" panose="020B0900000000000000" pitchFamily="34" charset="-120"/>
              <a:sym typeface="Wingdings" panose="05000000000000000000" pitchFamily="2" charset="2"/>
            </a:endParaRPr>
          </a:p>
          <a:p>
            <a:r>
              <a:rPr lang="en-US" altLang="zh-TW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20:17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「弟</a:t>
            </a:r>
            <a:r>
              <a:rPr lang="zh-TW" altLang="en-US" sz="3400" dirty="0" smtClean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兄</a:t>
            </a:r>
            <a:r>
              <a:rPr lang="zh-TW" altLang="en-US" sz="3400" dirty="0">
                <a:solidFill>
                  <a:schemeClr val="accent5">
                    <a:lumMod val="75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」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6085" y="5850584"/>
            <a:ext cx="236475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越來越親密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pic>
        <p:nvPicPr>
          <p:cNvPr id="3074" name="Picture 2" descr="Image result for jesus appears to mary magdale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46" y="1814320"/>
            <a:ext cx="3073782" cy="352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5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ospel of john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96" y="92820"/>
            <a:ext cx="51828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復活的顯現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(20:11-31)</a:t>
            </a:r>
            <a:endParaRPr lang="en-US" sz="3400" dirty="0">
              <a:solidFill>
                <a:schemeClr val="accent5">
                  <a:lumMod val="75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8338" y="625690"/>
            <a:ext cx="533992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B.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向眾門徒 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 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「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望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」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的顯現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771" y="1710560"/>
            <a:ext cx="90749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聖經首次記載門徒在星期日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而非「安息日」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週六</a:t>
            </a:r>
            <a:r>
              <a:rPr lang="en-US" altLang="zh-TW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聚集敬拜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。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771" y="2831385"/>
            <a:ext cx="89915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六天工作，第七天休息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</a:t>
            </a:r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第一天</a:t>
            </a:r>
            <a:r>
              <a:rPr lang="zh-TW" altLang="en-US" sz="3000" dirty="0" smtClean="0">
                <a:solidFill>
                  <a:schemeClr val="accent5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敬拜</a:t>
            </a:r>
            <a:r>
              <a:rPr lang="zh-TW" altLang="en-US" sz="3000" dirty="0" smtClean="0">
                <a:solidFill>
                  <a:schemeClr val="accent6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" panose="05000000000000000000" pitchFamily="2" charset="2"/>
              </a:rPr>
              <a:t>，跟著六天工作</a:t>
            </a:r>
            <a:endParaRPr lang="en-US" sz="3000" dirty="0">
              <a:solidFill>
                <a:schemeClr val="accent6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6392" y="4481282"/>
            <a:ext cx="51312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b="1" i="1" dirty="0" smtClean="0">
                <a:solidFill>
                  <a:schemeClr val="accent2">
                    <a:lumMod val="50000"/>
                  </a:schemeClr>
                </a:solidFill>
              </a:rPr>
              <a:t>Sunday = Christian Sabbath</a:t>
            </a:r>
            <a:endParaRPr lang="en-US" sz="3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4670" y="4870973"/>
            <a:ext cx="577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i="1" dirty="0" smtClean="0">
                <a:solidFill>
                  <a:srgbClr val="C00000"/>
                </a:solidFill>
              </a:rPr>
              <a:t>Rest, so we can worship God!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5842" y="5517304"/>
            <a:ext cx="66559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願你們</a:t>
            </a:r>
            <a:r>
              <a:rPr lang="zh-TW" altLang="en-US" sz="3400" dirty="0" smtClean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平安</a:t>
            </a:r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–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主復活帶來的</a:t>
            </a:r>
            <a:r>
              <a:rPr lang="zh-TW" altLang="en-US" sz="3400" dirty="0" smtClean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恩典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52600" y="1163949"/>
            <a:ext cx="2877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1.</a:t>
            </a:r>
            <a:r>
              <a:rPr lang="zh-TW" altLang="en-US" sz="34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驚慌化安慰 </a:t>
            </a:r>
            <a:endParaRPr 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9477" y="6045353"/>
            <a:ext cx="569899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三次報平安 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- 19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21</a:t>
            </a:r>
            <a:r>
              <a:rPr lang="zh-TW" altLang="en-US" sz="3400" dirty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、</a:t>
            </a:r>
            <a:r>
              <a:rPr lang="en-US" altLang="zh-TW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26</a:t>
            </a:r>
            <a:r>
              <a:rPr lang="zh-TW" altLang="en-US" sz="3400" dirty="0" smtClean="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節</a:t>
            </a:r>
            <a:endParaRPr lang="en-US" sz="3400" dirty="0">
              <a:solidFill>
                <a:schemeClr val="accent2">
                  <a:lumMod val="50000"/>
                </a:schemeClr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96430" y="2181780"/>
            <a:ext cx="5881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主日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= </a:t>
            </a:r>
            <a:r>
              <a:rPr lang="zh-TW" altLang="en-US" sz="3200" dirty="0">
                <a:solidFill>
                  <a:srgbClr val="C0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主復活之日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七日頭一日</a:t>
            </a:r>
            <a:r>
              <a:rPr lang="en-US" altLang="zh-TW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</a:t>
            </a:r>
          </a:p>
        </p:txBody>
      </p:sp>
      <p:pic>
        <p:nvPicPr>
          <p:cNvPr id="1028" name="Picture 4" descr="Image result for weekly calend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993" b="76226"/>
          <a:stretch/>
        </p:blipFill>
        <p:spPr bwMode="auto">
          <a:xfrm>
            <a:off x="1565696" y="3497741"/>
            <a:ext cx="5920259" cy="101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weekly calend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7" b="74318"/>
          <a:stretch/>
        </p:blipFill>
        <p:spPr bwMode="auto">
          <a:xfrm>
            <a:off x="1246550" y="3339779"/>
            <a:ext cx="6474572" cy="117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4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1884</TotalTime>
  <Words>3177</Words>
  <Application>Microsoft Office PowerPoint</Application>
  <PresentationFormat>On-screen Show (4:3)</PresentationFormat>
  <Paragraphs>264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新細明體</vt:lpstr>
      <vt:lpstr>王漢宗空疊圓繁</vt:lpstr>
      <vt:lpstr>華康魏碑體 Std W7</vt:lpstr>
      <vt:lpstr>華康黑體 Std W7</vt:lpstr>
      <vt:lpstr>華康黑體 Std W9</vt:lpstr>
      <vt:lpstr>Arial</vt:lpstr>
      <vt:lpstr>Calibri</vt:lpstr>
      <vt:lpstr>Calibri Light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82</cp:revision>
  <dcterms:created xsi:type="dcterms:W3CDTF">2020-01-09T23:53:39Z</dcterms:created>
  <dcterms:modified xsi:type="dcterms:W3CDTF">2020-02-21T01:23:42Z</dcterms:modified>
</cp:coreProperties>
</file>