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6" r:id="rId4"/>
    <p:sldId id="258" r:id="rId5"/>
    <p:sldId id="260" r:id="rId6"/>
    <p:sldId id="259" r:id="rId7"/>
    <p:sldId id="261" r:id="rId8"/>
    <p:sldId id="262" r:id="rId9"/>
    <p:sldId id="263" r:id="rId10"/>
    <p:sldId id="266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E6FB-A270-41AF-A75A-4FC71C9AACF4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FE141-41BD-4C0F-956D-9B259C771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5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E6FB-A270-41AF-A75A-4FC71C9AACF4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FE141-41BD-4C0F-956D-9B259C771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80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E6FB-A270-41AF-A75A-4FC71C9AACF4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FE141-41BD-4C0F-956D-9B259C771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61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069DC9-4F17-4C45-A138-78FA86F31DA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51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D3D6F3-F3B7-4AC4-BCDA-EEE07533352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192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18CE79-A757-4ACE-ACC7-8D3FA0180A7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744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689F13-7E2B-4905-A389-8A59832DC35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283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649A3E-848A-4CBE-BE04-E6E4A5BDAE2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310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9E4BBF-9EB0-4B81-B04D-502D87BEEC5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527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EBA3B5-2B5A-4B61-8FA9-8BDC11FC7C8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343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0135FD-C04F-4A2A-BCA5-000E22E226E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25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E6FB-A270-41AF-A75A-4FC71C9AACF4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FE141-41BD-4C0F-956D-9B259C771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74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4E70C0-D46E-4326-B5BE-67D740F28CC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126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C4695B-37AA-48B4-AE9F-6315B20BAF5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457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DAB8AB-59F8-443B-9FD2-BC47CFC3ADB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8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E6FB-A270-41AF-A75A-4FC71C9AACF4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FE141-41BD-4C0F-956D-9B259C771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29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E6FB-A270-41AF-A75A-4FC71C9AACF4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FE141-41BD-4C0F-956D-9B259C771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8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E6FB-A270-41AF-A75A-4FC71C9AACF4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FE141-41BD-4C0F-956D-9B259C771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5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E6FB-A270-41AF-A75A-4FC71C9AACF4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FE141-41BD-4C0F-956D-9B259C771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82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E6FB-A270-41AF-A75A-4FC71C9AACF4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FE141-41BD-4C0F-956D-9B259C771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82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E6FB-A270-41AF-A75A-4FC71C9AACF4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FE141-41BD-4C0F-956D-9B259C771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22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E6FB-A270-41AF-A75A-4FC71C9AACF4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FE141-41BD-4C0F-956D-9B259C771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57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0E6FB-A270-41AF-A75A-4FC71C9AACF4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FE141-41BD-4C0F-956D-9B259C771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0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0E072A-7B57-4128-9568-B2A5537D87B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43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92850" y="4486275"/>
            <a:ext cx="2747963" cy="8620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王漢宗空疊圓繁" panose="02000500000000000000" pitchFamily="2" charset="-120"/>
                <a:ea typeface="王漢宗空疊圓繁" panose="02000500000000000000" pitchFamily="2" charset="-120"/>
                <a:cs typeface="Arial"/>
              </a:rPr>
              <a:t>約翰福音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王漢宗空疊圓繁" panose="02000500000000000000" pitchFamily="2" charset="-120"/>
              <a:ea typeface="王漢宗空疊圓繁" panose="02000500000000000000" pitchFamily="2" charset="-120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397500"/>
            <a:ext cx="9144000" cy="81121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813" y="5440363"/>
            <a:ext cx="9004388" cy="6771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Arial"/>
              </a:rPr>
              <a:t>「拉撒路復活、主騎驢進京」</a:t>
            </a:r>
            <a:r>
              <a:rPr kumimoji="0" lang="en-US" altLang="zh-TW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Arial"/>
              </a:rPr>
              <a:t>(11</a:t>
            </a:r>
            <a:r>
              <a:rPr lang="zh-TW" altLang="en-US" sz="3800" dirty="0"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cs typeface="Arial"/>
              </a:rPr>
              <a:t>、</a:t>
            </a:r>
            <a:r>
              <a:rPr lang="en-US" altLang="zh-TW" sz="3800" dirty="0"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cs typeface="Arial"/>
              </a:rPr>
              <a:t>12</a:t>
            </a:r>
            <a:r>
              <a:rPr kumimoji="0" lang="zh-TW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Arial"/>
              </a:rPr>
              <a:t>章</a:t>
            </a:r>
            <a:r>
              <a:rPr kumimoji="0" lang="en-US" altLang="zh-TW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Arial"/>
              </a:rPr>
              <a:t>)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88" y="4594225"/>
            <a:ext cx="380104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Arial"/>
              </a:rPr>
              <a:t>1/</a:t>
            </a:r>
            <a:r>
              <a:rPr lang="en-US" altLang="zh-TW" sz="3600" dirty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cs typeface="Arial"/>
              </a:rPr>
              <a:t>24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Arial"/>
              </a:rPr>
              <a:t>/20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Arial"/>
              </a:rPr>
              <a:t>20 (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Arial"/>
              </a:rPr>
              <a:t>補課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Arial"/>
              </a:rPr>
              <a:t>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469828"/>
      </p:ext>
    </p:extLst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3916" y="139846"/>
            <a:ext cx="576472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二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 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對死亡的反應 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(11:17-40)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2406" y="723116"/>
            <a:ext cx="292419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A. 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馬大的反應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916" y="1306397"/>
            <a:ext cx="8468985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她有「大前題」之信念，而不是「每時刻」</a:t>
            </a:r>
            <a:endParaRPr lang="en-US" altLang="zh-TW" sz="3400" dirty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的信心。她有對於「將來」的信念，而並非</a:t>
            </a:r>
            <a:endParaRPr lang="en-US" altLang="zh-TW" sz="3400" dirty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「此刻」的信心。</a:t>
            </a:r>
            <a:endParaRPr lang="en-US" sz="3400" dirty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8915" y="2909283"/>
            <a:ext cx="88779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我知道基督徒是不會餓死的，但是現在</a:t>
            </a:r>
            <a:r>
              <a:rPr lang="en-US" altLang="zh-TW" sz="3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...</a:t>
            </a:r>
            <a:endParaRPr lang="en-US" sz="3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04317" y="723115"/>
            <a:ext cx="427713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(Holds her emotions in)</a:t>
            </a:r>
          </a:p>
        </p:txBody>
      </p:sp>
      <p:pic>
        <p:nvPicPr>
          <p:cNvPr id="9218" name="Picture 2" descr="Image result for fait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41"/>
          <a:stretch/>
        </p:blipFill>
        <p:spPr bwMode="auto">
          <a:xfrm>
            <a:off x="4369319" y="4206237"/>
            <a:ext cx="5183596" cy="281255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08915" y="479719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主啊，是的，我信你是基督，是神的兒子，就是那要臨到世界的 </a:t>
            </a:r>
            <a:r>
              <a:rPr lang="en-US" altLang="zh-TW" sz="28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(27</a:t>
            </a:r>
            <a:r>
              <a:rPr lang="zh-TW" altLang="en-US" sz="28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28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28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8916" y="3498143"/>
            <a:ext cx="890500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基督教的信仰不是將來得永生。永生乃是從</a:t>
            </a:r>
            <a:endParaRPr lang="en-US" altLang="zh-TW" sz="3400" dirty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今生就開始的！</a:t>
            </a:r>
            <a:r>
              <a:rPr lang="zh-TW" altLang="en-US" sz="34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永生不只是時間，更是品質！</a:t>
            </a:r>
            <a:endParaRPr lang="en-US" sz="3400" dirty="0">
              <a:solidFill>
                <a:srgbClr val="C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5391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3916" y="139846"/>
            <a:ext cx="576472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二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 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對死亡的反應 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(11:17-40)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2406" y="701598"/>
            <a:ext cx="722826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B. 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第</a:t>
            </a:r>
            <a:r>
              <a:rPr lang="zh-TW" altLang="en-US" sz="34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五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個宣言：「我是復活、生命」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4826" y="1311111"/>
            <a:ext cx="85361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耶穌對她說：「</a:t>
            </a:r>
            <a:r>
              <a:rPr lang="zh-TW" altLang="en-US" sz="32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復活在我，生命也在我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。信我的人雖然死了，也必復活，凡活著信我的人必永遠不死」</a:t>
            </a:r>
            <a:r>
              <a:rPr lang="en-US" altLang="zh-TW" sz="28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(25-26</a:t>
            </a:r>
            <a:r>
              <a:rPr lang="zh-TW" altLang="en-US" sz="28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28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28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998" y="2910766"/>
            <a:ext cx="8905002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我們病時需要醫生，不是醫學書，上法庭時</a:t>
            </a:r>
            <a:endParaRPr lang="en-US" altLang="zh-TW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需要律師，不是法律書；同樣，面對死亡時，</a:t>
            </a:r>
            <a:endParaRPr lang="en-US" altLang="zh-TW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我們需要</a:t>
            </a:r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救主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，不是教義。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998" y="4602754"/>
            <a:ext cx="687079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世上那有一位救主，今天仍活著？</a:t>
            </a:r>
            <a:r>
              <a:rPr lang="en-US" altLang="zh-TW" sz="34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!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3491B9-49B0-4C93-A706-AE59855931AC}"/>
              </a:ext>
            </a:extLst>
          </p:cNvPr>
          <p:cNvSpPr txBox="1"/>
          <p:nvPr/>
        </p:nvSpPr>
        <p:spPr>
          <a:xfrm>
            <a:off x="238998" y="5176362"/>
            <a:ext cx="846898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耶穌復活，是基督教與其他宗教的汾水嶺！</a:t>
            </a:r>
            <a:endParaRPr lang="en-US" sz="3400" dirty="0">
              <a:solidFill>
                <a:srgbClr val="C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2886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3916" y="139846"/>
            <a:ext cx="576472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二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 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對死亡的反應 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(11:17-40)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2406" y="723116"/>
            <a:ext cx="332174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C. 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馬利亞的反應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27049" y="733873"/>
            <a:ext cx="5083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(openly display her emotions)</a:t>
            </a:r>
          </a:p>
        </p:txBody>
      </p:sp>
      <p:sp>
        <p:nvSpPr>
          <p:cNvPr id="6" name="Rectangle 5"/>
          <p:cNvSpPr/>
          <p:nvPr/>
        </p:nvSpPr>
        <p:spPr>
          <a:xfrm>
            <a:off x="406787" y="1267691"/>
            <a:ext cx="84037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馬大聽見耶穌來了，就出去迎接祂；馬利亞卻仍然坐在家裡 </a:t>
            </a:r>
            <a:r>
              <a:rPr lang="en-US" altLang="zh-TW" sz="28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(20</a:t>
            </a:r>
            <a:r>
              <a:rPr lang="zh-TW" altLang="en-US" sz="28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28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28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6786" y="2318609"/>
            <a:ext cx="86081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馬大說了這話，就回去暗暗的叫她妺子馬利亞，說：「夫子來了，叫你。」馬利亞聽見了，就</a:t>
            </a:r>
            <a:r>
              <a:rPr lang="zh-TW" altLang="en-US" sz="3200" dirty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急忙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起來，到耶穌那裡去 </a:t>
            </a:r>
            <a:r>
              <a:rPr lang="en-US" altLang="zh-TW" sz="28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(28-29</a:t>
            </a:r>
            <a:r>
              <a:rPr lang="zh-TW" altLang="en-US" sz="28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28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28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787" y="3881819"/>
            <a:ext cx="84702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就</a:t>
            </a:r>
            <a:r>
              <a:rPr lang="zh-TW" altLang="en-US" sz="3200" dirty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俯伏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在祂腳前，說：「主啊，</a:t>
            </a:r>
            <a:r>
              <a:rPr lang="zh-TW" altLang="en-US" sz="32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你若早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在這裡，</a:t>
            </a:r>
            <a:r>
              <a:rPr lang="zh-TW" altLang="en-US" sz="32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我兄弟必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不死」耶穌看見</a:t>
            </a:r>
            <a:r>
              <a:rPr lang="zh-TW" altLang="en-US" sz="3200" dirty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她哭</a:t>
            </a:r>
            <a:r>
              <a:rPr lang="en-US" altLang="zh-TW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... </a:t>
            </a:r>
            <a:r>
              <a:rPr lang="en-US" altLang="zh-TW" sz="28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(32-33</a:t>
            </a:r>
            <a:r>
              <a:rPr lang="zh-TW" altLang="en-US" sz="28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28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28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057" y="4939187"/>
            <a:ext cx="8470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耶穌哭了</a:t>
            </a:r>
            <a:r>
              <a:rPr lang="en-US" altLang="zh-TW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28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(35</a:t>
            </a:r>
            <a:r>
              <a:rPr lang="zh-TW" altLang="en-US" sz="28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28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127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5393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476" y="4840941"/>
            <a:ext cx="8468985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馬大比較堅強，主就以</a:t>
            </a:r>
            <a:r>
              <a:rPr lang="zh-TW" altLang="en-US" sz="34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話語</a:t>
            </a:r>
            <a:r>
              <a:rPr lang="zh-TW" altLang="en-US" sz="3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堅定她的信心。</a:t>
            </a:r>
            <a:endParaRPr lang="en-US" altLang="zh-TW" sz="3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馬利亞是性情中人，主就以</a:t>
            </a:r>
            <a:r>
              <a:rPr lang="zh-TW" altLang="en-US" sz="34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眼淚</a:t>
            </a:r>
            <a:r>
              <a:rPr lang="zh-TW" altLang="en-US" sz="3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安慰她，與</a:t>
            </a:r>
            <a:endParaRPr lang="en-US" altLang="zh-TW" sz="3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哀哭的人同哭。</a:t>
            </a:r>
            <a:endParaRPr lang="en-US" sz="3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9417" y="5887381"/>
            <a:ext cx="323678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不同的輔導技巧</a:t>
            </a:r>
            <a:endParaRPr lang="en-US" sz="3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731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3916" y="139846"/>
            <a:ext cx="576472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二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 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對死亡的反應 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(11:17-40)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2406" y="723116"/>
            <a:ext cx="333777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D. 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主耶穌的反應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9349" y="2290217"/>
            <a:ext cx="244169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1. 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耶穌</a:t>
            </a:r>
            <a:r>
              <a:rPr lang="zh-TW" altLang="en-US" sz="34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悲歎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4539" y="1234303"/>
            <a:ext cx="804403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耶穌看見她哭，並看見與她同來的猶太人也哭，就</a:t>
            </a:r>
            <a:r>
              <a:rPr lang="zh-TW" altLang="en-US" sz="3400" dirty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心裡悲歎</a:t>
            </a:r>
            <a:r>
              <a:rPr lang="zh-TW" altLang="en-US" sz="3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</a:t>
            </a:r>
            <a:r>
              <a:rPr lang="zh-TW" altLang="en-US" sz="3400" dirty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又甚憂愁</a:t>
            </a:r>
            <a:r>
              <a:rPr lang="zh-TW" altLang="en-US" sz="3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28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(33</a:t>
            </a:r>
            <a:r>
              <a:rPr lang="zh-TW" altLang="en-US" sz="28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28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28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91841" y="2816204"/>
            <a:ext cx="716093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新約只用了三次，不是因為馬利亞與</a:t>
            </a:r>
            <a:endParaRPr lang="en-US" altLang="zh-TW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她的同伴，</a:t>
            </a:r>
            <a:r>
              <a:rPr lang="zh-TW" altLang="en-US" sz="34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乃是對「死亡」的憤怒</a:t>
            </a:r>
            <a:endParaRPr lang="en-US" sz="3400" dirty="0">
              <a:solidFill>
                <a:srgbClr val="C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28241" y="2292465"/>
            <a:ext cx="275428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 </a:t>
            </a:r>
            <a:r>
              <a:rPr lang="zh-TW" altLang="en-US" sz="34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悲憤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原文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0875" y="3954977"/>
            <a:ext cx="549541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2. 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耶穌</a:t>
            </a:r>
            <a:r>
              <a:rPr lang="zh-TW" altLang="en-US" sz="34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哭了 </a:t>
            </a:r>
            <a:r>
              <a:rPr lang="en-US" altLang="zh-TW" sz="3400" dirty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最短的經文！</a:t>
            </a:r>
            <a:r>
              <a:rPr lang="en-US" altLang="zh-TW" sz="3400" dirty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18508" y="4478197"/>
            <a:ext cx="323678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三種不同的哭：</a:t>
            </a:r>
            <a:endParaRPr lang="en-US" sz="34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18508" y="5001936"/>
            <a:ext cx="454483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馬利亞</a:t>
            </a:r>
            <a:r>
              <a:rPr lang="en-US" altLang="zh-TW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–</a:t>
            </a: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活人為死人哭</a:t>
            </a:r>
            <a:endParaRPr lang="en-US" sz="34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18508" y="5525156"/>
            <a:ext cx="469070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猶太人</a:t>
            </a:r>
            <a:r>
              <a:rPr lang="en-US" altLang="zh-TW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–</a:t>
            </a: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活人為活人哭</a:t>
            </a:r>
            <a:endParaRPr lang="en-US" sz="34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27491" y="6067984"/>
            <a:ext cx="585288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主耶穌</a:t>
            </a:r>
            <a:r>
              <a:rPr lang="en-US" altLang="zh-TW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–</a:t>
            </a: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生命的主為罪人而哭</a:t>
            </a:r>
            <a:endParaRPr lang="en-US" sz="34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7148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3916" y="139846"/>
            <a:ext cx="576472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二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 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對死亡的反應 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(11:17-40)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2406" y="723116"/>
            <a:ext cx="591219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E. 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你若信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... 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就必看見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... </a:t>
            </a:r>
            <a:r>
              <a:rPr lang="en-US" altLang="zh-TW" sz="28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(40</a:t>
            </a:r>
            <a:r>
              <a:rPr lang="zh-TW" altLang="en-US" sz="28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節</a:t>
            </a:r>
            <a:r>
              <a:rPr lang="en-US" altLang="zh-TW" sz="28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2406" y="1277035"/>
            <a:ext cx="77831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Jesus said, “Did I not tell you that </a:t>
            </a:r>
            <a:r>
              <a:rPr lang="en-US" sz="32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believe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will see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glory of God?”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2406" y="2354253"/>
            <a:ext cx="672491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世人剛好顛倒：</a:t>
            </a:r>
            <a:r>
              <a:rPr lang="zh-TW" altLang="en-US" sz="34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要看得見才能相信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2406" y="2969806"/>
            <a:ext cx="846898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其實世上許多看得見的人事物都是虛假的，</a:t>
            </a:r>
            <a:endParaRPr lang="en-US" altLang="zh-TW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許多沒看見的人事物，反而才是真的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406" y="4216998"/>
            <a:ext cx="846898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主不但有能力救我們「</a:t>
            </a:r>
            <a:r>
              <a:rPr lang="zh-TW" altLang="en-US" sz="34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脫離</a:t>
            </a:r>
            <a:r>
              <a:rPr lang="zh-TW" altLang="en-US" sz="34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」險境，祂更是</a:t>
            </a:r>
            <a:endParaRPr lang="en-US" altLang="zh-TW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能帶領我們「</a:t>
            </a:r>
            <a:r>
              <a:rPr lang="zh-TW" altLang="en-US" sz="34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經過</a:t>
            </a:r>
            <a:r>
              <a:rPr lang="zh-TW" altLang="en-US" sz="34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」險境。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063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3916" y="139846"/>
            <a:ext cx="489268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三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 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征服死亡 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(11:41-57)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8339" y="755399"/>
            <a:ext cx="759695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聖經稱「</a:t>
            </a:r>
            <a:r>
              <a:rPr lang="zh-TW" altLang="en-US" sz="34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死亡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」為人類「</a:t>
            </a:r>
            <a:r>
              <a:rPr lang="zh-TW" altLang="en-US" sz="34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最終的敵人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</a:t>
            </a:r>
          </a:p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林前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15:26)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2406" y="1820402"/>
            <a:ext cx="491031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A.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「拉撒路出來」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(43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節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9808" y="2360240"/>
            <a:ext cx="541686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為何主不只是說「出來！」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2406" y="4134953"/>
            <a:ext cx="621195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B. 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吩咐人</a:t>
            </a:r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挪開石頭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、</a:t>
            </a:r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解開布條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9808" y="4693636"/>
            <a:ext cx="759695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神蹟有時是「人神合作」</a:t>
            </a:r>
            <a:endParaRPr lang="en-US" altLang="zh-TW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上帝常要求人來</a:t>
            </a:r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參與經歷</a:t>
            </a:r>
            <a:r>
              <a:rPr lang="zh-TW" altLang="en-US" sz="34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</a:t>
            </a:r>
            <a:r>
              <a:rPr lang="zh-TW" altLang="en-US" sz="34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使信心增長</a:t>
            </a:r>
            <a:endParaRPr lang="en-US" sz="3400" dirty="0">
              <a:solidFill>
                <a:srgbClr val="C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9808" y="2975793"/>
            <a:ext cx="759695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若主沒有指名道姓，恐怕當時所有死人</a:t>
            </a:r>
            <a:endParaRPr lang="en-US" altLang="zh-TW" sz="3400" dirty="0">
              <a:latin typeface="華康宗楷體 Std W7" panose="03000700000000000000" pitchFamily="66" charset="-120"/>
              <a:ea typeface="華康宗楷體 Std W7" panose="03000700000000000000" pitchFamily="66" charset="-120"/>
            </a:endParaRPr>
          </a:p>
          <a:p>
            <a:r>
              <a:rPr lang="zh-TW" altLang="en-US" sz="3400" dirty="0"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都走出來了！</a:t>
            </a:r>
            <a:endParaRPr lang="en-US" sz="3400" dirty="0">
              <a:latin typeface="華康宗楷體 Std W7" panose="03000700000000000000" pitchFamily="66" charset="-120"/>
              <a:ea typeface="華康宗楷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039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raising lazarus from the d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215" y="113241"/>
            <a:ext cx="323678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兩個屬靈功課：</a:t>
            </a:r>
            <a:endParaRPr lang="en-US" sz="3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215" y="728794"/>
            <a:ext cx="7964040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1.</a:t>
            </a:r>
            <a:r>
              <a:rPr lang="zh-TW" altLang="en-US" sz="3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我們雖沒有叫死人復活的能力，卻可以</a:t>
            </a:r>
            <a:endParaRPr lang="en-US" altLang="zh-TW" sz="3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en-US" altLang="zh-TW" sz="28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</a:t>
            </a:r>
            <a:r>
              <a:rPr lang="zh-TW" altLang="en-US" sz="3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幫忙挪開別人信仰障礙的石頭，或解開</a:t>
            </a:r>
            <a:endParaRPr lang="en-US" altLang="zh-TW" sz="3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en-US" altLang="zh-TW" sz="28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</a:t>
            </a:r>
            <a:r>
              <a:rPr lang="zh-TW" altLang="en-US" sz="3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綑綁著他們信仰的裹屍布，讓他們獲得</a:t>
            </a:r>
            <a:endParaRPr lang="en-US" altLang="zh-TW" sz="3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en-US" sz="3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</a:t>
            </a:r>
            <a:r>
              <a:rPr lang="zh-TW" altLang="en-US" sz="3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釋放與自由</a:t>
            </a:r>
            <a:endParaRPr lang="en-US" sz="3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215" y="2914008"/>
            <a:ext cx="8836073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2.</a:t>
            </a:r>
            <a:r>
              <a:rPr lang="zh-TW" altLang="en-US" sz="3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今天我們雖然是蒙恩得救，但是否還未完全</a:t>
            </a:r>
            <a:endParaRPr lang="en-US" altLang="zh-TW" sz="3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28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</a:t>
            </a:r>
            <a:r>
              <a:rPr lang="zh-TW" altLang="en-US" sz="3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活過來呢？我們頭上或身上是否還被裹屍布</a:t>
            </a:r>
            <a:endParaRPr lang="en-US" altLang="zh-TW" sz="3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en-US" altLang="zh-TW" sz="28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</a:t>
            </a:r>
            <a:r>
              <a:rPr lang="zh-TW" altLang="en-US" sz="3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包著呢？</a:t>
            </a:r>
            <a:endParaRPr lang="en-US" sz="3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4701" y="4582755"/>
            <a:ext cx="864281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800" b="1" i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we a sick Christian? </a:t>
            </a:r>
            <a:r>
              <a:rPr lang="zh-TW" altLang="en-US" sz="3400" b="1" i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在生病的基督徒？</a:t>
            </a:r>
            <a:endParaRPr lang="en-US" sz="3400" b="1" i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宗楷體 Std W7" panose="03000700000000000000" pitchFamily="66" charset="-120"/>
              <a:ea typeface="華康宗楷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403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3916" y="139846"/>
            <a:ext cx="489268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三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 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征服死亡 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(11:41-57)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2406" y="723116"/>
            <a:ext cx="344196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C. 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神蹟的結果：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9349" y="1268234"/>
            <a:ext cx="505779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1. 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有信、有不信</a:t>
            </a:r>
            <a:r>
              <a:rPr lang="zh-TW" altLang="en-US" sz="34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28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(45-46</a:t>
            </a:r>
            <a:r>
              <a:rPr lang="zh-TW" altLang="en-US" sz="28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節</a:t>
            </a:r>
            <a:r>
              <a:rPr lang="en-US" altLang="zh-TW" sz="28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28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5128" y="1880846"/>
            <a:ext cx="887887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路加</a:t>
            </a:r>
            <a:r>
              <a:rPr lang="en-US" altLang="zh-TW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16</a:t>
            </a: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章財主與拉撒路的故事：如果不聽勸，不願意接受，「就是有一個從死裡復活的」也是不相信</a:t>
            </a:r>
            <a:endParaRPr lang="en-US" sz="34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2976" y="2966017"/>
            <a:ext cx="564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i="1" dirty="0">
                <a:solidFill>
                  <a:schemeClr val="accent2">
                    <a:lumMod val="50000"/>
                  </a:schemeClr>
                </a:solidFill>
              </a:rPr>
              <a:t>Religion is “choice” NOT “proof”</a:t>
            </a:r>
            <a:endParaRPr lang="en-US" sz="3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6663" y="3474518"/>
            <a:ext cx="287771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2. 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密謀殺害主</a:t>
            </a:r>
            <a:endParaRPr lang="en-US" sz="28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9349" y="3983019"/>
            <a:ext cx="764343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從那日起，他們就商議要殺耶穌</a:t>
            </a:r>
            <a:r>
              <a:rPr lang="zh-TW" altLang="en-US" sz="3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28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(53</a:t>
            </a:r>
            <a:r>
              <a:rPr lang="zh-TW" altLang="en-US" sz="28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28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28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5128" y="4502958"/>
            <a:ext cx="887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accent5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該亞法的決定雖出於己，卻乎合了神的旨意。神</a:t>
            </a:r>
            <a:endParaRPr lang="en-US" altLang="zh-TW" sz="3200" dirty="0">
              <a:solidFill>
                <a:schemeClr val="accent5">
                  <a:lumMod val="50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>
                <a:solidFill>
                  <a:schemeClr val="accent5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旨意永不更改，無論人如何選擇，罪如何侵擾，</a:t>
            </a:r>
            <a:endParaRPr lang="en-US" altLang="zh-TW" sz="3200" dirty="0">
              <a:solidFill>
                <a:schemeClr val="accent5">
                  <a:lumMod val="50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>
                <a:solidFill>
                  <a:schemeClr val="accent5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始終都要達成，然而人卻要擔負自己的罪行。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5209" y="6072618"/>
            <a:ext cx="4788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神的主權 </a:t>
            </a:r>
            <a:r>
              <a:rPr lang="en-US" altLang="zh-TW" sz="32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+ </a:t>
            </a:r>
            <a:r>
              <a:rPr lang="zh-TW" altLang="en-US" sz="32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人的自由決定</a:t>
            </a:r>
            <a:endParaRPr lang="en-US" sz="3200" dirty="0">
              <a:solidFill>
                <a:srgbClr val="C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0483" y="6127224"/>
            <a:ext cx="4243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i="1" dirty="0">
                <a:solidFill>
                  <a:schemeClr val="accent5">
                    <a:lumMod val="75000"/>
                  </a:schemeClr>
                </a:solidFill>
              </a:rPr>
              <a:t>Not either/or but both/and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44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3916" y="139846"/>
            <a:ext cx="549862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四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 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迎接榮耀君王 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(12:1-22)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2406" y="2896160"/>
            <a:ext cx="292419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A. 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三種敬拜：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0131" y="733883"/>
            <a:ext cx="817174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逾越節前六日，耶穌來到伯大尼</a:t>
            </a:r>
            <a:r>
              <a:rPr lang="en-US" altLang="zh-TW" sz="3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...</a:t>
            </a:r>
            <a:r>
              <a:rPr lang="zh-TW" altLang="en-US" sz="34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有人</a:t>
            </a:r>
            <a:r>
              <a:rPr lang="zh-TW" altLang="en-US" sz="3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在那裡給耶穌預備筵席；</a:t>
            </a:r>
            <a:r>
              <a:rPr lang="zh-TW" altLang="en-US" sz="34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馬大</a:t>
            </a:r>
            <a:r>
              <a:rPr lang="zh-TW" altLang="en-US" sz="3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伺候，</a:t>
            </a:r>
            <a:r>
              <a:rPr lang="zh-TW" altLang="en-US" sz="34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拉撒路</a:t>
            </a:r>
            <a:r>
              <a:rPr lang="zh-TW" altLang="en-US" sz="3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也在那同耶穌坐席的人中。</a:t>
            </a:r>
            <a:r>
              <a:rPr lang="zh-TW" altLang="en-US" sz="34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馬利亞</a:t>
            </a:r>
            <a:r>
              <a:rPr lang="zh-TW" altLang="en-US" sz="3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就拿著一斤極貴的真哪噠香膏，抹耶穌的腳</a:t>
            </a:r>
            <a:r>
              <a:rPr lang="en-US" altLang="zh-TW" sz="28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(1-3</a:t>
            </a:r>
            <a:r>
              <a:rPr lang="zh-TW" altLang="en-US" sz="28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28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28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886003" y="180337"/>
            <a:ext cx="2291379" cy="871370"/>
          </a:xfrm>
          <a:prstGeom prst="wedgeRoundRectCallout">
            <a:avLst>
              <a:gd name="adj1" fmla="val 59448"/>
              <a:gd name="adj2" fmla="val 480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長大痳瘋的西門</a:t>
            </a:r>
            <a:r>
              <a:rPr lang="en-US" altLang="zh-TW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太</a:t>
            </a:r>
            <a:r>
              <a:rPr lang="en-US" altLang="zh-TW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26:6)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3141" y="3429000"/>
            <a:ext cx="418736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1. </a:t>
            </a:r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馬大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- 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藉愛心服事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3899" y="3938903"/>
            <a:ext cx="462338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2. </a:t>
            </a:r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拉撒路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- 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藉親密交通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3141" y="4444305"/>
            <a:ext cx="462338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3. </a:t>
            </a:r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馬利亞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- 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藉犧牲奉獻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pic>
        <p:nvPicPr>
          <p:cNvPr id="1741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647" y="2956618"/>
            <a:ext cx="3171825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43629" y="5003162"/>
            <a:ext cx="557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哪達香膏從生長在印度的植物提煉</a:t>
            </a:r>
            <a:endParaRPr lang="en-US" sz="28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17412" name="Picture 4" descr="Image result for 哪達香膏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42" b="89583" l="9524" r="899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064" y="2876391"/>
            <a:ext cx="2573967" cy="237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643629" y="5435959"/>
            <a:ext cx="557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一瓶香膏大約等於當時一年的工資</a:t>
            </a:r>
            <a:endParaRPr lang="en-US" sz="28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02440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/>
      <p:bldP spid="9" grpId="0"/>
      <p:bldP spid="11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496" y="139846"/>
            <a:ext cx="570861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第七件神蹟 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– 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叫拉撒路復活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96" y="755399"/>
            <a:ext cx="890500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不是最後的神蹟，乃是最震撼，最引起反應，</a:t>
            </a:r>
            <a:endParaRPr lang="en-US" altLang="zh-TW" sz="3400" dirty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導致猶太人決定殺害主耶穌的神蹟</a:t>
            </a:r>
            <a:endParaRPr lang="en-US" sz="3400" dirty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96" y="1894172"/>
            <a:ext cx="890500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主也曾使其他死人復活：睚魯的女兒、拿因城</a:t>
            </a:r>
            <a:endParaRPr lang="en-US" altLang="zh-TW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寡婦之子，</a:t>
            </a:r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惟拉撒路死了</a:t>
            </a:r>
            <a:r>
              <a:rPr lang="zh-TW" altLang="en-US" sz="34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四天</a:t>
            </a:r>
            <a:endParaRPr lang="en-US" sz="3400" dirty="0">
              <a:solidFill>
                <a:srgbClr val="C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pic>
        <p:nvPicPr>
          <p:cNvPr id="1026" name="Picture 2" descr="Image result for raising lazarus from the dea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7" b="13649"/>
          <a:stretch/>
        </p:blipFill>
        <p:spPr bwMode="auto">
          <a:xfrm>
            <a:off x="2327174" y="3079729"/>
            <a:ext cx="4753646" cy="3711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61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Jesus At The House Of Mary Martha And Lazarus by William_H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908" y="135878"/>
            <a:ext cx="4432151" cy="6534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6117" y="135878"/>
            <a:ext cx="44165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平衡基督徒生活，包括：</a:t>
            </a:r>
            <a:endParaRPr lang="en-US" altLang="zh-TW" sz="30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en-US" altLang="zh-TW" sz="30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</a:t>
            </a:r>
            <a:r>
              <a:rPr lang="zh-TW" altLang="en-US" sz="3000" dirty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事奉、見證、敬拜</a:t>
            </a:r>
            <a:endParaRPr lang="en-US" sz="30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6117" y="1294508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如何報答主恩？</a:t>
            </a:r>
            <a:endParaRPr lang="en-US" sz="3200" dirty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117" y="1879283"/>
            <a:ext cx="35285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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西門以</a:t>
            </a:r>
            <a:r>
              <a:rPr lang="zh-TW" altLang="en-US" sz="32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財</a:t>
            </a:r>
            <a:endParaRPr lang="en-US" altLang="zh-TW" sz="3200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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馬大以</a:t>
            </a:r>
            <a:r>
              <a:rPr lang="zh-TW" altLang="en-US" sz="32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勞</a:t>
            </a:r>
            <a:endParaRPr lang="en-US" altLang="zh-TW" sz="3200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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馬利亞以</a:t>
            </a:r>
            <a:r>
              <a:rPr lang="zh-TW" altLang="en-US" sz="32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愛</a:t>
            </a:r>
            <a:endParaRPr lang="en-US" altLang="zh-TW" sz="3200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  <a:sym typeface="Wingdings" panose="05000000000000000000" pitchFamily="2" charset="2"/>
            </a:endParaRPr>
          </a:p>
          <a:p>
            <a:r>
              <a:rPr lang="zh-TW" altLang="en-US" sz="32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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拉撒路以</a:t>
            </a:r>
            <a:r>
              <a:rPr lang="zh-TW" altLang="en-US" sz="32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見證</a:t>
            </a:r>
            <a:endParaRPr lang="en-US" altLang="zh-TW" sz="3200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  <a:sym typeface="Wingdings" panose="05000000000000000000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116" y="3941386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願我們服事主時能有：</a:t>
            </a:r>
            <a:endParaRPr lang="en-US" sz="3200" dirty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117" y="4526161"/>
            <a:ext cx="35285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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馬大的</a:t>
            </a:r>
            <a:r>
              <a:rPr lang="zh-TW" altLang="en-US" sz="32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手</a:t>
            </a:r>
            <a:endParaRPr lang="en-US" altLang="zh-TW" sz="3200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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馬利亞的</a:t>
            </a:r>
            <a:r>
              <a:rPr lang="zh-TW" altLang="en-US" sz="32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心</a:t>
            </a:r>
            <a:endParaRPr lang="en-US" altLang="zh-TW" sz="3200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  <a:sym typeface="Wingdings" panose="05000000000000000000" pitchFamily="2" charset="2"/>
            </a:endParaRPr>
          </a:p>
          <a:p>
            <a:r>
              <a:rPr lang="zh-TW" altLang="en-US" sz="32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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拉撒路的</a:t>
            </a:r>
            <a:r>
              <a:rPr lang="zh-TW" altLang="en-US" sz="32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影響力</a:t>
            </a:r>
            <a:endParaRPr lang="en-US" altLang="zh-TW" sz="3200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  <a:sym typeface="Wingdings" panose="05000000000000000000" pitchFamily="2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4469" y="216141"/>
            <a:ext cx="45448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猶大 </a:t>
            </a:r>
            <a:r>
              <a:rPr lang="en-US" altLang="zh-TW" sz="30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0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冒牌信徒</a:t>
            </a:r>
            <a:r>
              <a:rPr lang="en-US" altLang="zh-TW" sz="30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 </a:t>
            </a:r>
            <a:r>
              <a:rPr lang="zh-TW" altLang="en-US" sz="30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認為敬拜</a:t>
            </a:r>
            <a:endParaRPr lang="en-US" altLang="zh-TW" sz="30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0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上帝是浪費精神、時間、</a:t>
            </a:r>
            <a:endParaRPr lang="en-US" altLang="zh-TW" sz="30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0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金錢</a:t>
            </a:r>
            <a:r>
              <a:rPr lang="en-US" altLang="zh-TW" sz="30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...</a:t>
            </a:r>
            <a:endParaRPr lang="en-US" sz="30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8342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3916" y="139846"/>
            <a:ext cx="549862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四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 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迎接榮耀君王 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(12:1-22)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2406" y="723116"/>
            <a:ext cx="286809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B. 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群眾的擁戴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9349" y="1268234"/>
            <a:ext cx="357982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1. 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凱旋地進京城</a:t>
            </a:r>
            <a:r>
              <a:rPr lang="zh-TW" altLang="en-US" sz="34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endParaRPr lang="en-US" sz="28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2734" y="1851504"/>
            <a:ext cx="7688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chemeClr val="accent5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四卷福音書都有記載，應驗了撒迦利亞</a:t>
            </a:r>
            <a:r>
              <a:rPr lang="en-US" altLang="zh-TW" sz="3200" dirty="0">
                <a:solidFill>
                  <a:schemeClr val="accent5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9:9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3164" y="2380984"/>
            <a:ext cx="6683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chemeClr val="accent5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</a:t>
            </a:r>
            <a:r>
              <a:rPr lang="zh-TW" altLang="en-US" sz="32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和撒那</a:t>
            </a:r>
            <a:r>
              <a:rPr lang="zh-TW" altLang="en-US" sz="3200" dirty="0">
                <a:solidFill>
                  <a:schemeClr val="accent5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  <a:r>
              <a:rPr lang="en-US" altLang="zh-TW" sz="3200" dirty="0">
                <a:solidFill>
                  <a:schemeClr val="accent5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= </a:t>
            </a:r>
            <a:r>
              <a:rPr lang="zh-TW" altLang="en-US" sz="3200" dirty="0">
                <a:solidFill>
                  <a:schemeClr val="accent2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拯救</a:t>
            </a:r>
            <a:r>
              <a:rPr lang="zh-TW" altLang="en-US" sz="3200" dirty="0">
                <a:solidFill>
                  <a:schemeClr val="accent5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r>
              <a:rPr lang="zh-TW" altLang="en-US" sz="3200" dirty="0">
                <a:solidFill>
                  <a:schemeClr val="accent2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救贖</a:t>
            </a:r>
            <a:r>
              <a:rPr lang="zh-TW" altLang="en-US" sz="3200" dirty="0">
                <a:solidFill>
                  <a:schemeClr val="accent5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dirty="0">
                <a:solidFill>
                  <a:schemeClr val="accent5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>
                <a:solidFill>
                  <a:schemeClr val="accent5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希伯來文</a:t>
            </a:r>
            <a:r>
              <a:rPr lang="en-US" altLang="zh-TW" sz="3200" dirty="0">
                <a:solidFill>
                  <a:schemeClr val="accent5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9349" y="3909073"/>
            <a:ext cx="345960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2. 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希利尼人求見</a:t>
            </a:r>
            <a:r>
              <a:rPr lang="zh-TW" altLang="en-US" sz="34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endParaRPr lang="en-US" sz="28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2734" y="2878181"/>
            <a:ext cx="83327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chemeClr val="accent5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從未被騎過的驢駒 </a:t>
            </a:r>
            <a:r>
              <a:rPr lang="en-US" altLang="zh-TW" sz="3200" dirty="0">
                <a:solidFill>
                  <a:schemeClr val="accent5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>
                <a:solidFill>
                  <a:schemeClr val="accent5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可</a:t>
            </a:r>
            <a:r>
              <a:rPr lang="en-US" altLang="zh-TW" sz="3200" dirty="0">
                <a:solidFill>
                  <a:schemeClr val="accent5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11:2)</a:t>
            </a:r>
            <a:r>
              <a:rPr lang="zh-TW" altLang="en-US" sz="3200" dirty="0">
                <a:solidFill>
                  <a:schemeClr val="accent5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。主若要用我們，</a:t>
            </a:r>
            <a:endParaRPr lang="en-US" altLang="zh-TW" sz="3200" dirty="0">
              <a:solidFill>
                <a:schemeClr val="accent5">
                  <a:lumMod val="50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>
                <a:solidFill>
                  <a:schemeClr val="accent5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必能馴服我們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3274" y="4469580"/>
            <a:ext cx="6340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chemeClr val="accent5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再次見到安德烈領人到主前的本領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9105" y="5003894"/>
            <a:ext cx="5227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chemeClr val="accent5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他領哥哥西門見主 </a:t>
            </a:r>
            <a:r>
              <a:rPr lang="en-US" altLang="zh-TW" sz="3200" dirty="0">
                <a:solidFill>
                  <a:schemeClr val="accent5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(1:40-41)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9105" y="5483162"/>
            <a:ext cx="6054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chemeClr val="accent5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他領五餅二魚的孩童去見主 </a:t>
            </a:r>
            <a:r>
              <a:rPr lang="en-US" altLang="zh-TW" sz="3200" dirty="0">
                <a:solidFill>
                  <a:schemeClr val="accent5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(6:8)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0487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3916" y="139846"/>
            <a:ext cx="532870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五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 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末了的講論 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(12:23-50)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2406" y="723116"/>
            <a:ext cx="292419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A. 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榮耀與犧牲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2186" y="723115"/>
            <a:ext cx="527259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400" dirty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聖經一直強調兩者分不開</a:t>
            </a:r>
            <a:r>
              <a:rPr lang="en-US" altLang="zh-TW" sz="3400" dirty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3400" dirty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4264" y="1278827"/>
            <a:ext cx="585288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要願意犧牲受苦才能夠榮耀神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9349" y="1806122"/>
            <a:ext cx="244169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1. 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一粒麥子</a:t>
            </a:r>
            <a:endParaRPr lang="en-US" sz="28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8687" y="2420685"/>
            <a:ext cx="614261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>
                <a:solidFill>
                  <a:schemeClr val="accent5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一粒埋葬下土才能產生「多粒」</a:t>
            </a:r>
            <a:endParaRPr lang="en-US" sz="3400" dirty="0">
              <a:solidFill>
                <a:schemeClr val="accent5">
                  <a:lumMod val="50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20486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100000">
                        <a14:foregroundMark x1="56154" y1="32143" x2="56154" y2="32143"/>
                        <a14:foregroundMark x1="48462" y1="41429" x2="48462" y2="4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71" y="1586603"/>
            <a:ext cx="24765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08687" y="3036238"/>
            <a:ext cx="71460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>
                <a:solidFill>
                  <a:schemeClr val="accent5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代表信徒生命，微小卻有生命力</a:t>
            </a:r>
            <a:endParaRPr lang="en-US" sz="3400" dirty="0">
              <a:solidFill>
                <a:schemeClr val="accent5">
                  <a:lumMod val="50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4090" y="3637555"/>
            <a:ext cx="8032968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若有人服事我，就當跟從我，我在那裡，</a:t>
            </a:r>
            <a:endParaRPr lang="en-US" altLang="zh-TW" sz="34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服事我的人也要在那裡；若有人服事我，</a:t>
            </a:r>
            <a:br>
              <a:rPr lang="en-US" altLang="zh-TW" sz="3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</a:br>
            <a:r>
              <a:rPr lang="zh-TW" altLang="en-US" sz="3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我父必尊重他 </a:t>
            </a:r>
            <a:r>
              <a:rPr lang="en-US" altLang="zh-TW" sz="28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(26</a:t>
            </a:r>
            <a:r>
              <a:rPr lang="zh-TW" altLang="en-US" sz="28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28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28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9826" y="5362452"/>
            <a:ext cx="890500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評估一下我們的服事，有那些是「</a:t>
            </a:r>
            <a:r>
              <a:rPr lang="zh-TW" altLang="en-US" sz="34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方便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」的？</a:t>
            </a:r>
            <a:endParaRPr lang="en-US" altLang="zh-TW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那些是「</a:t>
            </a:r>
            <a:r>
              <a:rPr lang="zh-TW" altLang="en-US" sz="34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犧牲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」的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96F408-578A-4B75-A477-25D10FF5644A}"/>
              </a:ext>
            </a:extLst>
          </p:cNvPr>
          <p:cNvSpPr txBox="1"/>
          <p:nvPr/>
        </p:nvSpPr>
        <p:spPr>
          <a:xfrm>
            <a:off x="3756604" y="1874300"/>
            <a:ext cx="5267019" cy="49244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TW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zh-TW" alt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want</a:t>
            </a:r>
            <a:r>
              <a:rPr lang="zh-TW" alt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zh-TW" alt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glory</a:t>
            </a:r>
            <a:r>
              <a:rPr lang="zh-TW" alt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</a:t>
            </a:r>
            <a:r>
              <a:rPr lang="zh-TW" alt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 the price</a:t>
            </a:r>
            <a:endParaRPr lang="en-US" sz="2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908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/>
      <p:bldP spid="9" grpId="0"/>
      <p:bldP spid="10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3916" y="139846"/>
            <a:ext cx="532870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五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 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末了的講論 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(12:23-50)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2406" y="723116"/>
            <a:ext cx="292419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A. 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榮耀與犧牲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9349" y="1300509"/>
            <a:ext cx="471956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2. 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被舉起來 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 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釘十字架</a:t>
            </a:r>
            <a:endParaRPr lang="en-US" sz="28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5587" y="1969844"/>
            <a:ext cx="80810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i="1" dirty="0">
                <a:solidFill>
                  <a:schemeClr val="accent5">
                    <a:lumMod val="50000"/>
                  </a:schemeClr>
                </a:solidFill>
              </a:rPr>
              <a:t>Living begins with </a:t>
            </a:r>
            <a:r>
              <a:rPr lang="en-US" altLang="zh-TW" sz="3200" b="1" i="1" dirty="0">
                <a:solidFill>
                  <a:srgbClr val="C00000"/>
                </a:solidFill>
              </a:rPr>
              <a:t>dying</a:t>
            </a:r>
            <a:r>
              <a:rPr lang="en-US" altLang="zh-TW" sz="3200" b="1" i="1" dirty="0">
                <a:solidFill>
                  <a:schemeClr val="accent5">
                    <a:lumMod val="50000"/>
                  </a:schemeClr>
                </a:solidFill>
              </a:rPr>
              <a:t>.  We don’t know how </a:t>
            </a:r>
          </a:p>
          <a:p>
            <a:r>
              <a:rPr lang="en-US" altLang="zh-TW" sz="3200" b="1" i="1" dirty="0">
                <a:solidFill>
                  <a:schemeClr val="accent5">
                    <a:lumMod val="50000"/>
                  </a:schemeClr>
                </a:solidFill>
              </a:rPr>
              <a:t>to die, we won’t know how to live</a:t>
            </a:r>
            <a:endParaRPr lang="en-US" sz="32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654" y="3000736"/>
            <a:ext cx="672491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福音是從基督十架的犧牲作開始的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654" y="3578129"/>
            <a:ext cx="716093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加略山的三個十字架：</a:t>
            </a:r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基督、你、我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5587" y="4193682"/>
            <a:ext cx="846898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不只是一次性的犧牲，乃是</a:t>
            </a:r>
            <a:r>
              <a:rPr lang="zh-TW" altLang="en-US" sz="34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天天</a:t>
            </a:r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持續地犧牲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5586" y="4724749"/>
            <a:ext cx="840841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若有人要跟從我，就當捨己，</a:t>
            </a:r>
            <a:r>
              <a:rPr lang="zh-TW" altLang="en-US" sz="3400" u="sng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天天</a:t>
            </a:r>
            <a:r>
              <a:rPr lang="zh-TW" altLang="en-US" sz="3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背起他的十字架來跟從我 </a:t>
            </a:r>
            <a:r>
              <a:rPr lang="en-US" altLang="zh-TW" sz="3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3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路</a:t>
            </a:r>
            <a:r>
              <a:rPr lang="en-US" altLang="zh-TW" sz="3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9:23)</a:t>
            </a:r>
            <a:endParaRPr lang="en-US" sz="34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5973127" y="139846"/>
            <a:ext cx="2982890" cy="2766169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Paradox</a:t>
            </a:r>
          </a:p>
          <a:p>
            <a:pPr algn="ctr"/>
            <a:r>
              <a:rPr lang="zh-TW" altLang="en-US" sz="32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悖論</a:t>
            </a:r>
            <a:endParaRPr lang="en-US" sz="3200" dirty="0">
              <a:solidFill>
                <a:srgbClr val="C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123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3916" y="139846"/>
            <a:ext cx="532870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五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 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末了的講論 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(12:23-50)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2406" y="723116"/>
            <a:ext cx="515557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B. 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猶太人的拒絕 </a:t>
            </a:r>
            <a:r>
              <a:rPr lang="en-US" altLang="zh-TW" sz="30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(37-50</a:t>
            </a:r>
            <a:r>
              <a:rPr lang="zh-TW" altLang="en-US" sz="30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節</a:t>
            </a:r>
            <a:r>
              <a:rPr lang="en-US" altLang="zh-TW" sz="30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30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8824" y="1295637"/>
            <a:ext cx="544411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這段的鑰字：「</a:t>
            </a:r>
            <a:r>
              <a:rPr lang="zh-TW" altLang="en-US" sz="34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信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 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 8 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次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8824" y="1878907"/>
            <a:ext cx="258756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1. 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還是不信 </a:t>
            </a:r>
            <a:endParaRPr lang="en-US" sz="28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3228" y="2376131"/>
            <a:ext cx="868077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祂雖然在他們面前行了</a:t>
            </a:r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許多神蹟</a:t>
            </a:r>
            <a:r>
              <a:rPr lang="zh-TW" altLang="en-US" sz="3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，他們</a:t>
            </a:r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還是不信</a:t>
            </a:r>
            <a:r>
              <a:rPr lang="zh-TW" altLang="en-US" sz="3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祂 </a:t>
            </a:r>
            <a:r>
              <a:rPr lang="en-US" altLang="zh-TW" sz="28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(37</a:t>
            </a:r>
            <a:r>
              <a:rPr lang="zh-TW" altLang="en-US" sz="28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28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28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8824" y="3452625"/>
            <a:ext cx="25159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2. 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不能相信 </a:t>
            </a:r>
            <a:endParaRPr lang="en-US" sz="28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99517" y="3452624"/>
            <a:ext cx="526939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- </a:t>
            </a:r>
            <a:r>
              <a:rPr lang="zh-TW" altLang="en-US" sz="3400" dirty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應驗以賽亞的預言 </a:t>
            </a:r>
            <a:r>
              <a:rPr lang="en-US" altLang="zh-TW" sz="2800" dirty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(40</a:t>
            </a:r>
            <a:r>
              <a:rPr lang="zh-TW" altLang="en-US" sz="2800" dirty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節</a:t>
            </a:r>
            <a:r>
              <a:rPr lang="en-US" altLang="zh-TW" sz="2800" dirty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r>
              <a:rPr lang="zh-TW" altLang="en-US" sz="2800" dirty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3228" y="4033635"/>
            <a:ext cx="79816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不是上帝使人不能相信，而是祂不再干預，</a:t>
            </a:r>
            <a:endParaRPr lang="en-US" altLang="zh-TW" sz="3200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任憑人心裡剛硬，持續不信</a:t>
            </a:r>
            <a:endParaRPr lang="en-US" sz="3200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3916" y="4996720"/>
            <a:ext cx="89783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i="1" dirty="0"/>
              <a:t>God seal and notarize a choice they have already made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58824" y="5439579"/>
            <a:ext cx="43289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3. 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暗中相信 </a:t>
            </a:r>
            <a:r>
              <a:rPr lang="en-US" altLang="zh-TW" sz="3400" dirty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3400" dirty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官長中</a:t>
            </a:r>
            <a:r>
              <a:rPr lang="en-US" altLang="zh-TW" sz="3400" dirty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</a:t>
            </a:r>
            <a:endParaRPr lang="en-US" sz="28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3228" y="5990584"/>
            <a:ext cx="881185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這是因他們愛</a:t>
            </a:r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人的榮耀</a:t>
            </a:r>
            <a:r>
              <a:rPr lang="zh-TW" altLang="en-US" sz="3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過於愛</a:t>
            </a:r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神的榮耀</a:t>
            </a:r>
            <a:r>
              <a:rPr lang="en-US" altLang="zh-TW" sz="3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28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(43</a:t>
            </a:r>
            <a:r>
              <a:rPr lang="zh-TW" altLang="en-US" sz="28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28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28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116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5484" y="4496693"/>
            <a:ext cx="8493031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第十二章結束了約翰福音全卷書的第一部分</a:t>
            </a:r>
            <a:endParaRPr kumimoji="0" lang="en-US" altLang="zh-TW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(1-12</a:t>
            </a: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章</a:t>
            </a:r>
            <a:r>
              <a:rPr kumimoji="0" lang="en-US" altLang="zh-TW" sz="3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) </a:t>
            </a: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是那穌對外的工作 </a:t>
            </a:r>
            <a:r>
              <a:rPr kumimoji="0" lang="en-US" altLang="zh-TW" sz="34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public ministry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從第十三章開始新的段落，著重</a:t>
            </a: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主耶穌私下</a:t>
            </a:r>
            <a:endParaRPr kumimoji="0" lang="en-US" altLang="zh-TW" sz="3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對門徒的教導</a:t>
            </a:r>
            <a:r>
              <a:rPr kumimoji="0" lang="zh-TW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 </a:t>
            </a:r>
            <a:r>
              <a:rPr kumimoji="0" lang="en-US" altLang="zh-TW" sz="34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private teaching.</a:t>
            </a:r>
            <a:endParaRPr kumimoji="0" lang="en-US" sz="3400" b="0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pic>
        <p:nvPicPr>
          <p:cNvPr id="1026" name="Picture 2" descr="Image result for king alexander the gre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51" y="356505"/>
            <a:ext cx="4923474" cy="2720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jesus christ the k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739" y="356505"/>
            <a:ext cx="2864635" cy="3580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21030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3916" y="139846"/>
            <a:ext cx="462658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 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面對死亡 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(11:1-16)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2406" y="712367"/>
            <a:ext cx="248818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A. </a:t>
            </a:r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愛的家庭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2406" y="1220340"/>
            <a:ext cx="820929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耶穌最少到過這伯大尼家八次，祂與門徒</a:t>
            </a:r>
            <a:endParaRPr lang="en-US" altLang="zh-TW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常在那裡住宿</a:t>
            </a:r>
            <a:endParaRPr lang="en-US" altLang="zh-TW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0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路</a:t>
            </a:r>
            <a:r>
              <a:rPr lang="en-US" altLang="zh-TW" sz="30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10:38</a:t>
            </a:r>
            <a:r>
              <a:rPr lang="zh-TW" altLang="en-US" sz="30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、約</a:t>
            </a:r>
            <a:r>
              <a:rPr lang="en-US" altLang="zh-TW" sz="30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11:1, 17</a:t>
            </a:r>
            <a:r>
              <a:rPr lang="zh-TW" altLang="en-US" sz="30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、</a:t>
            </a:r>
            <a:r>
              <a:rPr lang="en-US" altLang="zh-TW" sz="30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12:1</a:t>
            </a:r>
            <a:r>
              <a:rPr lang="zh-TW" altLang="en-US" sz="30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、可</a:t>
            </a:r>
            <a:r>
              <a:rPr lang="en-US" altLang="zh-TW" sz="30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11:1,12, 19</a:t>
            </a:r>
            <a:r>
              <a:rPr lang="zh-TW" altLang="en-US" sz="30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、</a:t>
            </a:r>
            <a:endParaRPr lang="en-US" altLang="zh-TW" sz="30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0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太</a:t>
            </a:r>
            <a:r>
              <a:rPr lang="en-US" altLang="zh-TW" sz="30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26:6-7</a:t>
            </a:r>
            <a:r>
              <a:rPr lang="zh-TW" altLang="en-US" sz="30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、路</a:t>
            </a:r>
            <a:r>
              <a:rPr lang="en-US" altLang="zh-TW" sz="30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24:50)</a:t>
            </a:r>
            <a:endParaRPr lang="en-US" sz="30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405" y="3207137"/>
            <a:ext cx="816441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三姊弟</a:t>
            </a:r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不同個性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：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參路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10:38-42)</a:t>
            </a:r>
          </a:p>
          <a:p>
            <a:r>
              <a:rPr lang="zh-TW" altLang="en-US" sz="32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</a:t>
            </a:r>
            <a:r>
              <a:rPr lang="zh-TW" altLang="en-US" sz="3200" dirty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馬大 </a:t>
            </a:r>
            <a:r>
              <a:rPr lang="en-US" altLang="zh-TW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能幹</a:t>
            </a:r>
            <a:r>
              <a:rPr lang="en-US" altLang="zh-TW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、</a:t>
            </a:r>
            <a:r>
              <a:rPr lang="zh-TW" altLang="en-US" sz="3200" dirty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馬利亞</a:t>
            </a:r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感性</a:t>
            </a:r>
            <a:r>
              <a:rPr lang="en-US" altLang="zh-TW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、</a:t>
            </a:r>
            <a:r>
              <a:rPr lang="zh-TW" altLang="en-US" sz="3200" dirty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拉撒路</a:t>
            </a:r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沉靜</a:t>
            </a:r>
            <a:r>
              <a:rPr lang="en-US" altLang="zh-TW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5353" y="4198291"/>
            <a:ext cx="824456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</a:t>
            </a:r>
            <a:r>
              <a:rPr lang="zh-TW" altLang="en-US" sz="3400" dirty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姊弟相愛，他們愛主，主也愛他們，充滿</a:t>
            </a:r>
            <a:endParaRPr lang="en-US" altLang="zh-TW" sz="3400" dirty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2400" dirty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</a:t>
            </a:r>
            <a:r>
              <a:rPr lang="zh-TW" altLang="en-US" sz="3400" dirty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愛的家庭。</a:t>
            </a:r>
            <a:endParaRPr lang="en-US" altLang="zh-TW" sz="3400" dirty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1956" y="5774078"/>
            <a:ext cx="88279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zh-TW" altLang="en-US" sz="3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伯大尼離耶路撒冷不遠，約有六里路</a:t>
            </a:r>
            <a:r>
              <a:rPr lang="en-US" altLang="zh-TW" sz="3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30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(= 2 </a:t>
            </a:r>
            <a:r>
              <a:rPr lang="zh-TW" altLang="en-US" sz="30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英哩</a:t>
            </a:r>
            <a:r>
              <a:rPr lang="en-US" altLang="zh-TW" sz="30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r>
              <a:rPr lang="zh-TW" altLang="en-US" sz="30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zh-TW" altLang="en-US" sz="3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所以好些猶太人來看馬大和馬利亞</a:t>
            </a:r>
            <a:r>
              <a:rPr lang="zh-TW" altLang="en-US" sz="30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26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(11:18-19)</a:t>
            </a:r>
            <a:endParaRPr lang="en-US" sz="26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5546" y="4772309"/>
            <a:ext cx="55194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chemeClr val="accent2">
                    <a:lumMod val="50000"/>
                  </a:schemeClr>
                </a:solidFill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今天我們與不同個性的人生活</a:t>
            </a:r>
            <a:endParaRPr lang="en-US" altLang="zh-TW" sz="3200" dirty="0">
              <a:solidFill>
                <a:schemeClr val="accent2">
                  <a:lumMod val="50000"/>
                </a:schemeClr>
              </a:solidFill>
              <a:latin typeface="華康宗楷體 Std W7" panose="03000700000000000000" pitchFamily="66" charset="-120"/>
              <a:ea typeface="華康宗楷體 Std W7" panose="03000700000000000000" pitchFamily="66" charset="-120"/>
            </a:endParaRPr>
          </a:p>
          <a:p>
            <a:r>
              <a:rPr lang="zh-TW" altLang="en-US" sz="3200" dirty="0">
                <a:solidFill>
                  <a:schemeClr val="accent2">
                    <a:lumMod val="50000"/>
                  </a:schemeClr>
                </a:solidFill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在一起，卻產生許多磨擦糾紛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華康宗楷體 Std W7" panose="03000700000000000000" pitchFamily="66" charset="-120"/>
              <a:ea typeface="華康宗楷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994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3916" y="139846"/>
            <a:ext cx="462658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 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面對死亡 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(11:1-16)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2406" y="712367"/>
            <a:ext cx="286809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B. 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迫切的請求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9224" y="1284888"/>
            <a:ext cx="50770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你所愛的人病了</a:t>
            </a: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  <a:r>
              <a:rPr lang="en-US" altLang="zh-TW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(3</a:t>
            </a: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節</a:t>
            </a:r>
            <a:r>
              <a:rPr lang="en-US" altLang="zh-TW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2406" y="1877626"/>
            <a:ext cx="823174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</a:t>
            </a:r>
            <a:r>
              <a:rPr lang="zh-TW" altLang="en-US" sz="34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兩姊妹只是告訴耶穌她們的問題，並沒有</a:t>
            </a:r>
            <a:endParaRPr lang="en-US" altLang="zh-TW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</a:t>
            </a:r>
            <a:r>
              <a:rPr lang="zh-TW" altLang="en-US" sz="34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要求主做些什麼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6807" y="2977474"/>
            <a:ext cx="759695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我們的禱告卻常是向上帝開張「藥單」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6807" y="3566105"/>
            <a:ext cx="819166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某姊妹見證說：「沒信主前，對上帝的</a:t>
            </a:r>
            <a:endParaRPr lang="en-US" altLang="zh-TW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                    禱告都是命令式的！」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6868" y="4720488"/>
            <a:ext cx="832471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</a:t>
            </a:r>
            <a:r>
              <a:rPr lang="zh-TW" altLang="en-US" sz="34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愛的人</a:t>
            </a: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  <a:r>
              <a:rPr lang="en-US" altLang="zh-TW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- </a:t>
            </a: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我們禱告有時也想善意的提醒</a:t>
            </a:r>
            <a:endParaRPr lang="en-US" altLang="zh-TW" sz="34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400" dirty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</a:t>
            </a: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上帝，給祂施點壓力嗎？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154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salt-and-light-aa.com/_/rsrc/1398735350357/christianity/online-bible-study/bible-study-in-chinese/book-of-luke/luke-19-29-40/Map%2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405" y="830705"/>
            <a:ext cx="5191125" cy="4991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3916" y="139846"/>
            <a:ext cx="462658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 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面對死亡 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(11:1-16)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2406" y="712367"/>
            <a:ext cx="288572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C. 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遲緩的答覆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916" y="1315666"/>
            <a:ext cx="40318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耶穌又往約但河外去，</a:t>
            </a:r>
            <a:endParaRPr lang="en-US" altLang="zh-TW" sz="30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0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到了約翰起初施洗的</a:t>
            </a:r>
            <a:endParaRPr lang="en-US" altLang="zh-TW" sz="30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0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地方，就住在那裡。</a:t>
            </a:r>
            <a:endParaRPr lang="en-US" altLang="zh-TW" sz="30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en-US" altLang="zh-TW" sz="26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(10:40)</a:t>
            </a:r>
            <a:endParaRPr lang="en-US" sz="26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916" y="3137383"/>
            <a:ext cx="390363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這是在約但河外伯大</a:t>
            </a:r>
            <a:endParaRPr lang="en-US" altLang="zh-TW" sz="30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0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尼</a:t>
            </a:r>
            <a:r>
              <a:rPr lang="zh-TW" altLang="en-US" sz="26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（有古卷：伯大巴喇）</a:t>
            </a:r>
            <a:endParaRPr lang="en-US" altLang="zh-TW" sz="26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0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約翰施洗的地方作的</a:t>
            </a:r>
            <a:endParaRPr lang="en-US" altLang="zh-TW" sz="30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0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見證。</a:t>
            </a:r>
            <a:r>
              <a:rPr lang="en-US" altLang="zh-TW" sz="26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(1:28)</a:t>
            </a:r>
            <a:endParaRPr lang="en-US" sz="26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798832" y="3087333"/>
            <a:ext cx="570155" cy="31313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326827" y="3389707"/>
            <a:ext cx="675940" cy="18510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ular Callout 10"/>
          <p:cNvSpPr/>
          <p:nvPr/>
        </p:nvSpPr>
        <p:spPr>
          <a:xfrm>
            <a:off x="6433073" y="1441525"/>
            <a:ext cx="2366682" cy="1420009"/>
          </a:xfrm>
          <a:prstGeom prst="wedgeRect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距離伯大尼</a:t>
            </a:r>
            <a:endParaRPr lang="en-US" altLang="zh-TW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algn="ctr"/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約</a:t>
            </a:r>
            <a:r>
              <a:rPr lang="en-US" altLang="zh-TW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20</a:t>
            </a:r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英哩，</a:t>
            </a:r>
            <a:endParaRPr lang="en-US" altLang="zh-TW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algn="ctr"/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一整天的路程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3915" y="5042605"/>
            <a:ext cx="36471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耶穌到了，就知道</a:t>
            </a:r>
            <a:endParaRPr lang="en-US" altLang="zh-TW" sz="30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0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拉撒路在墳墓裡</a:t>
            </a:r>
            <a:r>
              <a:rPr lang="zh-TW" altLang="en-US" sz="30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已經</a:t>
            </a:r>
            <a:endParaRPr lang="en-US" altLang="zh-TW" sz="3000" dirty="0">
              <a:solidFill>
                <a:srgbClr val="C0000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0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四天了</a:t>
            </a:r>
            <a:r>
              <a:rPr lang="zh-TW" altLang="en-US" sz="30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。</a:t>
            </a:r>
            <a:r>
              <a:rPr lang="en-US" altLang="zh-TW" sz="26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(11:17)</a:t>
            </a:r>
            <a:endParaRPr lang="en-US" sz="26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57107" y="3927701"/>
            <a:ext cx="5184423" cy="5539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30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第一天打發人報信給耶穌 </a:t>
            </a:r>
            <a:r>
              <a:rPr lang="en-US" altLang="zh-TW" sz="2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(3</a:t>
            </a:r>
            <a:r>
              <a:rPr lang="zh-TW" altLang="en-US" sz="2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2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24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50405" y="4581916"/>
            <a:ext cx="5184423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30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第二天報信的人回伯大尼，耶穌等了一天 </a:t>
            </a:r>
            <a:endParaRPr lang="en-US" sz="24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50404" y="5673112"/>
            <a:ext cx="5184423" cy="5539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30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第三天耶穌又等了一天 </a:t>
            </a:r>
            <a:r>
              <a:rPr lang="en-US" altLang="zh-TW" sz="2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(6</a:t>
            </a:r>
            <a:r>
              <a:rPr lang="zh-TW" altLang="en-US" sz="2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2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24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50404" y="6288658"/>
            <a:ext cx="5184423" cy="5539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30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第四天耶穌起程到伯大尼</a:t>
            </a:r>
            <a:r>
              <a:rPr lang="en-US" altLang="zh-TW" sz="2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(17</a:t>
            </a:r>
            <a:r>
              <a:rPr lang="zh-TW" altLang="en-US" sz="2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2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24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18259" y="139846"/>
            <a:ext cx="3877985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為何耶穌不為祂所愛</a:t>
            </a:r>
            <a:endParaRPr lang="en-US" altLang="zh-TW" sz="3200" dirty="0">
              <a:latin typeface="華康宗楷體 Std W7" panose="03000700000000000000" pitchFamily="66" charset="-120"/>
              <a:ea typeface="華康宗楷體 Std W7" panose="03000700000000000000" pitchFamily="66" charset="-120"/>
            </a:endParaRPr>
          </a:p>
          <a:p>
            <a:r>
              <a:rPr lang="zh-TW" altLang="en-US" sz="3200" dirty="0"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的人立刻行動呢？</a:t>
            </a:r>
            <a:endParaRPr lang="en-US" sz="3200" dirty="0">
              <a:latin typeface="華康宗楷體 Std W7" panose="03000700000000000000" pitchFamily="66" charset="-120"/>
              <a:ea typeface="華康宗楷體 Std W7" panose="03000700000000000000" pitchFamily="66" charset="-120"/>
            </a:endParaRPr>
          </a:p>
        </p:txBody>
      </p:sp>
      <p:sp>
        <p:nvSpPr>
          <p:cNvPr id="14" name="Explosion 1 13"/>
          <p:cNvSpPr/>
          <p:nvPr/>
        </p:nvSpPr>
        <p:spPr>
          <a:xfrm>
            <a:off x="3320555" y="139846"/>
            <a:ext cx="3908584" cy="3950148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600" dirty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這表示當耶穌收到消息時，</a:t>
            </a:r>
            <a:endParaRPr lang="en-US" altLang="zh-TW" sz="2600" dirty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2600" dirty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拉撒路已死了！</a:t>
            </a:r>
            <a:endParaRPr lang="en-US" sz="2600" dirty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598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1" grpId="0" animBg="1"/>
      <p:bldP spid="13" grpId="0"/>
      <p:bldP spid="12" grpId="0" animBg="1"/>
      <p:bldP spid="15" grpId="0" animBg="1"/>
      <p:bldP spid="16" grpId="0" animBg="1"/>
      <p:bldP spid="17" grpId="0" animBg="1"/>
      <p:bldP spid="8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2251" y="273670"/>
            <a:ext cx="890500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所以主耶穌並不是在等拉撒路死，因為他已經</a:t>
            </a:r>
            <a:endParaRPr lang="en-US" altLang="zh-TW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死了。</a:t>
            </a:r>
            <a:endParaRPr lang="en-US" altLang="zh-TW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251" y="1412443"/>
            <a:ext cx="898835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主耶穌是在等神的時間表。約翰福音不停出現</a:t>
            </a:r>
            <a:endParaRPr lang="en-US" altLang="zh-TW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這句話：「時候還未到」、「時候快到」、</a:t>
            </a:r>
            <a:endParaRPr lang="en-US" altLang="zh-TW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「時候到了」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... </a:t>
            </a:r>
            <a:r>
              <a:rPr lang="en-US" altLang="zh-TW" sz="3000" dirty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(2:4</a:t>
            </a:r>
            <a:r>
              <a:rPr lang="zh-TW" altLang="en-US" sz="3000" dirty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、</a:t>
            </a:r>
            <a:r>
              <a:rPr lang="en-US" altLang="zh-TW" sz="3000" dirty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7:6, 8, 30</a:t>
            </a:r>
            <a:r>
              <a:rPr lang="zh-TW" altLang="en-US" sz="3000" dirty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、</a:t>
            </a:r>
            <a:r>
              <a:rPr lang="en-US" altLang="zh-TW" sz="3000" dirty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8:20</a:t>
            </a:r>
            <a:r>
              <a:rPr lang="zh-TW" altLang="en-US" sz="3000" dirty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、</a:t>
            </a:r>
            <a:r>
              <a:rPr lang="en-US" altLang="zh-TW" sz="3000" dirty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12:23</a:t>
            </a:r>
            <a:r>
              <a:rPr lang="zh-TW" altLang="en-US" sz="3000" dirty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、</a:t>
            </a:r>
            <a:endParaRPr lang="en-US" altLang="zh-TW" sz="3000" dirty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en-US" altLang="zh-TW" sz="3000" dirty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13:1</a:t>
            </a:r>
            <a:r>
              <a:rPr lang="zh-TW" altLang="en-US" sz="3000" dirty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、</a:t>
            </a:r>
            <a:r>
              <a:rPr lang="en-US" altLang="zh-TW" sz="3000" dirty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17:1)</a:t>
            </a:r>
          </a:p>
        </p:txBody>
      </p:sp>
      <p:pic>
        <p:nvPicPr>
          <p:cNvPr id="4098" name="Picture 2" descr="Image result for time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144" y="3302596"/>
            <a:ext cx="3243431" cy="324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9606" y="3498377"/>
            <a:ext cx="4810932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但為何主不立刻用話語</a:t>
            </a:r>
            <a:endParaRPr lang="en-US" altLang="zh-TW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吩咐拉撒路好了，像在</a:t>
            </a:r>
            <a:endParaRPr lang="en-US" altLang="zh-TW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第</a:t>
            </a:r>
            <a:r>
              <a:rPr lang="en-US" altLang="zh-TW" sz="34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</a:t>
            </a:r>
            <a:r>
              <a:rPr lang="zh-TW" altLang="en-US" sz="34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章祂醫治大臣的兒子</a:t>
            </a:r>
            <a:endParaRPr lang="en-US" altLang="zh-TW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一樣呢？</a:t>
            </a:r>
            <a:endParaRPr lang="en-US" altLang="zh-TW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4DC2F5-3882-47C6-8D6D-7FC504DA3AD4}"/>
              </a:ext>
            </a:extLst>
          </p:cNvPr>
          <p:cNvSpPr txBox="1"/>
          <p:nvPr/>
        </p:nvSpPr>
        <p:spPr>
          <a:xfrm>
            <a:off x="349606" y="5655242"/>
            <a:ext cx="541686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正顏楷體 Std W7" panose="03000700000000000000" pitchFamily="66" charset="-120"/>
                <a:ea typeface="華康正顏楷體 Std W7" panose="03000700000000000000" pitchFamily="66" charset="-120"/>
              </a:rPr>
              <a:t>這病不至於死，乃是為上帝</a:t>
            </a:r>
            <a:endParaRPr lang="en-US" altLang="zh-TW" sz="3400" dirty="0">
              <a:solidFill>
                <a:schemeClr val="accent2">
                  <a:lumMod val="50000"/>
                </a:schemeClr>
              </a:solidFill>
              <a:latin typeface="華康正顏楷體 Std W7" panose="03000700000000000000" pitchFamily="66" charset="-120"/>
              <a:ea typeface="華康正顏楷體 Std W7" panose="03000700000000000000" pitchFamily="66" charset="-120"/>
            </a:endParaRPr>
          </a:p>
          <a:p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正顏楷體 Std W7" panose="03000700000000000000" pitchFamily="66" charset="-120"/>
                <a:ea typeface="華康正顏楷體 Std W7" panose="03000700000000000000" pitchFamily="66" charset="-120"/>
              </a:rPr>
              <a:t>的榮耀 </a:t>
            </a:r>
            <a:r>
              <a:rPr lang="en-US" altLang="zh-TW" sz="3400" dirty="0">
                <a:solidFill>
                  <a:schemeClr val="accent2">
                    <a:lumMod val="50000"/>
                  </a:schemeClr>
                </a:solidFill>
                <a:latin typeface="華康正顏楷體 Std W7" panose="03000700000000000000" pitchFamily="66" charset="-120"/>
                <a:ea typeface="華康正顏楷體 Std W7" panose="03000700000000000000" pitchFamily="66" charset="-120"/>
              </a:rPr>
              <a:t>(11:4)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正顏楷體 Std W7" panose="03000700000000000000" pitchFamily="66" charset="-120"/>
              <a:ea typeface="華康正顏楷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885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05" y="177951"/>
            <a:ext cx="7111915" cy="4824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606" y="5056083"/>
            <a:ext cx="89453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神的愛不是 </a:t>
            </a:r>
            <a:r>
              <a:rPr lang="en-US" altLang="zh-TW" sz="3200" i="1" dirty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pampering</a:t>
            </a:r>
            <a:r>
              <a:rPr lang="en-US" altLang="zh-TW" sz="3200" i="1" dirty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love 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慣寵的愛，像今天許多的父母，而是 </a:t>
            </a:r>
            <a:r>
              <a:rPr lang="en-US" altLang="zh-TW" sz="3200" i="1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perfecting</a:t>
            </a:r>
            <a:r>
              <a:rPr lang="en-US" altLang="zh-TW" sz="3200" i="1" dirty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love 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成全的愛。</a:t>
            </a:r>
            <a:endParaRPr lang="en-US" altLang="zh-TW" sz="32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祂建立我們成為更完善的人。</a:t>
            </a:r>
            <a:endParaRPr lang="en-US" sz="32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7275" y="311971"/>
            <a:ext cx="454483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solidFill>
                  <a:srgbClr val="C00000"/>
                </a:solidFill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不要以人為生命的中心</a:t>
            </a:r>
            <a:endParaRPr lang="en-US" sz="3400" dirty="0">
              <a:solidFill>
                <a:srgbClr val="C00000"/>
              </a:solidFill>
              <a:latin typeface="華康宗楷體 Std W7" panose="03000700000000000000" pitchFamily="66" charset="-120"/>
              <a:ea typeface="華康宗楷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081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3916" y="139846"/>
            <a:ext cx="462658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 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面對死亡 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(11:1-16)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2406" y="712367"/>
            <a:ext cx="288572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C. 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遲緩的答覆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9201" y="1327920"/>
            <a:ext cx="287771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1. 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為神的榮耀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12" y="1822055"/>
            <a:ext cx="94938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not important whether we Christians are com-</a:t>
            </a:r>
          </a:p>
          <a:p>
            <a:r>
              <a:rPr lang="en-US" altLang="zh-TW" sz="3200" i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fortable</a:t>
            </a:r>
            <a:r>
              <a:rPr lang="en-US" altLang="zh-TW" sz="3200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But it’s important that we are God-glorifying.   </a:t>
            </a:r>
            <a:endParaRPr lang="en-US" sz="3200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9958" y="2816950"/>
            <a:ext cx="287771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2. 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拉撒路睡了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1981" y="3383234"/>
            <a:ext cx="66351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死亡對信徒而言只是「</a:t>
            </a:r>
            <a:r>
              <a:rPr lang="zh-TW" altLang="en-US" sz="34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睡了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</a:t>
            </a:r>
            <a:endParaRPr lang="en-US" altLang="zh-TW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en-US" altLang="zh-TW" sz="30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0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林前</a:t>
            </a:r>
            <a:r>
              <a:rPr lang="en-US" altLang="zh-TW" sz="30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15:51</a:t>
            </a:r>
            <a:r>
              <a:rPr lang="zh-TW" altLang="en-US" sz="30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、帖前</a:t>
            </a:r>
            <a:r>
              <a:rPr lang="en-US" altLang="zh-TW" sz="30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</a:t>
            </a:r>
            <a:r>
              <a:rPr lang="zh-TW" altLang="en-US" sz="30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：</a:t>
            </a:r>
            <a:r>
              <a:rPr lang="en-US" altLang="zh-TW" sz="30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13-18</a:t>
            </a:r>
            <a:r>
              <a:rPr lang="zh-TW" altLang="en-US" sz="30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、徒</a:t>
            </a:r>
            <a:r>
              <a:rPr lang="en-US" altLang="zh-TW" sz="30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7:60)</a:t>
            </a:r>
            <a:endParaRPr lang="en-US" sz="30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2406" y="4529698"/>
            <a:ext cx="290175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D. 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門徒的擔憂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4474" y="5156009"/>
            <a:ext cx="87911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門徒說：拉比，猶太人近來要拿石頭打你，你還往那裡去麼？</a:t>
            </a:r>
            <a:r>
              <a:rPr lang="zh-TW" altLang="en-US" sz="3200" dirty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多馬</a:t>
            </a:r>
            <a:r>
              <a:rPr lang="en-US" altLang="zh-TW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...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說：「我們也去和他同死吧」 </a:t>
            </a:r>
            <a:r>
              <a:rPr lang="en-US" altLang="zh-TW" sz="30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(8</a:t>
            </a:r>
            <a:r>
              <a:rPr lang="zh-TW" altLang="en-US" sz="30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、</a:t>
            </a:r>
            <a:r>
              <a:rPr lang="en-US" altLang="zh-TW" sz="30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16</a:t>
            </a:r>
            <a:r>
              <a:rPr lang="zh-TW" altLang="en-US" sz="30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30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30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01393" y="318348"/>
            <a:ext cx="43765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多馬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 </a:t>
            </a:r>
            <a:r>
              <a:rPr lang="zh-TW" altLang="en-US" sz="32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雙生子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亞蘭文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</a:p>
          <a:p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他也許有雙胞胎的兄弟</a:t>
            </a:r>
            <a:endParaRPr lang="en-US" altLang="zh-TW" sz="3200" dirty="0">
              <a:solidFill>
                <a:schemeClr val="accent6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200" dirty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可能就是你，或是我！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3554782" y="6198546"/>
            <a:ext cx="4303058" cy="580913"/>
          </a:xfrm>
          <a:prstGeom prst="wedgeRectCallout">
            <a:avLst>
              <a:gd name="adj1" fmla="val -58833"/>
              <a:gd name="adj2" fmla="val -578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代表小信、悲觀的信徒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宗楷體 Std W7" panose="03000700000000000000" pitchFamily="66" charset="-120"/>
              <a:ea typeface="華康宗楷體 Std W7" panose="03000700000000000000" pitchFamily="66" charset="-12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D0F173-31E3-4C64-BBD6-BB8ECA9BAEE0}"/>
              </a:ext>
            </a:extLst>
          </p:cNvPr>
          <p:cNvSpPr txBox="1"/>
          <p:nvPr/>
        </p:nvSpPr>
        <p:spPr>
          <a:xfrm>
            <a:off x="150556" y="2015867"/>
            <a:ext cx="8875105" cy="7386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TW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zh-TW" altLang="en-US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zh-TW" altLang="en-US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zh-TW" altLang="en-US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</a:t>
            </a:r>
            <a:r>
              <a:rPr lang="zh-TW" altLang="en-US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you.</a:t>
            </a:r>
            <a:r>
              <a:rPr lang="zh-TW" altLang="en-US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altLang="zh-TW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</a:t>
            </a:r>
            <a:r>
              <a:rPr lang="zh-TW" altLang="en-US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  <a:r>
              <a:rPr lang="zh-TW" altLang="en-US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</a:t>
            </a:r>
            <a:r>
              <a:rPr lang="zh-TW" altLang="en-US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4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</a:t>
            </a:r>
            <a:r>
              <a:rPr lang="en-US" altLang="zh-TW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4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C1004E93-0B93-4CD0-BC70-523E9DDB4BB3}"/>
              </a:ext>
            </a:extLst>
          </p:cNvPr>
          <p:cNvSpPr/>
          <p:nvPr/>
        </p:nvSpPr>
        <p:spPr>
          <a:xfrm>
            <a:off x="3146932" y="1921488"/>
            <a:ext cx="1174459" cy="94550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5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  <p:bldP spid="11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3916" y="139846"/>
            <a:ext cx="576472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二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 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對死亡的反應 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(11:17-40)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2406" y="2358285"/>
            <a:ext cx="292419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A. 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馬大的反應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0890" y="715382"/>
            <a:ext cx="7596951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人生每個痛苦或試煉理應使信心和靈性</a:t>
            </a:r>
            <a:endParaRPr lang="en-US" altLang="zh-TW" sz="3400" dirty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增長，但這並非自然而然的，要看我們</a:t>
            </a:r>
            <a:endParaRPr lang="en-US" altLang="zh-TW" sz="3400" dirty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是如何來回應</a:t>
            </a:r>
            <a:endParaRPr lang="en-US" sz="3400" dirty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8120" y="2335273"/>
            <a:ext cx="427713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(Holds her emotions in)</a:t>
            </a:r>
          </a:p>
        </p:txBody>
      </p:sp>
      <p:sp>
        <p:nvSpPr>
          <p:cNvPr id="7" name="Rectangle 6"/>
          <p:cNvSpPr/>
          <p:nvPr/>
        </p:nvSpPr>
        <p:spPr>
          <a:xfrm>
            <a:off x="740275" y="2950826"/>
            <a:ext cx="82316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主啊，</a:t>
            </a:r>
            <a:r>
              <a:rPr lang="zh-TW" altLang="en-US" sz="32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你若早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在這裡，</a:t>
            </a:r>
            <a:r>
              <a:rPr lang="zh-TW" altLang="en-US" sz="32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我兄弟必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不死。就是現在，</a:t>
            </a:r>
            <a:r>
              <a:rPr lang="zh-TW" altLang="en-US" sz="32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我也知道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</a:t>
            </a:r>
            <a:r>
              <a:rPr lang="zh-TW" altLang="en-US" sz="32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你無論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向神求甚麼，神也必賜給你 </a:t>
            </a:r>
            <a:r>
              <a:rPr lang="en-US" altLang="zh-TW" sz="28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(21</a:t>
            </a:r>
            <a:r>
              <a:rPr lang="zh-TW" altLang="en-US" sz="28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、</a:t>
            </a:r>
            <a:r>
              <a:rPr lang="en-US" altLang="zh-TW" sz="28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22</a:t>
            </a:r>
            <a:r>
              <a:rPr lang="zh-TW" altLang="en-US" sz="28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28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28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0275" y="4549676"/>
            <a:ext cx="823160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耶穌說：「你兄弟必然復活」</a:t>
            </a:r>
            <a:r>
              <a:rPr lang="en-US" altLang="zh-TW" sz="28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(23</a:t>
            </a:r>
            <a:r>
              <a:rPr lang="zh-TW" altLang="en-US" sz="28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28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zh-TW" altLang="en-US" sz="28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馬大說：「我知道在末日復活的時候，他必復活」</a:t>
            </a:r>
            <a:r>
              <a:rPr lang="en-US" altLang="zh-TW" sz="28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(24</a:t>
            </a:r>
            <a:r>
              <a:rPr lang="zh-TW" altLang="en-US" sz="28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28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zh-TW" altLang="en-US" sz="28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endParaRPr lang="en-US" sz="32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66D1C8-DA56-4956-BFE4-C3C0DBA666E1}"/>
              </a:ext>
            </a:extLst>
          </p:cNvPr>
          <p:cNvSpPr txBox="1"/>
          <p:nvPr/>
        </p:nvSpPr>
        <p:spPr>
          <a:xfrm>
            <a:off x="3573712" y="1801051"/>
            <a:ext cx="550110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華康正顏楷體 Std W7" panose="03000700000000000000" pitchFamily="66" charset="-120"/>
                <a:ea typeface="華康正顏楷體 Std W7" panose="03000700000000000000" pitchFamily="66" charset="-120"/>
              </a:rPr>
              <a:t>基督徒並沒有免死免禍的特權</a:t>
            </a:r>
            <a:endParaRPr lang="en-US" sz="3200" dirty="0">
              <a:latin typeface="華康正顏楷體 Std W7" panose="03000700000000000000" pitchFamily="66" charset="-120"/>
              <a:ea typeface="華康正顏楷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8121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7" grpId="0"/>
      <p:bldP spid="11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3459</TotalTime>
  <Words>3354</Words>
  <Application>Microsoft Office PowerPoint</Application>
  <PresentationFormat>On-screen Show (4:3)</PresentationFormat>
  <Paragraphs>248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王漢宗空疊圓繁</vt:lpstr>
      <vt:lpstr>華康宗楷體 Std W7</vt:lpstr>
      <vt:lpstr>華康正顏楷體 Std W7</vt:lpstr>
      <vt:lpstr>華康魏碑體 Std W7</vt:lpstr>
      <vt:lpstr>華康黑體 Std W7</vt:lpstr>
      <vt:lpstr>華康黑體 Std W9</vt:lpstr>
      <vt:lpstr>Arial</vt:lpstr>
      <vt:lpstr>Calibri</vt:lpstr>
      <vt:lpstr>Calibri Light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CCICTV-AV</cp:lastModifiedBy>
  <cp:revision>89</cp:revision>
  <dcterms:created xsi:type="dcterms:W3CDTF">2019-11-26T03:55:41Z</dcterms:created>
  <dcterms:modified xsi:type="dcterms:W3CDTF">2020-01-25T02:05:11Z</dcterms:modified>
</cp:coreProperties>
</file>