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82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CAA5-878A-4B4C-B8EA-9B9AF32055B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AF06-53C0-4FC0-BE6E-AD85D38A5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7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CAA5-878A-4B4C-B8EA-9B9AF32055B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AF06-53C0-4FC0-BE6E-AD85D38A5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CAA5-878A-4B4C-B8EA-9B9AF32055B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AF06-53C0-4FC0-BE6E-AD85D38A5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69DC9-4F17-4C45-A138-78FA86F31DA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90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3D6F3-F3B7-4AC4-BCDA-EEE07533352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4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18CE79-A757-4ACE-ACC7-8D3FA0180A7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28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689F13-7E2B-4905-A389-8A59832DC35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46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649A3E-848A-4CBE-BE04-E6E4A5BDAE2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04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9E4BBF-9EB0-4B81-B04D-502D87BEEC5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012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EBA3B5-2B5A-4B61-8FA9-8BDC11FC7C8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2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0135FD-C04F-4A2A-BCA5-000E22E226E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10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CAA5-878A-4B4C-B8EA-9B9AF32055B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AF06-53C0-4FC0-BE6E-AD85D38A5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05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4E70C0-D46E-4326-B5BE-67D740F28CC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344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C4695B-37AA-48B4-AE9F-6315B20BAF5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81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DAB8AB-59F8-443B-9FD2-BC47CFC3ADB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1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CAA5-878A-4B4C-B8EA-9B9AF32055B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AF06-53C0-4FC0-BE6E-AD85D38A5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CAA5-878A-4B4C-B8EA-9B9AF32055B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AF06-53C0-4FC0-BE6E-AD85D38A5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7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CAA5-878A-4B4C-B8EA-9B9AF32055B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AF06-53C0-4FC0-BE6E-AD85D38A5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1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CAA5-878A-4B4C-B8EA-9B9AF32055B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AF06-53C0-4FC0-BE6E-AD85D38A5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7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CAA5-878A-4B4C-B8EA-9B9AF32055B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AF06-53C0-4FC0-BE6E-AD85D38A5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9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CAA5-878A-4B4C-B8EA-9B9AF32055B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AF06-53C0-4FC0-BE6E-AD85D38A5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1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CAA5-878A-4B4C-B8EA-9B9AF32055B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AF06-53C0-4FC0-BE6E-AD85D38A5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3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1CAA5-878A-4B4C-B8EA-9B9AF32055B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BAF06-53C0-4FC0-BE6E-AD85D38A5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0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E072A-7B57-4128-9568-B2A5537D87B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53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92850" y="4486275"/>
            <a:ext cx="2747963" cy="8620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空疊圓繁" panose="02000500000000000000" pitchFamily="2" charset="-120"/>
                <a:ea typeface="王漢宗空疊圓繁" panose="02000500000000000000" pitchFamily="2" charset="-120"/>
                <a:cs typeface="Arial"/>
              </a:rPr>
              <a:t>約翰福音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王漢宗空疊圓繁" panose="02000500000000000000" pitchFamily="2" charset="-120"/>
              <a:ea typeface="王漢宗空疊圓繁" panose="02000500000000000000" pitchFamily="2" charset="-120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397500"/>
            <a:ext cx="9144000" cy="81121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" y="5440363"/>
            <a:ext cx="900759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「替門徒洗腳、道路真理生命」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(13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、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14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章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88" y="4594225"/>
            <a:ext cx="241604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1/</a:t>
            </a:r>
            <a:r>
              <a:rPr lang="en-US" altLang="zh-TW" sz="3600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26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/20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20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9423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78" y="115274"/>
            <a:ext cx="48926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愛被出賣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(13:18-30)</a:t>
            </a:r>
            <a:endParaRPr lang="en-US" sz="3400" i="1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802" y="648269"/>
            <a:ext cx="61699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「是誰呢？」、「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是我嗎？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4802" y="2311438"/>
            <a:ext cx="817043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他們就甚憂愁，一個一個的問他說：「主，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是我麼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？」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太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26:22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、可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14:19)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802" y="3367774"/>
            <a:ext cx="864852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一般我們會問：「是他嗎？是這個人嗎？</a:t>
            </a:r>
            <a:endParaRPr lang="en-US" altLang="zh-TW" sz="34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是那個弟兄嗎？」而不會問：「是我嗎？</a:t>
            </a:r>
            <a:r>
              <a:rPr lang="zh-TW" altLang="en-US" sz="36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」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4802" y="1286472"/>
            <a:ext cx="78149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那門徒便就勢靠著耶穌的胸膛，問他說：「主啊，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是誰呢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？」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(25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802" y="5500462"/>
            <a:ext cx="803296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當時傳統習俗，主人會拿一片餅沾一些食</a:t>
            </a:r>
            <a:endParaRPr lang="en-US" altLang="zh-TW" sz="3400" dirty="0" smtClean="0">
              <a:solidFill>
                <a:schemeClr val="accent2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物或果醬，然後遞給嘉賓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4801" y="4488024"/>
            <a:ext cx="817043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只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是你們中間有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不信的人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。」耶穌從起頭就知道誰不信他，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誰要賣他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。</a:t>
            </a:r>
            <a:endParaRPr lang="en-US" sz="3400" dirty="0">
              <a:solidFill>
                <a:schemeClr val="accent5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757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14" y="1324272"/>
            <a:ext cx="9161014" cy="453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367144" y="2946179"/>
            <a:ext cx="215152" cy="49485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48810" y="2319797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約翰</a:t>
            </a:r>
            <a:endParaRPr lang="en-US" sz="3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20470" y="2915936"/>
            <a:ext cx="224675" cy="58627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33703" y="2275673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猶大</a:t>
            </a:r>
            <a:endParaRPr lang="en-US" sz="3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9224" name="Picture 8" descr="Image result for judas in other last supper pain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324272"/>
            <a:ext cx="9161014" cy="515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judas in other last supper paint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6"/>
          <a:stretch/>
        </p:blipFill>
        <p:spPr bwMode="auto">
          <a:xfrm>
            <a:off x="5308280" y="2563307"/>
            <a:ext cx="3638016" cy="390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Process 7"/>
          <p:cNvSpPr/>
          <p:nvPr/>
        </p:nvSpPr>
        <p:spPr>
          <a:xfrm>
            <a:off x="5308280" y="4700485"/>
            <a:ext cx="958536" cy="462445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66816" y="4344537"/>
            <a:ext cx="553998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貴賓座</a:t>
            </a:r>
            <a:endParaRPr lang="en-US" sz="24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1020" y="196875"/>
            <a:ext cx="8794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賣耶穌的猶大問他說：「拉比，是我麼？」耶穌說：「你說的是。」</a:t>
            </a:r>
            <a:endParaRPr lang="en-US" sz="32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pic>
        <p:nvPicPr>
          <p:cNvPr id="9226" name="Picture 10" descr="jesus gives morsel of bread to jud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74" y="2612146"/>
            <a:ext cx="5072499" cy="3376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Image result for question mark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40" y="1422868"/>
            <a:ext cx="355936" cy="53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59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8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78" y="115274"/>
            <a:ext cx="48926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愛被出賣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(13:18-30)</a:t>
            </a:r>
            <a:endParaRPr lang="en-US" sz="3400" i="1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802" y="734534"/>
            <a:ext cx="61699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「那時候是夜間了」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4801" y="1263822"/>
            <a:ext cx="815117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猶大</a:t>
            </a:r>
            <a:r>
              <a:rPr lang="zh-TW" altLang="en-US" sz="3400" dirty="0" smtClean="0">
                <a:solidFill>
                  <a:srgbClr val="0070C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受了那點餅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，立刻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就出去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。那時候是</a:t>
            </a:r>
            <a:r>
              <a:rPr lang="zh-TW" altLang="en-US" sz="3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夜間了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(30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800" y="2402595"/>
            <a:ext cx="759695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暗示猶大背叛主光景，拒絕主，生命就</a:t>
            </a:r>
            <a:endParaRPr lang="en-US" altLang="zh-TW" sz="3400" dirty="0" smtClean="0">
              <a:solidFill>
                <a:schemeClr val="accent5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離開了光，活在永遠的黑暗裡</a:t>
            </a:r>
            <a:endParaRPr lang="en-US" sz="3400" dirty="0">
              <a:solidFill>
                <a:schemeClr val="accent5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0294" y="3550638"/>
            <a:ext cx="803296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猶大離開後，主耶穌才設立聖餐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，這表示</a:t>
            </a:r>
            <a:endParaRPr lang="en-US" altLang="zh-TW" sz="3400" dirty="0" smtClean="0">
              <a:solidFill>
                <a:schemeClr val="accent5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猶大不屬基督身體之一員</a:t>
            </a:r>
            <a:endParaRPr lang="en-US" sz="3400" dirty="0">
              <a:solidFill>
                <a:schemeClr val="accent5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992" y="5043354"/>
            <a:ext cx="79984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http://www.ukapologetics.net/11/judascommunion.htm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327992" y="5474241"/>
            <a:ext cx="8677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https://mitchchase.wordpress.com/2016/01/12/did-judas-receive-the-bread-and-the-cup/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014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78" y="115274"/>
            <a:ext cx="48926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愛的命令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(13:31-38)</a:t>
            </a:r>
            <a:endParaRPr lang="en-US" sz="3400" i="1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2642" y="730827"/>
            <a:ext cx="62889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這命令也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是在猶大離開後設立的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4802" y="2297788"/>
            <a:ext cx="352275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小子們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=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魏碑體 Std W7" panose="03000700000000000000" pitchFamily="66" charset="-120"/>
              </a:rPr>
              <a:t>Children</a:t>
            </a:r>
            <a:endParaRPr lang="en-US" sz="3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魏碑體 Std W7" panose="03000700000000000000" pitchFamily="66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759" y="1244423"/>
            <a:ext cx="912399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我賜給你們一條</a:t>
            </a:r>
            <a:r>
              <a:rPr lang="zh-TW" altLang="en-US" sz="3400" dirty="0" smtClean="0">
                <a:solidFill>
                  <a:schemeClr val="accent6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新命令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乃是叫你們彼此相愛；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我怎樣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愛你們，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你們也要怎樣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相愛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(34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4802" y="3477730"/>
            <a:ext cx="61699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 smtClean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新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」的標準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樣本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2642" y="2848045"/>
            <a:ext cx="58528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既是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命令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，就沒有選擇的餘地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78" y="4038701"/>
            <a:ext cx="846898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像主一樣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的愛，犧牲自己，不求條件，愛那</a:t>
            </a:r>
            <a:endParaRPr lang="en-US" altLang="zh-TW" sz="34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不可愛，甚至愛仇敵，為逼迫自己的人代禱</a:t>
            </a:r>
            <a:endParaRPr lang="en-US" altLang="zh-TW" sz="34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太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5:44)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3604" y="3470268"/>
            <a:ext cx="280076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也是</a:t>
            </a:r>
            <a:r>
              <a:rPr lang="zh-TW" altLang="en-US" sz="3400" dirty="0" smtClean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新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的體驗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5826" y="5606454"/>
            <a:ext cx="846898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神聖的愛不在於情感，乃在於旨意，是一個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選擇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，需要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順服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782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78" y="115274"/>
            <a:ext cx="48926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愛的命令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(13:31-38)</a:t>
            </a:r>
            <a:endParaRPr lang="en-US" sz="3400" i="1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802" y="734534"/>
            <a:ext cx="61699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真門徒的標記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78" y="1296297"/>
            <a:ext cx="89687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你們若有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彼此相愛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的心，眾人因此就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認出你們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是我的門徒了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(35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4802" y="2392397"/>
            <a:ext cx="75969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愛不是任人擺佈，讓人遭質，包庇罪惡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3910" y="2915617"/>
            <a:ext cx="815640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真正的愛是「</a:t>
            </a:r>
            <a:r>
              <a:rPr lang="zh-TW" altLang="en-US" sz="3400" b="1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不喜歡不義，只喜歡真理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endParaRPr lang="en-US" altLang="zh-TW" sz="34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林前</a:t>
            </a:r>
            <a:r>
              <a:rPr lang="en-US" altLang="zh-TW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13:6) 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抗拒罪惡，用愛心說誠實話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5688" y="4014890"/>
            <a:ext cx="58528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愛如磁鐵，能發揮凝聚的力量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5688" y="4521583"/>
            <a:ext cx="541686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信徒</a:t>
            </a:r>
            <a:r>
              <a:rPr lang="zh-TW" altLang="en-US" sz="3400" dirty="0" smtClean="0">
                <a:solidFill>
                  <a:schemeClr val="accent6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彼此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相愛，最大的力量</a:t>
            </a:r>
            <a:endParaRPr 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12292" name="Picture 4" descr="Image result for magnet attra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2" b="97751" l="2812" r="98407">
                        <a14:backgroundMark x1="67104" y1="31209" x2="67104" y2="31209"/>
                        <a14:backgroundMark x1="76945" y1="35989" x2="76945" y2="35989"/>
                        <a14:backgroundMark x1="73477" y1="32334" x2="73477" y2="32334"/>
                        <a14:backgroundMark x1="68322" y1="37863" x2="68322" y2="37863"/>
                        <a14:backgroundMark x1="37957" y1="17526" x2="37957" y2="17526"/>
                        <a14:backgroundMark x1="33365" y1="19775" x2="33365" y2="19775"/>
                        <a14:backgroundMark x1="48172" y1="22587" x2="48172" y2="22587"/>
                        <a14:backgroundMark x1="44330" y1="19306" x2="44330" y2="19306"/>
                        <a14:backgroundMark x1="63074" y1="21837" x2="63074" y2="21837"/>
                        <a14:backgroundMark x1="86036" y1="46954" x2="86036" y2="46954"/>
                        <a14:backgroundMark x1="32709" y1="24367" x2="32709" y2="24367"/>
                        <a14:backgroundMark x1="62793" y1="31678" x2="62793" y2="31678"/>
                        <a14:backgroundMark x1="71884" y1="27554" x2="71884" y2="27554"/>
                        <a14:backgroundMark x1="73758" y1="41893" x2="73758" y2="41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78" y="3878469"/>
            <a:ext cx="3168621" cy="3088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70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78" y="115274"/>
            <a:ext cx="48926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愛的命令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(13:31-38)</a:t>
            </a:r>
            <a:endParaRPr lang="en-US" sz="3400" i="1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802" y="734534"/>
            <a:ext cx="61699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彼得的愛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4802" y="1295657"/>
            <a:ext cx="828919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彼得說「主啊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我願意為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祢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捨命！」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(37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4802" y="1843177"/>
            <a:ext cx="89967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感性的愛，衝動的愛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... 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人的一股熱心不能</a:t>
            </a:r>
            <a:endParaRPr lang="en-US" altLang="zh-TW" sz="3400" dirty="0" smtClean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成就神國的事工</a:t>
            </a:r>
            <a:endParaRPr lang="en-US" altLang="zh-TW" sz="3400" dirty="0" smtClean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74" y="3076183"/>
            <a:ext cx="46265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愛的安慰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(14:1-31)</a:t>
            </a:r>
            <a:endParaRPr lang="en-US" sz="3400" i="1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4802" y="3677791"/>
            <a:ext cx="61699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四個疑問：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6430" y="4233026"/>
            <a:ext cx="61699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彼得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–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主往那裡去？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(13:36)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66429" y="4825127"/>
            <a:ext cx="71135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多馬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–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那條路？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怎麼去？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(14:5)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6428" y="5399036"/>
            <a:ext cx="672491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迷路或不知方向的孩童需要什麼？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6427" y="5930819"/>
            <a:ext cx="716093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不是地圖或導航器，而是一位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帶路者</a:t>
            </a:r>
            <a:endParaRPr 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609" y="2437144"/>
            <a:ext cx="3975392" cy="26502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91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主是道路真理生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75714" y="6095999"/>
            <a:ext cx="1828800" cy="68580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42891"/>
            <a:ext cx="867591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b="0" i="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耶穌說「我就是道路、真理、生命；若不藉著我，沒有人能到父那裡去 </a:t>
            </a:r>
            <a:r>
              <a:rPr lang="en-US" altLang="zh-TW" sz="3000" b="0" i="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(14:6)</a:t>
            </a:r>
            <a:endParaRPr lang="en-US" sz="30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 rot="19063739">
            <a:off x="3899233" y="4387973"/>
            <a:ext cx="8258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0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耶</a:t>
            </a:r>
            <a:endParaRPr lang="en-US" sz="5000" dirty="0">
              <a:solidFill>
                <a:schemeClr val="accent5">
                  <a:lumMod val="75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 rot="19011451">
            <a:off x="4344149" y="4822939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穌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 rot="19287795">
            <a:off x="3427097" y="3915102"/>
            <a:ext cx="7745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6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主</a:t>
            </a:r>
            <a:endParaRPr lang="en-US" sz="4600" dirty="0">
              <a:solidFill>
                <a:schemeClr val="accent5">
                  <a:lumMod val="75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023353" y="1422108"/>
            <a:ext cx="1211360" cy="649841"/>
          </a:xfrm>
          <a:prstGeom prst="wedgeRectCallout">
            <a:avLst>
              <a:gd name="adj1" fmla="val -3568"/>
              <a:gd name="adj2" fmla="val -151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途徑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4907557" y="1422107"/>
            <a:ext cx="1221100" cy="649841"/>
          </a:xfrm>
          <a:prstGeom prst="wedgeRectCallout">
            <a:avLst>
              <a:gd name="adj1" fmla="val -34931"/>
              <a:gd name="adj2" fmla="val -1561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方向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6769014" y="1436926"/>
            <a:ext cx="1221100" cy="649841"/>
          </a:xfrm>
          <a:prstGeom prst="wedgeRectCallout">
            <a:avLst>
              <a:gd name="adj1" fmla="val -59001"/>
              <a:gd name="adj2" fmla="val -1561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力量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129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5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78" y="115274"/>
            <a:ext cx="46265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愛的安慰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(14:1-31)</a:t>
            </a:r>
            <a:endParaRPr lang="en-US" sz="3400" i="1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802" y="701876"/>
            <a:ext cx="61699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四個疑問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6430" y="1228563"/>
            <a:ext cx="61699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腓力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–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給我們看？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(14:8)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638" y="1822344"/>
            <a:ext cx="891413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腓力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: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「求主將父顯給我們看，我們就知足了」</a:t>
            </a:r>
            <a:endParaRPr lang="en-US" sz="34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638" y="2408946"/>
            <a:ext cx="8799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彼得 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太自信、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多馬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–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太悲觀、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腓力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實事求事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637" y="2957554"/>
            <a:ext cx="906653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耶穌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: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「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我與你們同在這樣長久，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你還不認識我麼？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人看見了我，就是看見了父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」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(14:9)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925" y="402938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認識的四個層面：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925" y="4524155"/>
            <a:ext cx="3366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知道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一個事實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925" y="5005920"/>
            <a:ext cx="5420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了解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–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明白事實背後的意義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925" y="5500693"/>
            <a:ext cx="5830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3.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關係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–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信任一個人，發生關係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9925" y="6049071"/>
            <a:ext cx="6454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互相交通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「更曉得祂」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腓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3:10)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72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78" y="115274"/>
            <a:ext cx="46265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愛的安慰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(14:1-31)</a:t>
            </a:r>
            <a:endParaRPr lang="en-US" sz="3400" i="1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802" y="701876"/>
            <a:ext cx="61699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四個疑問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6430" y="1228563"/>
            <a:ext cx="61699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猶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大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–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為什麼？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(14:22)</a:t>
            </a:r>
          </a:p>
        </p:txBody>
      </p:sp>
      <p:sp>
        <p:nvSpPr>
          <p:cNvPr id="7" name="Rectangle 6"/>
          <p:cNvSpPr/>
          <p:nvPr/>
        </p:nvSpPr>
        <p:spPr>
          <a:xfrm>
            <a:off x="229866" y="1815165"/>
            <a:ext cx="89141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猶大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（</a:t>
            </a:r>
            <a:r>
              <a:rPr lang="zh-TW" altLang="en-US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不是加略人猶大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）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問耶穌說：「主啊，為甚麼要向我們顯現，不向世人顯現呢？」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382" y="2871084"/>
            <a:ext cx="803296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不是沒有向世人顯現，而是世人沒有領會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16386" name="Picture 2" descr="Image result for radio waves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6" y="3584241"/>
            <a:ext cx="4729469" cy="301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radio channel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543" y="3706262"/>
            <a:ext cx="4396022" cy="2932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14851" y="3451674"/>
            <a:ext cx="280076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主已道成肉身</a:t>
            </a:r>
            <a:endParaRPr 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223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78" y="115274"/>
            <a:ext cx="46265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愛的安慰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(14:1-31)</a:t>
            </a:r>
            <a:endParaRPr lang="en-US" sz="3400" i="1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802" y="701876"/>
            <a:ext cx="61699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五個應許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6430" y="1228563"/>
            <a:ext cx="61699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預備住處，再來接你 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(14:2-3)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6430" y="2330356"/>
            <a:ext cx="7861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my Father's house are many </a:t>
            </a: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mansions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(KJV)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6430" y="1803669"/>
            <a:ext cx="498085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在我父的家裡有許多住處</a:t>
            </a:r>
            <a:endParaRPr lang="en-US" sz="34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6430" y="2813447"/>
            <a:ext cx="62889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好信徒住別墅，劣信徒住茅屋？</a:t>
            </a:r>
            <a:endParaRPr lang="en-US" sz="3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6430" y="3374896"/>
            <a:ext cx="491192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原文「房間」</a:t>
            </a:r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住的地方</a:t>
            </a:r>
            <a:endParaRPr lang="en-US" sz="3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66430" y="3927705"/>
            <a:ext cx="7006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Father's house has </a:t>
            </a: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rooms </a:t>
            </a:r>
            <a:r>
              <a:rPr lang="en-US" altLang="zh-TW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(NIV)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8603" y="4423554"/>
            <a:ext cx="716093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天堂的快樂不是因為住的環境，而是</a:t>
            </a:r>
            <a:endParaRPr lang="en-US" altLang="zh-TW" sz="3400" dirty="0" smtClean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有主的同在！</a:t>
            </a:r>
            <a:endParaRPr 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48853" y="5488789"/>
            <a:ext cx="759695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同樣，今天我們家裡住得快樂與否，並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不是屋的大小或舒適，而是跟誰住一起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939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96" y="139846"/>
            <a:ext cx="14927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前言：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45" y="99410"/>
            <a:ext cx="6775384" cy="4428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71607" y="4627240"/>
            <a:ext cx="5198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12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章結束了耶穌對外的工作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607" y="5589038"/>
            <a:ext cx="5198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13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章開始內部對門徒的教導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6537" y="5108139"/>
            <a:ext cx="4459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1-12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章 「愛」出現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12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次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6537" y="6107304"/>
            <a:ext cx="4549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21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章「愛」出現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44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次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625327" y="1204856"/>
            <a:ext cx="1506071" cy="29045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853953" y="3872754"/>
            <a:ext cx="966395" cy="34556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5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2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78" y="115274"/>
            <a:ext cx="46265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愛的安慰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(14:1-31)</a:t>
            </a:r>
            <a:endParaRPr lang="en-US" sz="3400" i="1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802" y="701876"/>
            <a:ext cx="61699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五個應許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6430" y="1228563"/>
            <a:ext cx="61699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作工的能力</a:t>
            </a:r>
            <a:endParaRPr lang="en-US" altLang="zh-TW" sz="28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6430" y="1768998"/>
            <a:ext cx="89141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我所作的事，信我的人也要作，並且要</a:t>
            </a:r>
            <a:endParaRPr lang="en-US" altLang="zh-TW" sz="34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作比這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更大的事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(12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5495" y="2871084"/>
            <a:ext cx="62889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我們能作比主耶穌更大的事嗎？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7549" y="3472161"/>
            <a:ext cx="774282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不是指能力上，乃是「 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範圍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」方面，如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今天普世福音工作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徒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1:8)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2446" y="4544797"/>
            <a:ext cx="593790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黑體 Std W9" panose="020B0900000000000000" pitchFamily="34" charset="-120"/>
              </a:rPr>
              <a:t>Not quality but perhaps quantity</a:t>
            </a:r>
            <a:endParaRPr lang="en-US" sz="3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2446" y="5160350"/>
            <a:ext cx="75969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亦可以指更加「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完成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」主所開始的工作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2446" y="5775903"/>
            <a:ext cx="58528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更何況有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聖靈降臨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來幫助我們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179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78" y="115274"/>
            <a:ext cx="46265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愛的安慰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(14:1-31)</a:t>
            </a:r>
            <a:endParaRPr lang="en-US" sz="3400" i="1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802" y="701876"/>
            <a:ext cx="61699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五個應許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6430" y="1228563"/>
            <a:ext cx="61699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禱告必成就 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(13</a:t>
            </a:r>
            <a:r>
              <a:rPr lang="zh-TW" altLang="en-US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14</a:t>
            </a:r>
            <a:r>
              <a:rPr lang="zh-TW" altLang="en-US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1366430" y="1815165"/>
            <a:ext cx="716093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你們奉我的名無論求甚麼，我必成就</a:t>
            </a:r>
            <a:endParaRPr lang="en-US" sz="34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7374" y="3504086"/>
            <a:ext cx="61699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三個條件：</a:t>
            </a:r>
            <a:endParaRPr lang="en-US" altLang="zh-TW" sz="2800" dirty="0" smtClean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7374" y="2385396"/>
            <a:ext cx="803296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不是開一張空白支票，隨我們填上金額！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7029" y="4071673"/>
            <a:ext cx="61699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「奉耶穌的名」</a:t>
            </a:r>
            <a:endParaRPr lang="en-US" altLang="zh-TW" sz="2800" dirty="0" smtClean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7374" y="2955627"/>
            <a:ext cx="75969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也不是阿拉丁神燈，要什麼就有什麼！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7029" y="4648311"/>
            <a:ext cx="61699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「叫父得榮耀」</a:t>
            </a:r>
            <a:endParaRPr lang="en-US" altLang="zh-TW" sz="2800" dirty="0" smtClean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7029" y="5270328"/>
            <a:ext cx="61699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c.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「遵守主命令」</a:t>
            </a:r>
            <a:endParaRPr lang="en-US" altLang="zh-TW" sz="2800" dirty="0" smtClean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58342" y="403128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你們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奉我的名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無論求甚麼，我必成就，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叫父因兒子得榮</a:t>
            </a:r>
            <a:r>
              <a:rPr lang="zh-TW" altLang="en-US" sz="32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耀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你們若愛我，就必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遵守我的命</a:t>
            </a:r>
            <a:r>
              <a:rPr lang="zh-TW" altLang="en-US" sz="32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令</a:t>
            </a:r>
            <a:endParaRPr lang="en-US" altLang="zh-TW" sz="3200" dirty="0" smtClean="0">
              <a:solidFill>
                <a:srgbClr val="C0000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(14:14-15)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089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Image result for in jesus n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9" y="1741715"/>
            <a:ext cx="8902094" cy="5007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528" y="119742"/>
            <a:ext cx="8994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奉主的名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承認祂是主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。禱告是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祂的旨意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成就，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不是自己的意願。為了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祂的國度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祂的榮耀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祂</a:t>
            </a:r>
            <a:endParaRPr lang="en-US" altLang="zh-TW" sz="3200" dirty="0" smtClean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的事工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，為了實行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祂的命令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486" y="1872343"/>
            <a:ext cx="86805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禱告並不是「主啊，請給我這個那個</a:t>
            </a:r>
            <a:r>
              <a:rPr lang="en-US" altLang="zh-TW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...</a:t>
            </a:r>
            <a:r>
              <a:rPr lang="zh-TW" alt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」，而是</a:t>
            </a:r>
            <a:endParaRPr lang="en-US" altLang="zh-TW" sz="32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「主啊，你希望我這樣還是那樣</a:t>
            </a:r>
            <a:r>
              <a:rPr lang="en-US" altLang="zh-TW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...</a:t>
            </a:r>
            <a:r>
              <a:rPr lang="zh-TW" alt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122698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78" y="115274"/>
            <a:ext cx="46265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愛的安慰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(14:1-31)</a:t>
            </a:r>
            <a:endParaRPr lang="en-US" sz="3400" i="1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802" y="701876"/>
            <a:ext cx="61699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五個應許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6430" y="1228563"/>
            <a:ext cx="61699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聖靈的同在</a:t>
            </a:r>
            <a:endParaRPr lang="en-US" altLang="zh-TW" sz="28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828" y="1779296"/>
            <a:ext cx="928807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我要求父，父就另外賜給你們一位保惠師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（或：</a:t>
            </a:r>
            <a:r>
              <a:rPr lang="zh-TW" altLang="en-US" sz="2800" b="1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訓慰師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）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叫祂永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遠與你們同在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(16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772" y="2901019"/>
            <a:ext cx="783419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聖靈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原文 </a:t>
            </a:r>
            <a:r>
              <a:rPr lang="en-US" altLang="zh-TW" sz="3400" i="1" dirty="0" err="1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paraclete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被召來的並肩者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6306" y="3539133"/>
            <a:ext cx="753146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「另一位」</a:t>
            </a:r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有位格 </a:t>
            </a:r>
            <a:r>
              <a:rPr lang="en-US" altLang="zh-TW" sz="3400" i="1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personality</a:t>
            </a:r>
            <a:endParaRPr lang="en-US" altLang="zh-TW" sz="2800" i="1" dirty="0" smtClean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6430" y="4177247"/>
            <a:ext cx="721713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聖靈不只是一股力量 </a:t>
            </a:r>
            <a:r>
              <a:rPr lang="en-US" altLang="zh-TW" sz="3400" i="1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force, 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讓信徒</a:t>
            </a:r>
            <a:endParaRPr lang="en-US" altLang="zh-TW" sz="34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呼之則來，揮之則去，如自由使用</a:t>
            </a:r>
            <a:endParaRPr lang="en-US" altLang="zh-TW" sz="34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水電一樣，猶如信徒的奴僕。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385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holy spir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74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480" y="206479"/>
            <a:ext cx="878958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聖靈的位格：有思想 </a:t>
            </a:r>
            <a:r>
              <a:rPr lang="en-US" altLang="zh-TW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羅</a:t>
            </a:r>
            <a:r>
              <a:rPr lang="en-US" altLang="zh-TW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8:27)</a:t>
            </a:r>
            <a:r>
              <a:rPr lang="zh-TW" alt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、有意志 </a:t>
            </a:r>
            <a:r>
              <a:rPr lang="en-US" altLang="zh-TW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林前</a:t>
            </a:r>
            <a:endParaRPr lang="en-US" altLang="zh-TW" sz="3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12:11)</a:t>
            </a:r>
            <a:r>
              <a:rPr lang="zh-TW" alt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、有性情</a:t>
            </a:r>
            <a:r>
              <a:rPr lang="en-US" altLang="zh-TW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</a:t>
            </a:r>
            <a:r>
              <a:rPr lang="zh-TW" alt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加</a:t>
            </a:r>
            <a:r>
              <a:rPr lang="en-US" altLang="zh-TW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5:22-23)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580" y="5329085"/>
            <a:ext cx="88114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聖靈的工作：重生 </a:t>
            </a:r>
            <a:r>
              <a:rPr lang="en-US" altLang="zh-TW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約</a:t>
            </a:r>
            <a:r>
              <a:rPr lang="en-US" altLang="zh-TW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3:3)</a:t>
            </a:r>
            <a:r>
              <a:rPr lang="zh-TW" alt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、內住 </a:t>
            </a:r>
            <a:r>
              <a:rPr lang="en-US" altLang="zh-TW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弗</a:t>
            </a:r>
            <a:r>
              <a:rPr lang="en-US" altLang="zh-TW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1:13</a:t>
            </a:r>
            <a:r>
              <a:rPr lang="zh-TW" alt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，羅</a:t>
            </a:r>
            <a:r>
              <a:rPr lang="en-US" altLang="zh-TW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8:9)</a:t>
            </a:r>
            <a:r>
              <a:rPr lang="zh-TW" alt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、充滿</a:t>
            </a:r>
            <a:r>
              <a:rPr lang="en-US" altLang="zh-TW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</a:t>
            </a:r>
            <a:r>
              <a:rPr lang="zh-TW" alt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弗</a:t>
            </a:r>
            <a:r>
              <a:rPr lang="en-US" altLang="zh-TW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5:18)</a:t>
            </a:r>
            <a:r>
              <a:rPr lang="zh-TW" alt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、恩賜 </a:t>
            </a:r>
            <a:r>
              <a:rPr lang="en-US" altLang="zh-TW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林前</a:t>
            </a:r>
            <a:r>
              <a:rPr lang="en-US" altLang="zh-TW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12:3)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6480" y="3029392"/>
            <a:ext cx="32367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保惠師、訓慰師</a:t>
            </a:r>
            <a:endParaRPr lang="en-US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480" y="3648459"/>
            <a:ext cx="192873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永遠同在</a:t>
            </a:r>
            <a:endParaRPr lang="en-US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479" y="4228745"/>
            <a:ext cx="192873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啟示真理</a:t>
            </a:r>
            <a:endParaRPr lang="en-US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408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78" y="115274"/>
            <a:ext cx="46265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愛的安慰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(14:1-31)</a:t>
            </a:r>
            <a:endParaRPr lang="en-US" sz="3400" i="1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802" y="701876"/>
            <a:ext cx="61699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五個應許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6430" y="1228563"/>
            <a:ext cx="61699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賜下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真平安</a:t>
            </a:r>
            <a:endParaRPr lang="en-US" altLang="zh-TW" sz="2800" dirty="0" smtClean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2283" y="1223460"/>
            <a:ext cx="467307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Shalom = 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身心靈都安寧</a:t>
            </a:r>
            <a:r>
              <a:rPr lang="en-US" sz="3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endParaRPr lang="en-US" sz="3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316" y="1918830"/>
            <a:ext cx="87110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今天我們有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:</a:t>
            </a:r>
          </a:p>
          <a:p>
            <a:pPr marL="514350" indent="-514350">
              <a:buAutoNum type="arabicPeriod"/>
            </a:pPr>
            <a:r>
              <a:rPr lang="en-US" altLang="zh-TW" sz="3200" i="1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Chemical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peace 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化學性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平安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–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藥物、毒品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514350" indent="-514350">
              <a:buAutoNum type="arabicPeriod"/>
            </a:pPr>
            <a:r>
              <a:rPr lang="en-US" altLang="zh-TW" sz="3200" i="1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Escapism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peace 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逃避性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平安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–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旅遊消遣運動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9865" y="3583886"/>
            <a:ext cx="869748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我留下平安給你們；我將我的平安賜給你們。我所賜的，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不像世人所賜的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(27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316" y="4808723"/>
            <a:ext cx="846898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基督徒的平安是建立於與上帝的關係，不是</a:t>
            </a:r>
            <a:endParaRPr lang="en-US" altLang="zh-TW" sz="3400" dirty="0" smtClean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沒有風雨，而是風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雨祂都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同在。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680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78" y="115274"/>
            <a:ext cx="46265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愛的安慰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(14:1-31)</a:t>
            </a:r>
            <a:endParaRPr lang="en-US" sz="3400" i="1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802" y="701876"/>
            <a:ext cx="84644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第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六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個宣言：「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我是道路、真理、生命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4802" y="1357397"/>
            <a:ext cx="846898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佛祖自稱為「引路者」，穆罕默德自稱為</a:t>
            </a:r>
            <a:endParaRPr lang="en-US" altLang="zh-TW" sz="34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「先知」，是真理的教師。耶穌本身不但</a:t>
            </a:r>
            <a:endParaRPr lang="en-US" altLang="zh-TW" sz="34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是「真理」，更是那條通往永生的「道路</a:t>
            </a:r>
            <a:r>
              <a:rPr 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013" y="3094696"/>
            <a:ext cx="88499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said: “I am </a:t>
            </a:r>
            <a:r>
              <a:rPr lang="en-US" altLang="zh-TW" sz="3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altLang="zh-TW" sz="3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Truth, </a:t>
            </a:r>
            <a:r>
              <a:rPr lang="en-US" altLang="zh-TW" sz="3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altLang="zh-TW" sz="3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Way and </a:t>
            </a:r>
            <a:r>
              <a:rPr lang="en-US" altLang="zh-TW" sz="3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altLang="zh-TW" sz="3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Life</a:t>
            </a:r>
            <a:endParaRPr lang="en-US" sz="34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61822"/>
            <a:ext cx="109285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i="1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“The” </a:t>
            </a:r>
            <a:r>
              <a:rPr 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「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唯一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</a:t>
            </a:r>
            <a:r>
              <a:rPr 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013" y="4248424"/>
            <a:ext cx="454483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真理本身是狹窄的，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排他性的，不然就不再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是真理，正如打電話，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錯一個數字都打不通。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24580" name="Picture 4" descr="Image result for dialing 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828" y="3834581"/>
            <a:ext cx="4209993" cy="2806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20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4977" y="241999"/>
            <a:ext cx="792556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13-17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章「臨別贈言」</a:t>
            </a:r>
            <a:r>
              <a:rPr lang="en-US" altLang="zh-TW" sz="3400" i="1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farewell discourse</a:t>
            </a:r>
            <a:endParaRPr lang="en-US" sz="3400" i="1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9980" y="857552"/>
            <a:ext cx="45448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「小子」這詞首次出現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608" y="1597256"/>
            <a:ext cx="343555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目的：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安慰門徒的憂愁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化解中間的衝突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預言未來的結局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608" y="3906621"/>
            <a:ext cx="4743606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內外危機：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猶太領袖計劃除滅耶穌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門徒彼此爭論誰為首領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耶穌暗示有人要出賣祂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預言彼得將三次不認主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1242" y="1519271"/>
            <a:ext cx="5179623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你們心裡不要憂愁；</a:t>
            </a:r>
            <a:endParaRPr lang="en-US" altLang="zh-TW" sz="3400" dirty="0" smtClean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你們信神，也當信我</a:t>
            </a:r>
            <a:r>
              <a:rPr lang="zh-TW" altLang="en-US" sz="28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28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(14:1)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132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78" y="155938"/>
            <a:ext cx="67313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III. 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神子私下訓導門徒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(13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至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17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章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i="1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78" y="771491"/>
            <a:ext cx="739016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愛的榜樣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為門徒洗腳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(13:1-17)</a:t>
            </a:r>
            <a:endParaRPr lang="en-US" sz="3400" i="1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507" y="1387044"/>
            <a:ext cx="846898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符類福音書均記載了「聖餐的設立」，惟獨</a:t>
            </a:r>
            <a:endParaRPr lang="en-US" altLang="zh-TW" sz="3400" dirty="0" smtClean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約翰福音記載為「門徒洗腳」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3287" y="2466311"/>
            <a:ext cx="161614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背景</a:t>
            </a:r>
            <a:endParaRPr lang="en-US" sz="3400" i="1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70" y="2989876"/>
            <a:ext cx="9215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門徒起了爭論，他們中間哪一個可算為大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路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22:24)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70" y="3517940"/>
            <a:ext cx="7633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耶穌知道自己離世歸父的</a:t>
            </a:r>
            <a:r>
              <a:rPr lang="zh-TW" altLang="en-US" sz="3200" b="1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時候到了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節上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7" y="4038710"/>
            <a:ext cx="760176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天上的時間表，約翰福音重複的主題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227" y="4662703"/>
            <a:ext cx="9028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祂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既然愛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世間屬自己的人，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就愛他們到底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節下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3287" y="5197158"/>
            <a:ext cx="45448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怎樣才是「愛到底」？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270" y="5735984"/>
            <a:ext cx="9215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人為朋友</a:t>
            </a:r>
            <a:r>
              <a:rPr lang="zh-TW" altLang="en-US" sz="32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捨命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，人的愛心沒有比這個大的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約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15:13)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270" y="6198876"/>
            <a:ext cx="7130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耶和華說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我以</a:t>
            </a:r>
            <a:r>
              <a:rPr lang="zh-TW" altLang="en-US" sz="32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永遠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的愛愛你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耶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31:3)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976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78" y="115274"/>
            <a:ext cx="739016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愛的榜樣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為門徒洗腳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(13:1-17)</a:t>
            </a:r>
            <a:endParaRPr lang="en-US" sz="3400" i="1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803" y="648269"/>
            <a:ext cx="292419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主要教訓：</a:t>
            </a:r>
            <a:endParaRPr lang="en-US" sz="3400" i="1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1026" name="Picture 2" descr="Image result for foot was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194" y="398546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26751" y="1181264"/>
            <a:ext cx="244169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學習謙卑</a:t>
            </a:r>
            <a:endParaRPr lang="en-US" sz="3400" i="1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5988" y="3301786"/>
            <a:ext cx="76963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彼此幫助保持聖潔，清除罪惡 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太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18)</a:t>
            </a:r>
            <a:endParaRPr lang="en-US" sz="2800" i="1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3828" y="1708530"/>
            <a:ext cx="51780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彎腰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謙卑   臭腳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接納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3940" y="3902675"/>
            <a:ext cx="244169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彼此服侍</a:t>
            </a:r>
            <a:endParaRPr lang="en-US" sz="3400" i="1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0900" y="4444605"/>
            <a:ext cx="367440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不單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服侍別人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也學習接受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被人</a:t>
            </a:r>
            <a:endParaRPr lang="en-US" altLang="zh-TW" sz="34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4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服侍 </a:t>
            </a:r>
            <a:endParaRPr lang="en-US" sz="2800" i="1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3828" y="2261918"/>
            <a:ext cx="6923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都要以謙卑束腰，彼此順服 </a:t>
            </a:r>
            <a:r>
              <a:rPr lang="en-US" altLang="zh-TW" sz="28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28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彼前</a:t>
            </a:r>
            <a:r>
              <a:rPr lang="en-US" altLang="zh-TW" sz="28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5:5)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2078" y="2774520"/>
            <a:ext cx="498245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耶穌也洗了猶大的腳！</a:t>
            </a:r>
            <a:endParaRPr lang="en-US" sz="2800" i="1" dirty="0">
              <a:solidFill>
                <a:schemeClr val="accent5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434" y="6069418"/>
            <a:ext cx="45448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兩者均需要恩典和謙卑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94571" y="677224"/>
            <a:ext cx="545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我們相愛，不要只在言語和舌頭上，總要在行為和誠實</a:t>
            </a:r>
            <a:r>
              <a:rPr lang="zh-TW" altLang="en-US" sz="3200" dirty="0">
                <a:solidFill>
                  <a:srgbClr val="0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上</a:t>
            </a:r>
            <a:endParaRPr lang="en-US" sz="32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26453" y="1656022"/>
            <a:ext cx="161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約壹</a:t>
            </a:r>
            <a:r>
              <a:rPr lang="en-US" altLang="zh-TW" sz="28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3:18</a:t>
            </a:r>
            <a:endParaRPr lang="en-US" sz="2800" dirty="0">
              <a:solidFill>
                <a:srgbClr val="C0000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355" y="2789184"/>
            <a:ext cx="2800767" cy="6155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愛要有行動！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067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5" grpId="0"/>
      <p:bldP spid="12" grpId="0"/>
      <p:bldP spid="11" grpId="0"/>
      <p:bldP spid="13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78" y="115274"/>
            <a:ext cx="739016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愛的榜樣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為門徒洗腳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(13:1-17)</a:t>
            </a:r>
            <a:endParaRPr lang="en-US" sz="3400" i="1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803" y="648269"/>
            <a:ext cx="292419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主要教訓：</a:t>
            </a:r>
            <a:endParaRPr lang="en-US" sz="3400" i="1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6751" y="1181264"/>
            <a:ext cx="58992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服侍與權柄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參可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10:42-45)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5775" y="1735775"/>
            <a:ext cx="7164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誰願</a:t>
            </a:r>
            <a:r>
              <a:rPr lang="zh-TW" altLang="en-US" sz="32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為首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，就必作眾人的</a:t>
            </a:r>
            <a:r>
              <a:rPr lang="zh-TW" altLang="en-US" sz="32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僕人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可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10:44)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1926" y="2259508"/>
            <a:ext cx="541686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世人問：有多少人侍候你？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1926" y="2813447"/>
            <a:ext cx="541686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耶穌問：你在侍候多少人？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5905948" y="833437"/>
            <a:ext cx="3238051" cy="273243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Servant</a:t>
            </a:r>
          </a:p>
          <a:p>
            <a:pPr algn="ctr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eadership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1925" y="3388371"/>
            <a:ext cx="7842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真正的偉大是令別人成為偉大</a:t>
            </a:r>
            <a:endParaRPr lang="en-US" altLang="zh-TW" sz="3400" dirty="0" smtClean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>
              <a:lnSpc>
                <a:spcPts val="3600"/>
              </a:lnSpc>
            </a:pPr>
            <a:r>
              <a:rPr lang="en-US" altLang="zh-TW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         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       </a:t>
            </a:r>
            <a:r>
              <a:rPr lang="en-US" altLang="zh-TW" sz="2800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~</a:t>
            </a:r>
            <a:r>
              <a:rPr lang="en-US" altLang="zh-TW" sz="2800" i="1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G. K. Chesterton </a:t>
            </a:r>
            <a:endParaRPr lang="en-US" sz="2800" i="1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6751" y="4059945"/>
            <a:ext cx="69857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兩種的「洗」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4960" y="4506643"/>
            <a:ext cx="70890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i="1" dirty="0" err="1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nipto</a:t>
            </a:r>
            <a:r>
              <a:rPr lang="en-US" altLang="zh-TW" sz="3400" i="1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i="1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(wash) 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</a:t>
            </a:r>
            <a:r>
              <a:rPr lang="zh-TW" altLang="en-US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8</a:t>
            </a:r>
            <a:r>
              <a:rPr lang="zh-TW" altLang="en-US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12</a:t>
            </a:r>
            <a:r>
              <a:rPr lang="zh-TW" altLang="en-US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14 </a:t>
            </a:r>
            <a:r>
              <a:rPr lang="zh-TW" altLang="en-US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洗</a:t>
            </a:r>
            <a:r>
              <a:rPr lang="zh-TW" altLang="en-US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某一部份</a:t>
            </a:r>
            <a:endParaRPr lang="en-US" altLang="zh-TW" sz="30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4960" y="4978958"/>
            <a:ext cx="70890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i="1" dirty="0" err="1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louo</a:t>
            </a:r>
            <a:r>
              <a:rPr lang="en-US" altLang="zh-TW" sz="3400" i="1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(bath) 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10 </a:t>
            </a:r>
            <a:r>
              <a:rPr lang="zh-TW" altLang="en-US" sz="28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全身洗滌</a:t>
            </a:r>
            <a:endParaRPr lang="en-US" altLang="zh-TW" sz="30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78" y="5556449"/>
            <a:ext cx="884088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當初得救罪得赦免 </a:t>
            </a:r>
            <a:r>
              <a:rPr lang="en-US" altLang="zh-TW" sz="3400" i="1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en-US" altLang="zh-TW" sz="3400" i="1" dirty="0" err="1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louo</a:t>
            </a:r>
            <a:r>
              <a:rPr lang="en-US" altLang="zh-TW" sz="3400" i="1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，蒙恩後每天仍需要</a:t>
            </a:r>
            <a:endParaRPr lang="en-US" altLang="zh-TW" sz="34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認罪成聖 </a:t>
            </a:r>
            <a:r>
              <a:rPr lang="en-US" altLang="zh-TW" sz="3400" i="1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en-US" altLang="zh-TW" sz="3400" i="1" dirty="0" err="1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nipto</a:t>
            </a:r>
            <a:r>
              <a:rPr lang="en-US" altLang="zh-TW" sz="3400" i="1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，保持與主的交通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614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76"/>
          <a:stretch/>
        </p:blipFill>
        <p:spPr bwMode="auto">
          <a:xfrm>
            <a:off x="3571538" y="2610999"/>
            <a:ext cx="5379937" cy="400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153" y="186465"/>
            <a:ext cx="49808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主洗門徒腳的屬靈意義：</a:t>
            </a:r>
            <a:endParaRPr lang="en-US" sz="3400" dirty="0">
              <a:solidFill>
                <a:schemeClr val="bg1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153" y="793913"/>
            <a:ext cx="97518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就</a:t>
            </a:r>
            <a:r>
              <a:rPr lang="zh-TW" alt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離席</a:t>
            </a:r>
            <a:r>
              <a:rPr lang="zh-TW" alt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站起來，</a:t>
            </a:r>
            <a:r>
              <a:rPr lang="zh-TW" alt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脫了</a:t>
            </a:r>
            <a:r>
              <a:rPr lang="zh-TW" alt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衣服，拿一條手巾</a:t>
            </a:r>
            <a:r>
              <a:rPr lang="zh-TW" alt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束腰</a:t>
            </a:r>
            <a:r>
              <a:rPr lang="zh-TW" alt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，隨</a:t>
            </a:r>
            <a:endParaRPr lang="en-US" altLang="zh-TW" sz="3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後把水</a:t>
            </a:r>
            <a:r>
              <a:rPr lang="zh-TW" alt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倒</a:t>
            </a:r>
            <a:r>
              <a:rPr lang="zh-TW" alt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在盆裡，就洗門徒的腳，並用自己所束</a:t>
            </a:r>
            <a:endParaRPr lang="en-US" altLang="zh-TW" sz="3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的手巾擦乾</a:t>
            </a:r>
            <a:r>
              <a:rPr lang="en-US" altLang="zh-TW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洗完了他們的腳，就</a:t>
            </a:r>
            <a:r>
              <a:rPr lang="zh-TW" alt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穿上</a:t>
            </a:r>
            <a:r>
              <a:rPr lang="zh-TW" alt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衣服，又</a:t>
            </a:r>
            <a:endParaRPr lang="en-US" altLang="zh-TW" sz="3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坐下</a:t>
            </a:r>
            <a:r>
              <a:rPr lang="zh-TW" alt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(4, 5, 12</a:t>
            </a:r>
            <a:r>
              <a:rPr lang="zh-TW" alt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077" y="2967556"/>
            <a:ext cx="6834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alt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離席</a:t>
            </a:r>
            <a:r>
              <a:rPr lang="zh-TW" altLang="en-US" sz="32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2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拋下天上榮耀</a:t>
            </a:r>
            <a:endParaRPr lang="en-US" altLang="zh-TW" sz="3200" dirty="0" smtClean="0">
              <a:solidFill>
                <a:schemeClr val="bg1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2.</a:t>
            </a:r>
            <a:r>
              <a:rPr lang="zh-TW" alt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脫衣</a:t>
            </a:r>
            <a:r>
              <a:rPr lang="zh-TW" altLang="en-US" sz="32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2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虛己</a:t>
            </a:r>
            <a:endParaRPr lang="en-US" altLang="zh-TW" sz="3200" dirty="0" smtClean="0">
              <a:solidFill>
                <a:schemeClr val="bg1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3.</a:t>
            </a:r>
            <a:r>
              <a:rPr lang="zh-TW" alt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束腰</a:t>
            </a:r>
            <a:r>
              <a:rPr lang="zh-TW" altLang="en-US" sz="32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2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成為奴僕</a:t>
            </a:r>
            <a:endParaRPr lang="en-US" altLang="zh-TW" sz="3200" dirty="0" smtClean="0">
              <a:solidFill>
                <a:schemeClr val="bg1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4.</a:t>
            </a:r>
            <a:r>
              <a:rPr lang="zh-TW" alt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倒水</a:t>
            </a:r>
            <a:r>
              <a:rPr lang="zh-TW" altLang="en-US" sz="32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2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生命傾倒</a:t>
            </a:r>
            <a:endParaRPr lang="en-US" altLang="zh-TW" sz="3200" dirty="0" smtClean="0">
              <a:solidFill>
                <a:schemeClr val="bg1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5.</a:t>
            </a:r>
            <a:r>
              <a:rPr lang="zh-TW" alt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穿上又坐下</a:t>
            </a:r>
            <a:r>
              <a:rPr lang="en-US" altLang="zh-TW" sz="32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–</a:t>
            </a:r>
            <a:r>
              <a:rPr lang="zh-TW" altLang="en-US" sz="32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得權柄、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在父神右邊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153" y="5633641"/>
            <a:ext cx="1118846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b="0" i="0" dirty="0" smtClean="0">
                <a:solidFill>
                  <a:srgbClr val="FFFFFF"/>
                </a:solidFill>
                <a:effectLst/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凡</a:t>
            </a:r>
            <a:r>
              <a:rPr lang="zh-TW" altLang="en-US" sz="3400" b="0" i="0" dirty="0" smtClean="0">
                <a:solidFill>
                  <a:srgbClr val="FFFF00"/>
                </a:solidFill>
                <a:effectLst/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洗過澡</a:t>
            </a:r>
            <a:r>
              <a:rPr lang="zh-TW" altLang="en-US" sz="3400" b="0" i="0" dirty="0" smtClean="0">
                <a:solidFill>
                  <a:srgbClr val="FFFFFF"/>
                </a:solidFill>
                <a:effectLst/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的人，只要</a:t>
            </a:r>
            <a:r>
              <a:rPr lang="zh-TW" altLang="en-US" sz="3400" b="0" i="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把腳一洗</a:t>
            </a:r>
            <a:r>
              <a:rPr lang="zh-TW" altLang="en-US" sz="3400" b="0" i="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，全身就乾淨了</a:t>
            </a:r>
            <a:endParaRPr lang="en-US" altLang="zh-TW" sz="3400" b="0" i="0" dirty="0" smtClean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(13:10)</a:t>
            </a:r>
            <a:endParaRPr lang="en-US" sz="2800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55660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78" y="115274"/>
            <a:ext cx="739016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愛的榜樣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為門徒洗腳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(13:1-17)</a:t>
            </a:r>
            <a:endParaRPr lang="en-US" sz="3400" i="1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803" y="648269"/>
            <a:ext cx="292419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主要教訓：</a:t>
            </a:r>
            <a:endParaRPr lang="en-US" sz="3400" i="1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6751" y="1181264"/>
            <a:ext cx="58992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「知」而「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行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」就得「福」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3287" y="1797107"/>
            <a:ext cx="851547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你們既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知道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這事，若是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去行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就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有福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了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(17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4803" y="2412660"/>
            <a:ext cx="846898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神的話語能成為信徒生命的福不是藉閱讀、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聽道或知識，而是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實行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625" y="3028213"/>
            <a:ext cx="3706074" cy="3706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613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78" y="115274"/>
            <a:ext cx="48926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愛被出賣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(13:18-30)</a:t>
            </a:r>
            <a:endParaRPr lang="en-US" sz="3400" i="1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803" y="648269"/>
            <a:ext cx="332014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UcPeriod"/>
            </a:pP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撒旦的試探、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sz="3400" i="1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sz="3400" i="1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sz="2400" i="1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猶大的選擇</a:t>
            </a:r>
            <a:endParaRPr 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872" y="1853383"/>
            <a:ext cx="88075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當下，十二門徒裡有一個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稱為加略人猶大的，去見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祭司長，說：「我把他交給你們，你們願意給我多少錢？」他們就給了他三十塊錢。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從那時候，他就找機會要把耶穌交給他們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太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26:14-16)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1447408" y="2267900"/>
            <a:ext cx="3185239" cy="507574"/>
          </a:xfrm>
          <a:prstGeom prst="wedgeRectCallout">
            <a:avLst>
              <a:gd name="adj1" fmla="val -60777"/>
              <a:gd name="adj2" fmla="val -509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緊接香膏事件之後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872" y="4436914"/>
            <a:ext cx="541686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人的私慾就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給撒旦留地步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漸漸控制心思，製造出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罪行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雅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1:13-15)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7174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740" y="4426697"/>
            <a:ext cx="2215250" cy="232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bird building nest on hair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487" y="4407928"/>
            <a:ext cx="3710998" cy="231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05369" y="641547"/>
            <a:ext cx="34676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他吃了之後，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撒旦就入了他的心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(27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69" y="170216"/>
            <a:ext cx="4076036" cy="2717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4810" y="2215490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可憐的猶大，被神選中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768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3601</TotalTime>
  <Words>3185</Words>
  <Application>Microsoft Office PowerPoint</Application>
  <PresentationFormat>On-screen Show (4:3)</PresentationFormat>
  <Paragraphs>248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新細明體</vt:lpstr>
      <vt:lpstr>王漢宗空疊圓繁</vt:lpstr>
      <vt:lpstr>華康魏碑體 Std W7</vt:lpstr>
      <vt:lpstr>華康黑體 Std W7</vt:lpstr>
      <vt:lpstr>華康黑體 Std W9</vt:lpstr>
      <vt:lpstr>Arial</vt:lpstr>
      <vt:lpstr>Calibri</vt:lpstr>
      <vt:lpstr>Calibri Light</vt:lpstr>
      <vt:lpstr>Verdana</vt:lpstr>
      <vt:lpstr>Wingdings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81</cp:revision>
  <dcterms:created xsi:type="dcterms:W3CDTF">2019-11-28T18:42:31Z</dcterms:created>
  <dcterms:modified xsi:type="dcterms:W3CDTF">2020-01-25T19:36:23Z</dcterms:modified>
</cp:coreProperties>
</file>