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6" r:id="rId5"/>
    <p:sldId id="261" r:id="rId6"/>
    <p:sldId id="262" r:id="rId7"/>
    <p:sldId id="263" r:id="rId8"/>
    <p:sldId id="264" r:id="rId9"/>
    <p:sldId id="265" r:id="rId10"/>
    <p:sldId id="281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B1875A-BA1F-428C-97B9-342ACDF3D8F5}">
          <p14:sldIdLst>
            <p14:sldId id="257"/>
            <p14:sldId id="258"/>
            <p14:sldId id="256"/>
            <p14:sldId id="261"/>
            <p14:sldId id="262"/>
            <p14:sldId id="263"/>
            <p14:sldId id="264"/>
            <p14:sldId id="265"/>
            <p14:sldId id="281"/>
            <p14:sldId id="266"/>
            <p14:sldId id="267"/>
            <p14:sldId id="268"/>
            <p14:sldId id="269"/>
            <p14:sldId id="270"/>
            <p14:sldId id="282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Untitled Section" id="{C14FC445-063A-47D9-9A8E-4EF2AF134A47}">
          <p14:sldIdLst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7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69DC9-4F17-4C45-A138-78FA86F31D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6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3D6F3-F3B7-4AC4-BCDA-EEE0753335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99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8CE79-A757-4ACE-ACC7-8D3FA0180A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2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89F13-7E2B-4905-A389-8A59832DC35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3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49A3E-848A-4CBE-BE04-E6E4A5BDAE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6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E4BBF-9EB0-4B81-B04D-502D87BEEC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3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BA3B5-2B5A-4B61-8FA9-8BDC11FC7C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2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135FD-C04F-4A2A-BCA5-000E22E226E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56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E70C0-D46E-4326-B5BE-67D740F28CC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67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4695B-37AA-48B4-AE9F-6315B20BAF5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99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AB8AB-59F8-443B-9FD2-BC47CFC3ADB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4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8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8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8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8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C099-2242-4002-ACAB-88E1E47CEBD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19CC-F4B1-4D3B-B5E8-EDF0CFD9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E072A-7B57-4128-9568-B2A5537D87B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2850" y="4486275"/>
            <a:ext cx="2747963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Arial"/>
              </a:rPr>
              <a:t>約翰福音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97500"/>
            <a:ext cx="9144000" cy="81121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" y="5440363"/>
            <a:ext cx="76226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「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被捕受審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、受死安葬」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(18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、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19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章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88" y="4594225"/>
            <a:ext cx="24160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/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1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6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/20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20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0885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65860"/>
              </p:ext>
            </p:extLst>
          </p:nvPr>
        </p:nvGraphicFramePr>
        <p:xfrm>
          <a:off x="774552" y="159518"/>
          <a:ext cx="8208086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721">
                  <a:extLst>
                    <a:ext uri="{9D8B030D-6E8A-4147-A177-3AD203B41FA5}">
                      <a16:colId xmlns:a16="http://schemas.microsoft.com/office/drawing/2014/main" val="1674292273"/>
                    </a:ext>
                  </a:extLst>
                </a:gridCol>
                <a:gridCol w="1861073">
                  <a:extLst>
                    <a:ext uri="{9D8B030D-6E8A-4147-A177-3AD203B41FA5}">
                      <a16:colId xmlns:a16="http://schemas.microsoft.com/office/drawing/2014/main" val="3966999204"/>
                    </a:ext>
                  </a:extLst>
                </a:gridCol>
                <a:gridCol w="2517292">
                  <a:extLst>
                    <a:ext uri="{9D8B030D-6E8A-4147-A177-3AD203B41FA5}">
                      <a16:colId xmlns:a16="http://schemas.microsoft.com/office/drawing/2014/main" val="172601438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主受審的次序</a:t>
                      </a:r>
                      <a:endParaRPr lang="en-US" sz="36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51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亞那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 </a:t>
                      </a:r>
                      <a:r>
                        <a:rPr lang="en-US" altLang="zh-TW" sz="2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</a:t>
                      </a:r>
                      <a:r>
                        <a:rPr lang="zh-TW" altLang="en-US" sz="2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該亞法的岳父</a:t>
                      </a:r>
                      <a:r>
                        <a:rPr lang="en-US" altLang="zh-TW" sz="2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)</a:t>
                      </a:r>
                      <a:endParaRPr lang="en-US" sz="2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晚上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約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18:12-14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9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該亞法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 </a:t>
                      </a:r>
                      <a:r>
                        <a:rPr lang="en-US" altLang="zh-TW" sz="2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</a:t>
                      </a:r>
                      <a:r>
                        <a:rPr lang="zh-TW" altLang="en-US" sz="2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大祭司</a:t>
                      </a:r>
                      <a:r>
                        <a:rPr lang="en-US" altLang="zh-TW" sz="2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)</a:t>
                      </a:r>
                    </a:p>
                    <a:p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</a:t>
                      </a:r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告耶穌褻瀆</a:t>
                      </a:r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)</a:t>
                      </a:r>
                      <a:endParaRPr lang="en-US" sz="3200" dirty="0">
                        <a:solidFill>
                          <a:srgbClr val="0070C0"/>
                        </a:solidFill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同一晚上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太</a:t>
                      </a:r>
                      <a:r>
                        <a:rPr lang="en-US" altLang="zh-TW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26:57-68</a:t>
                      </a:r>
                    </a:p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可</a:t>
                      </a:r>
                      <a:r>
                        <a:rPr lang="en-US" altLang="zh-TW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14:53-65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38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公會</a:t>
                      </a:r>
                      <a:endParaRPr lang="en-US" altLang="zh-TW" sz="3200" dirty="0" smtClean="0">
                        <a:latin typeface="華康黑體 Std W9" panose="020B0900000000000000" pitchFamily="34" charset="-120"/>
                        <a:ea typeface="華康黑體 Std W9" panose="020B0900000000000000" pitchFamily="34" charset="-120"/>
                      </a:endParaRPr>
                    </a:p>
                    <a:p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</a:t>
                      </a:r>
                      <a:r>
                        <a:rPr lang="zh-TW" altLang="en-US" sz="3200" dirty="0" smtClean="0">
                          <a:solidFill>
                            <a:srgbClr val="0070C0"/>
                          </a:solidFill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定耶穌死罪</a:t>
                      </a:r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)</a:t>
                      </a:r>
                      <a:endParaRPr lang="en-US" sz="3200" dirty="0">
                        <a:solidFill>
                          <a:srgbClr val="0070C0"/>
                        </a:solidFill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天一亮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太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27:1</a:t>
                      </a:r>
                    </a:p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路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22:66-71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8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彼拉多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送與希律因為耶穌是加利利人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同天清早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路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23:1-6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6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希律</a:t>
                      </a:r>
                      <a:r>
                        <a:rPr lang="zh-TW" altLang="en-US" sz="32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 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</a:t>
                      </a:r>
                      <a:r>
                        <a:rPr lang="zh-TW" altLang="en-US" sz="3200" dirty="0" smtClean="0">
                          <a:solidFill>
                            <a:srgbClr val="FF0000"/>
                          </a:solidFill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查不出罪狀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，送回彼拉多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同一天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路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23:6-17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48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彼拉多</a:t>
                      </a:r>
                      <a:r>
                        <a:rPr lang="zh-TW" altLang="en-US" sz="3200" dirty="0" smtClean="0"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</a:rPr>
                        <a:t> 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(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判釘十架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)</a:t>
                      </a:r>
                      <a:endParaRPr lang="en-US" sz="32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同一天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四福音書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263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666" y="785308"/>
            <a:ext cx="707886" cy="2753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猶太法律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66" y="3539266"/>
            <a:ext cx="707886" cy="27162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羅馬法律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552" y="3539266"/>
            <a:ext cx="8208086" cy="2746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9854" y="81843"/>
            <a:ext cx="31726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不合法的審判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1003" y="627859"/>
            <a:ext cx="36038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u="sng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亞那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當時被革職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279" y="1173875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貪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污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被羅馬革職，由女婿</a:t>
            </a:r>
            <a:r>
              <a:rPr lang="zh-TW" altLang="en-US" sz="3400" u="sng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該亞法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代替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大祭司職位，但只是傀儡，仍掌控權力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1002" y="2354806"/>
            <a:ext cx="36038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沒有確實見證人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4279" y="2892597"/>
            <a:ext cx="759695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祭司長和全公會尋找假見證控告耶穌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</a:p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雖有好些人來作假見證，總得不著實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據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太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26:59-60)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1002" y="4480538"/>
            <a:ext cx="36038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被告者不能自辯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4279" y="5053716"/>
            <a:ext cx="6724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基督沒有任人遭質，祂也要求公正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4278" y="5595217"/>
            <a:ext cx="75597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旁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邊站著的一個差役用手掌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打祂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我若說的是，你為甚麼打我呢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？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(18:22-23)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59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"/>
          <a:stretch/>
        </p:blipFill>
        <p:spPr bwMode="auto">
          <a:xfrm>
            <a:off x="306182" y="231289"/>
            <a:ext cx="5900576" cy="4190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514182">
            <a:off x="6683053" y="41136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POP1體 Std W9" panose="040B0900000000000000" pitchFamily="82" charset="-120"/>
                <a:ea typeface="華康POP1體 Std W9" panose="040B0900000000000000" pitchFamily="82" charset="-120"/>
              </a:rPr>
              <a:t>誤解！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華康POP1體 Std W9" panose="040B0900000000000000" pitchFamily="82" charset="-120"/>
              <a:ea typeface="華康POP1體 Std W9" panose="040B0900000000000000" pitchFamily="8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182" y="4593515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不是亳不反抗，或故意迎上去</a:t>
            </a: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讓人虐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待，</a:t>
            </a:r>
            <a:endParaRPr lang="en-US" altLang="zh-TW" sz="36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乃是不要以惡報惡，</a:t>
            </a:r>
            <a:r>
              <a:rPr lang="zh-TW" altLang="en-US" sz="3600" dirty="0" smtClean="0">
                <a:solidFill>
                  <a:srgbClr val="FF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要以善待惡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！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03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sus in the sanhed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0" y="175015"/>
            <a:ext cx="8815483" cy="440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120" y="4658063"/>
            <a:ext cx="8971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彼拉多說：「你們自己帶他去，按著你們的律法審問他吧。」猶太人說：「我們沒有殺人的權柄。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(31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658063"/>
            <a:ext cx="9144000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其實，羅馬人在宗教事情上也讓猶太人處決犯罪者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例：用石頭打死司提反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，但祭司與文士自知侮告耶穌，不敢下手，故意交給羅馬政府，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這也應驗主所說自己將要怎樣死的話了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(32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06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182873"/>
            <a:ext cx="51828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彼得否認主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(18:15-27)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705788"/>
            <a:ext cx="32143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謊言引致謊言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5614" y="1228703"/>
            <a:ext cx="759695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彼得被問三次，在語法上首兩次期待著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一個負面答案，只有第三次才期待正面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的答覆 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那是由於彼得的口音！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5614" y="2801910"/>
            <a:ext cx="2364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屬靈教訓：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614" y="3352466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試探要逃避，不能硬闖，彼得進入虎穴，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靠近敵人的火暖身，就給撒旦</a:t>
            </a:r>
            <a:r>
              <a:rPr lang="zh-TW" altLang="en-US" sz="3400" dirty="0" smtClean="0">
                <a:solidFill>
                  <a:srgbClr val="FF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留了地步</a:t>
            </a:r>
            <a:endParaRPr lang="en-US" sz="3400" dirty="0">
              <a:solidFill>
                <a:srgbClr val="FF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854" y="4491239"/>
            <a:ext cx="27222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悔改的眼淚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5614" y="5025570"/>
            <a:ext cx="80137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主轉過身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來用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什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麼表情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看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得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?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路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22:61)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54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 told you so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5" y="499202"/>
            <a:ext cx="4197465" cy="44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21388" y="499202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主轉過身來看彼得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得便想起主對他所說的話：「今日雞叫以先，你要三次不認我。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」他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就出去痛哭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路 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22:61-62)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2052" name="Picture 4" descr="https://steemitimages.com/0x0/http:/1.bp.blogspot.com/-3PQnjxxPyb4/V7WXmxe2YhI/AAAAAAAAB3g/TTKEL3yxJ8I5RLakOjlVKFuhdRI5dg6nQCK4B/s1600/Tri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7" y="230261"/>
            <a:ext cx="8885651" cy="64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" y="321787"/>
            <a:ext cx="4605600" cy="60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2418" y="192696"/>
            <a:ext cx="43412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猶大只有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後悔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27:3)</a:t>
            </a: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彼得是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痛悔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26:75)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2418" y="1372020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因為依著神的意思憂愁，就生出沒有後悔的懊悔來。以致得救；但世俗的憂愁是叫人死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林後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7:10)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7151" y="4141698"/>
            <a:ext cx="4324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猶大離開主出去「那時候是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夜間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13:30)</a:t>
            </a: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彼得出去痛哭時，「立時雞就叫了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天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亮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18:27)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699" y="454305"/>
            <a:ext cx="32367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跌倒容易站起難</a:t>
            </a:r>
            <a:endParaRPr lang="en-US" sz="3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699" y="391265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但我已經為你祈求，叫你不至失了信心，你回頭以後，要堅固你的弟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兄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路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22:32)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4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182873"/>
            <a:ext cx="6688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在彼拉多前受審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(18:28-19:16)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705788"/>
            <a:ext cx="69974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我為此而生，也為此而來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(18:37)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706" y="1278309"/>
            <a:ext cx="31886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聖誕的真義！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612" y="1898034"/>
            <a:ext cx="47612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真理是什麼？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(18:37)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614" y="2487350"/>
            <a:ext cx="49808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彼拉多只是問卻沒有想知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5613" y="3005493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彼拉多既不曉得真理，行事為人就只能以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自己的利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益、喜好和小聰明為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原則。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612" y="4117710"/>
            <a:ext cx="23038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侮辱耶穌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8646" y="4660263"/>
            <a:ext cx="410881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戲弄、鞭打、嘲笑、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吐唾沬、戴荊冕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4098" name="Picture 2" descr="Image result for roman whi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83" y="4268911"/>
            <a:ext cx="3974975" cy="24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51" y="5727711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牛皮帶繫上蝴蝶形鋁片，打一</a:t>
            </a:r>
            <a:endParaRPr lang="en-US" altLang="zh-TW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下連皮帶肉留下拉鍊般血痕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4100" name="Picture 4" descr="Image result for roman whi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4" t="26779" r="27597"/>
          <a:stretch/>
        </p:blipFill>
        <p:spPr bwMode="auto">
          <a:xfrm>
            <a:off x="5367463" y="2305585"/>
            <a:ext cx="3597970" cy="44587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95283" y="183738"/>
            <a:ext cx="2300630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3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你是王麼？</a:t>
            </a:r>
            <a:endParaRPr lang="en-US" sz="33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96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182873"/>
            <a:ext cx="6688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在彼拉多前受審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(18:28-19:16)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705788"/>
            <a:ext cx="33377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宣告耶穌無罪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129" y="1228703"/>
            <a:ext cx="644278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彼拉多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至少三次</a:t>
            </a:r>
            <a:r>
              <a:rPr lang="zh-TW" altLang="en-US" sz="3400" dirty="0" smtClean="0">
                <a:solidFill>
                  <a:srgbClr val="FF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宣告主無罪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路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23:14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19:4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、路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23:22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7128" y="2290227"/>
            <a:ext cx="52742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希律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也認為如此：路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23:15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7128" y="2840282"/>
            <a:ext cx="65822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同釘的一個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罪犯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也肯定：路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23:41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128" y="3390337"/>
            <a:ext cx="52742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百夫長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也作見證：路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23:47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7127" y="4005890"/>
            <a:ext cx="77455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因基督也曾一次為罪受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苦，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就是</a:t>
            </a:r>
            <a:r>
              <a:rPr lang="zh-TW" altLang="en-US" sz="3400" dirty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義的代替不義</a:t>
            </a:r>
            <a:r>
              <a:rPr lang="zh-TW" altLang="en-US" sz="3400" dirty="0" smtClean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彼前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3:18)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7125" y="5113110"/>
            <a:ext cx="80144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神使那</a:t>
            </a:r>
            <a:r>
              <a:rPr lang="zh-TW" altLang="en-US" sz="3400" dirty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無</a:t>
            </a:r>
            <a:r>
              <a:rPr lang="zh-TW" altLang="en-US" sz="3400" dirty="0" smtClean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罪的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，替我們</a:t>
            </a:r>
            <a:r>
              <a:rPr lang="zh-TW" altLang="en-US" sz="3400" dirty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成為罪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，好叫我們在他裡面成為神的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義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林後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5:21)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77" y="6237729"/>
            <a:ext cx="8667757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唯主耶穌有資格作人神之間的中保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提前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2:5)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37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182873"/>
            <a:ext cx="66880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在彼拉多前受審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(18:28-19:16)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705788"/>
            <a:ext cx="24465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終被處決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4853" y="1198138"/>
            <a:ext cx="77455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彼拉多想要釋放耶穌，無奈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19:12)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4852" y="1721053"/>
            <a:ext cx="77455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他們的聲音就得了勝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路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23:23)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851" y="2224161"/>
            <a:ext cx="77455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彼拉多要叫眾人喜悅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可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15:15)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4851" y="2746763"/>
            <a:ext cx="77455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彼拉多見說也無濟於事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太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27:24)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7129" y="3283416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政客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不問錯與對，缺德與否，他們只在乎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怎樣才會受歡迎！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7129" y="4389455"/>
            <a:ext cx="803296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其實不是耶穌受審，而是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彼拉多被受審，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他因為良心的掙扎，在過程中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進進出出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群眾中間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七次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之多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(18:29, 33, 38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19:1, 4, 9, 13)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6515" y="3837414"/>
            <a:ext cx="4275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Incompetent 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eadership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7248" y="5989894"/>
            <a:ext cx="4408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conscience judges us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3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036" y="1801859"/>
            <a:ext cx="67297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IV.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神子的受死與復活 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至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i="1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36" y="2385126"/>
            <a:ext cx="41088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這部份充滿了記號：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948" y="118334"/>
            <a:ext cx="149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前言：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582" y="695609"/>
            <a:ext cx="90011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17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章大祭司的禱告結束了耶穌私下訓導門徒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的部份，第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18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章開始新的一段：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340" y="2986990"/>
            <a:ext cx="86442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花園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順服、</a:t>
            </a:r>
            <a:r>
              <a:rPr lang="zh-TW" altLang="en-US" sz="3400" dirty="0" smtClean="0">
                <a:solidFill>
                  <a:schemeClr val="accent2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苦杯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接受、</a:t>
            </a:r>
            <a:r>
              <a:rPr lang="zh-TW" altLang="en-US" sz="3400" dirty="0" smtClean="0">
                <a:solidFill>
                  <a:schemeClr val="accent2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拔刀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背叛、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親嘴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出賣、</a:t>
            </a:r>
            <a:r>
              <a:rPr lang="zh-TW" altLang="en-US" sz="3400" dirty="0" smtClean="0">
                <a:solidFill>
                  <a:schemeClr val="accent2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火堆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否認、</a:t>
            </a:r>
            <a:r>
              <a:rPr lang="zh-TW" altLang="en-US" sz="3400" dirty="0" smtClean="0">
                <a:solidFill>
                  <a:schemeClr val="accent2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雞鳴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痛悔 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340" y="4142529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受苦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是人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不願的，甚至盡量逃避，但主耶穌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卻為我們甘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願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接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受，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立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了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榜樣。</a:t>
            </a:r>
            <a:endParaRPr lang="en-US" sz="3400" i="1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340" y="5308826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約翰沒有記載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客西馬利園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主痛苦的禱告，因為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約翰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強調是基督的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神性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路加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強調祂的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人性</a:t>
            </a:r>
            <a:endParaRPr lang="en-US" altLang="zh-TW" sz="34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706" y="5262659"/>
            <a:ext cx="8905002" cy="61555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主耶穌的榮耀，祂掌管一切，甚至自己的生死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01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182873"/>
            <a:ext cx="47468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神子之死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(19:17-37)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705788"/>
            <a:ext cx="33602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殘酷的十字架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332" y="1335223"/>
            <a:ext cx="44920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這種羅馬極刑只用在最下等的罪犯，使其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受劇痛緩慢地死去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771" r="9249" b="3512"/>
          <a:stretch/>
        </p:blipFill>
        <p:spPr>
          <a:xfrm>
            <a:off x="4808428" y="0"/>
            <a:ext cx="433557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332" y="5996227"/>
            <a:ext cx="449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約翰使用羅馬人時間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32" y="3133905"/>
            <a:ext cx="38699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ym typeface="Wingdings" panose="05000000000000000000" pitchFamily="2" charset="2"/>
              </a:rPr>
              <a:t>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清早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六時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公會受審</a:t>
            </a:r>
            <a:endParaRPr lang="en-US" altLang="zh-TW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000" dirty="0" smtClean="0"/>
              <a:t>  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22:66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、約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18:28)</a:t>
            </a:r>
          </a:p>
          <a:p>
            <a:r>
              <a:rPr lang="zh-TW" altLang="zh-TW" sz="3000" dirty="0">
                <a:sym typeface="Wingdings" panose="05000000000000000000" pitchFamily="2" charset="2"/>
              </a:rPr>
              <a:t>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正午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十二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時被釘十架</a:t>
            </a:r>
            <a:endParaRPr lang="en-US" altLang="zh-TW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可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15:33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、約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19:14)</a:t>
            </a:r>
          </a:p>
          <a:p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下午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三時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斷氣</a:t>
            </a:r>
            <a:endParaRPr lang="en-US" altLang="zh-TW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  <a:p>
            <a:r>
              <a:rPr 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太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27:45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、路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23:44)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5038" y="6456394"/>
            <a:ext cx="398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耶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762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jesus on the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5477" y="2689411"/>
            <a:ext cx="57246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十字架原本代表被拒絕、</a:t>
            </a:r>
            <a:endParaRPr lang="en-US" altLang="zh-TW" sz="36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羞辱、痛苦</a:t>
            </a:r>
            <a:r>
              <a:rPr lang="en-US" altLang="zh-TW" sz="36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6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如今因基督</a:t>
            </a:r>
            <a:endParaRPr lang="en-US" altLang="zh-TW" sz="36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卻變成「十字架，十字架，</a:t>
            </a:r>
            <a:endParaRPr lang="en-US" altLang="zh-TW" sz="36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永是我的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榮耀</a:t>
            </a:r>
            <a:r>
              <a:rPr lang="zh-TW" altLang="en-US" sz="36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6571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96" y="182873"/>
            <a:ext cx="47468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神子之死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(19:17-37)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705788"/>
            <a:ext cx="44678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罪狀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三種語文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1804" y="705788"/>
            <a:ext cx="149271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希伯來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希臘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拉丁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9214" y="705787"/>
            <a:ext cx="258436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宗教語言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哲學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/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科學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政治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/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法律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820" y="1351757"/>
            <a:ext cx="4980851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象徵主耶穌為全人類犧牲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889" y="2398197"/>
            <a:ext cx="24497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囑咐約翰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190" y="2941795"/>
            <a:ext cx="88520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就對他母親說：「母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親，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看，你的兒子！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」又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對那門徒說：「看，你的母親！」從此，那門徒就接他到自己家裡去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(19:26-27)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6786" y="2398197"/>
            <a:ext cx="30925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盡上終極孝道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375" y="4603788"/>
            <a:ext cx="23198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預言應驗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6270" y="5143422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主被釘十架的情形至少有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二十八處應驗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了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舊約聖經 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參詩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22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69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，賽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53)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601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182873"/>
            <a:ext cx="47468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神子之死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(19:17-37)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705788"/>
            <a:ext cx="24465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「成了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0146" y="705788"/>
            <a:ext cx="42066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原文意思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債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務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付清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96" y="1321341"/>
            <a:ext cx="88024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有人問佈道家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Alexander Wooten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，「我要做什麼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才得救呢？」佈道家回答：「太遲了！太遲了」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對方問：「怎麼會呢？」他回答：「因耶穌全都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替你作了！你只要相信接受」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AutoShape 2" descr="Image result for jesus on the cr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221" y="2903152"/>
            <a:ext cx="3525685" cy="386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496" y="3998997"/>
            <a:ext cx="2800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死亡的證實：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96" y="3383444"/>
            <a:ext cx="54168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人生結論：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成功完成了使命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96" y="4571518"/>
            <a:ext cx="50786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血和水流出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血漿、血清</a:t>
            </a:r>
            <a:endParaRPr lang="en-US" sz="3400" dirty="0"/>
          </a:p>
        </p:txBody>
      </p:sp>
      <p:sp>
        <p:nvSpPr>
          <p:cNvPr id="13" name="Rectangle 12"/>
          <p:cNvSpPr/>
          <p:nvPr/>
        </p:nvSpPr>
        <p:spPr>
          <a:xfrm>
            <a:off x="2790813" y="5625900"/>
            <a:ext cx="251062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公義、潔淨</a:t>
            </a:r>
            <a:endParaRPr lang="en-US" sz="3400" dirty="0"/>
          </a:p>
        </p:txBody>
      </p:sp>
      <p:sp>
        <p:nvSpPr>
          <p:cNvPr id="12" name="Down Arrow 11"/>
          <p:cNvSpPr/>
          <p:nvPr/>
        </p:nvSpPr>
        <p:spPr>
          <a:xfrm>
            <a:off x="3296358" y="5187071"/>
            <a:ext cx="415030" cy="4388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572000" y="5187070"/>
            <a:ext cx="415030" cy="4388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3" grpId="0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182873"/>
            <a:ext cx="51828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神子被埋葬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(19:38-42)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705788"/>
            <a:ext cx="77235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新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的墳墓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財主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的墳墓   就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近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的墳墓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0992" y="1289067"/>
            <a:ext cx="77401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人還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使祂與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惡人同埋；誰知死的時候與財主同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葬 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賽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53:9)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158" y="2414089"/>
            <a:ext cx="56108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一百斤的沒藥沉香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65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英磅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609" y="2951202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上帝的感動？人的預備安排？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611" y="3585115"/>
            <a:ext cx="28680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暗中作門徒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718" y="4122228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上帝給約瑟和尼哥底母機會公開承認信仰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解放他們的懼怕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718" y="5168504"/>
            <a:ext cx="74558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他們要向彼拉多求耶穌的身體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(19:38)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158" y="5666326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凡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在人面前不認我的，我在我天上的父面前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也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必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不認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 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太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10:32)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141232" y="858456"/>
            <a:ext cx="333487" cy="36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39205" y="861543"/>
            <a:ext cx="333487" cy="36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death of jesus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692" cy="60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910" y="268941"/>
            <a:ext cx="80329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在約翰福音裡，耶穌的死有特殊的意義：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910" y="991497"/>
            <a:ext cx="87639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祂的死把人召聚起來 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(10:15-18</a:t>
            </a:r>
            <a:r>
              <a:rPr lang="zh-TW" altLang="en-US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11:49-53</a:t>
            </a:r>
            <a:r>
              <a:rPr lang="zh-TW" altLang="en-US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endParaRPr lang="en-US" altLang="zh-TW" sz="30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12:30-33)</a:t>
            </a:r>
            <a:endParaRPr lang="en-US" sz="3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910" y="2175718"/>
            <a:ext cx="86453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祂的死證實了祂對世人的愛 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(3:16</a:t>
            </a:r>
            <a:r>
              <a:rPr lang="zh-TW" altLang="en-US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10:11</a:t>
            </a:r>
            <a:r>
              <a:rPr lang="zh-TW" altLang="en-US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endParaRPr lang="en-US" altLang="zh-TW" sz="30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13:1</a:t>
            </a:r>
            <a:r>
              <a:rPr lang="zh-TW" altLang="en-US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15:12)</a:t>
            </a:r>
            <a:endParaRPr lang="en-US" sz="3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910" y="3359939"/>
            <a:ext cx="79528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祂的死成為了信徒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榜樣 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(12:23</a:t>
            </a:r>
            <a:r>
              <a:rPr lang="zh-TW" altLang="en-US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13:1)</a:t>
            </a:r>
            <a:endParaRPr lang="en-US" sz="3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910" y="4190071"/>
            <a:ext cx="80714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祂的死叫人得生命 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(10:11-11</a:t>
            </a:r>
            <a:r>
              <a:rPr lang="zh-TW" altLang="en-US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12:23-25)</a:t>
            </a:r>
            <a:endParaRPr lang="en-US" sz="3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76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884" y="258184"/>
            <a:ext cx="67297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IV.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神子的受死與復活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至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96" y="882134"/>
            <a:ext cx="44807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神子被補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(18:1-14)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21" y="1456927"/>
            <a:ext cx="80009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照</a:t>
            </a:r>
            <a:r>
              <a:rPr lang="en-US" altLang="zh-TW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26:47-56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、可</a:t>
            </a:r>
            <a:r>
              <a:rPr lang="en-US" altLang="zh-TW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14:43-52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、路</a:t>
            </a:r>
            <a:r>
              <a:rPr lang="en-US" altLang="zh-TW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22:47-53)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854" y="2007488"/>
            <a:ext cx="50978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汲淪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溪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en-US" altLang="zh-TW" sz="3400" i="1" dirty="0" err="1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Kidron</a:t>
            </a:r>
            <a:r>
              <a:rPr lang="en-US" altLang="zh-TW" sz="3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Valley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4060" y="2557642"/>
            <a:ext cx="6724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耶路撒冷以東，城牆與橄欖山中間</a:t>
            </a:r>
            <a:endParaRPr lang="en-US" sz="34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4793" y="3080623"/>
            <a:ext cx="791755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名意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黝黑的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指污濁的水，因聖殿的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獻祭而被血染黑了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7067" y="4199671"/>
            <a:ext cx="60789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被拒絕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的象徵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參撒下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15:23)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7067" y="4763267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當年大衛王逃離兒子押沙龍時也經過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這溪，同樣基督如今也被猶大拒絕出賣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8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xt_jerusalem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27000"/>
            <a:ext cx="9137650" cy="65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60350" y="3546475"/>
            <a:ext cx="1384300" cy="568325"/>
          </a:xfrm>
          <a:prstGeom prst="wedgeRectCallout">
            <a:avLst>
              <a:gd name="adj1" fmla="val 27407"/>
              <a:gd name="adj2" fmla="val -14385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最後的晚餐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5732462" y="3546475"/>
            <a:ext cx="777875" cy="568325"/>
          </a:xfrm>
          <a:prstGeom prst="wedgeRectCallout">
            <a:avLst>
              <a:gd name="adj1" fmla="val -144730"/>
              <a:gd name="adj2" fmla="val -18759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公會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438150" y="922338"/>
            <a:ext cx="1249363" cy="568325"/>
          </a:xfrm>
          <a:prstGeom prst="wedgeRectCallout">
            <a:avLst>
              <a:gd name="adj1" fmla="val 61435"/>
              <a:gd name="adj2" fmla="val 21061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大祭司府</a:t>
            </a: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>
            <a:off x="4875213" y="178285"/>
            <a:ext cx="1076325" cy="568325"/>
          </a:xfrm>
          <a:prstGeom prst="wedgeRectCallout">
            <a:avLst>
              <a:gd name="adj1" fmla="val -28468"/>
              <a:gd name="adj2" fmla="val 9106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各各</a:t>
            </a:r>
            <a:r>
              <a:rPr lang="zh-TW" altLang="en-US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</a:t>
            </a:r>
            <a:r>
              <a:rPr lang="en-US" altLang="zh-TW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</a:t>
            </a:r>
            <a:endParaRPr lang="zh-TW" altLang="en-US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>
            <a:off x="7641431" y="2426280"/>
            <a:ext cx="1411623" cy="405242"/>
          </a:xfrm>
          <a:prstGeom prst="wedgeRectCallout">
            <a:avLst>
              <a:gd name="adj1" fmla="val 14069"/>
              <a:gd name="adj2" fmla="val 11486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客西馬尼園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5395109" y="5937251"/>
            <a:ext cx="3416320" cy="5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耶穌時代的耶路撒冷</a:t>
            </a:r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4743450" y="5141913"/>
            <a:ext cx="1062038" cy="568325"/>
          </a:xfrm>
          <a:prstGeom prst="wedgeRectCallout">
            <a:avLst>
              <a:gd name="adj1" fmla="val 13528"/>
              <a:gd name="adj2" fmla="val -191343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汲淪溪</a:t>
            </a: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5951538" y="1366221"/>
            <a:ext cx="933356" cy="421304"/>
          </a:xfrm>
          <a:prstGeom prst="wedgeRectCallout">
            <a:avLst>
              <a:gd name="adj1" fmla="val -49144"/>
              <a:gd name="adj2" fmla="val 2611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聖殿</a:t>
            </a:r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>
            <a:off x="7103269" y="354013"/>
            <a:ext cx="1076325" cy="568325"/>
          </a:xfrm>
          <a:prstGeom prst="wedgeRectCallout">
            <a:avLst>
              <a:gd name="adj1" fmla="val -28468"/>
              <a:gd name="adj2" fmla="val 9106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各各</a:t>
            </a:r>
            <a:r>
              <a:rPr lang="zh-TW" altLang="en-US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</a:t>
            </a:r>
            <a:r>
              <a:rPr lang="en-US" altLang="zh-TW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?</a:t>
            </a:r>
            <a:endParaRPr lang="zh-TW" altLang="en-US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7110412" y="4857750"/>
            <a:ext cx="1062037" cy="568325"/>
          </a:xfrm>
          <a:prstGeom prst="wedgeRectCallout">
            <a:avLst>
              <a:gd name="adj1" fmla="val 35500"/>
              <a:gd name="adj2" fmla="val -23715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橄欖山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9106" y="6351588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</a:t>
            </a:r>
            <a:r>
              <a:rPr lang="zh-TW" altLang="en-US" sz="2000" dirty="0" smtClean="0"/>
              <a:t>聖經簡報站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37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 animBg="1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96" y="182889"/>
            <a:ext cx="44807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神子被補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(18:1-14)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854" y="716568"/>
            <a:ext cx="27222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客西馬尼園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4099" y="1250247"/>
            <a:ext cx="7596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橄欖山以西，主與門徒常休息禱告之處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526" y="718070"/>
            <a:ext cx="39645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意即「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壓油之處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099" y="1783926"/>
            <a:ext cx="26564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順服的象徵</a:t>
            </a:r>
            <a:endParaRPr lang="en-US" sz="34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701" y="2383156"/>
            <a:ext cx="934101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人類歷史在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伊甸園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開始，但亞當背叛了神之後，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從此帶給人類罪性和死亡。如今在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客西馬尼園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因著主耶穌甘願順服背十架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,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完成救恩，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將咒詛</a:t>
            </a:r>
            <a:endParaRPr lang="en-US" altLang="zh-TW" sz="34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變成榮耀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701" y="4568370"/>
            <a:ext cx="39265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伊甸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罪、背叛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6701" y="4590572"/>
            <a:ext cx="45825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客西馬尼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公義、順服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30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96" y="182873"/>
            <a:ext cx="44807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神子被補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(18:1-14)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854" y="716552"/>
            <a:ext cx="27398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仇敵的驚懼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8358" y="738754"/>
            <a:ext cx="44005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一隊羅馬兵約六百人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761" y="2905271"/>
            <a:ext cx="8137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兵丁因驚懼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往後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倒地，不是因敬拜而向前俯伏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1003" y="1230294"/>
            <a:ext cx="78197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全副出動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燈籠、火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把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、兵器、差役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1761" y="1777103"/>
            <a:ext cx="57839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主威嚴回答：「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我就是！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1761" y="2329243"/>
            <a:ext cx="63273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“</a:t>
            </a:r>
            <a:r>
              <a:rPr lang="en-US" altLang="zh-TW" sz="3400" i="1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I AM</a:t>
            </a:r>
            <a:r>
              <a:rPr lang="en-US" altLang="zh-TW" sz="3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”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神的自稱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參出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3:14)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1500" y="4044044"/>
            <a:ext cx="81373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主完全掌控，誰可捉拿，誰不可！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15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182873"/>
            <a:ext cx="44807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神子被補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(18:1-14)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716552"/>
            <a:ext cx="27558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彼得的鹵莽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003" y="1230294"/>
            <a:ext cx="40398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「收刀入鞘吧！」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001" y="1793550"/>
            <a:ext cx="68739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凡動刀的必死在刀下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26:52)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1003" y="2297652"/>
            <a:ext cx="52597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世界的方法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vs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基督的方法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1965" y="2850016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彼得只有熱心，沒有智慧，儆惡懲奸，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然而用錯武器，打錯敵人！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1003" y="3969671"/>
            <a:ext cx="42066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屬靈的武器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=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神的道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真正的敵人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撒旦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851" y="5040662"/>
            <a:ext cx="739337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人的怒氣不能成就神的義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雅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1:20)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4393" y="5577006"/>
            <a:ext cx="454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彼得是漁夫卻成了武夫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4393" y="6124777"/>
            <a:ext cx="80329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我們會否因為正義而斫掉了別人的耳朵？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91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182873"/>
            <a:ext cx="44807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神子被補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(18:1-14)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854" y="716552"/>
            <a:ext cx="27558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彼得的鹵莽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003" y="1230294"/>
            <a:ext cx="71929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主治好馬勒古的右耳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路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22:50-51)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1002" y="1813573"/>
            <a:ext cx="79329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主耶穌親身示範：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愛你的仇敵，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    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為逼迫你的人禱告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547" y="2854412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為何主不故意把馬勒古的耳朵弄歪？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948" y="3429000"/>
            <a:ext cx="27526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徹底的饒恕</a:t>
            </a:r>
            <a:endParaRPr lang="en-US" sz="34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1547" y="3954472"/>
            <a:ext cx="50577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「杯」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受痛苦的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記號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1003" y="4483505"/>
            <a:ext cx="63866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獎杯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經過艱苦掙扎後的得勝品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8903" y="6098757"/>
            <a:ext cx="36728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主代我們受了刑罰</a:t>
            </a:r>
            <a:endParaRPr lang="en-US" sz="30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8634" y="5020695"/>
            <a:ext cx="483658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「杯」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受刑罰的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記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號 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賽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51:17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、耶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25:15-28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849" y="2569959"/>
            <a:ext cx="1081697" cy="1081697"/>
          </a:xfrm>
          <a:prstGeom prst="rect">
            <a:avLst/>
          </a:prstGeom>
        </p:spPr>
      </p:pic>
      <p:pic>
        <p:nvPicPr>
          <p:cNvPr id="1026" name="Picture 2" descr="Image result for trophy png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38" y="4483505"/>
            <a:ext cx="1881958" cy="228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59763" y="3483935"/>
            <a:ext cx="2877711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6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獎杯之前是苦杯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8048485" y="4102630"/>
            <a:ext cx="497127" cy="438952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5" r="36456" b="38055"/>
          <a:stretch/>
        </p:blipFill>
        <p:spPr>
          <a:xfrm>
            <a:off x="159350" y="118332"/>
            <a:ext cx="6660998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668"/>
          <a:stretch/>
        </p:blipFill>
        <p:spPr>
          <a:xfrm>
            <a:off x="159345" y="4615027"/>
            <a:ext cx="8747983" cy="216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70616" y="5023822"/>
            <a:ext cx="2043953" cy="9897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99416" y="1118797"/>
            <a:ext cx="2409713" cy="215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99416" y="2813124"/>
            <a:ext cx="2560320" cy="3227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osion 1 8"/>
          <p:cNvSpPr/>
          <p:nvPr/>
        </p:nvSpPr>
        <p:spPr>
          <a:xfrm>
            <a:off x="4475181" y="118331"/>
            <a:ext cx="4574014" cy="3937301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died for who He is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2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2252</TotalTime>
  <Words>2846</Words>
  <Application>Microsoft Office PowerPoint</Application>
  <PresentationFormat>On-screen Show (4:3)</PresentationFormat>
  <Paragraphs>241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新細明體</vt:lpstr>
      <vt:lpstr>王漢宗空疊圓繁</vt:lpstr>
      <vt:lpstr>華康POP1體 Std W9</vt:lpstr>
      <vt:lpstr>華康魏碑體 Std W7</vt:lpstr>
      <vt:lpstr>華康黑體 Std W7</vt:lpstr>
      <vt:lpstr>華康黑體 Std W9</vt:lpstr>
      <vt:lpstr>華康龍門石碑 Std W9</vt:lpstr>
      <vt:lpstr>Arial</vt:lpstr>
      <vt:lpstr>Calibri</vt:lpstr>
      <vt:lpstr>Calibri Light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88</cp:revision>
  <dcterms:created xsi:type="dcterms:W3CDTF">2019-12-13T16:47:29Z</dcterms:created>
  <dcterms:modified xsi:type="dcterms:W3CDTF">2020-02-12T22:36:16Z</dcterms:modified>
</cp:coreProperties>
</file>