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6E603B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93741C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254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9833">
              <a:alpha val="8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5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9B854B">
                  <a:alpha val="1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blipFill rotWithShape="1">
            <a:blip r:embed="rId1"/>
            <a:srcRect l="0" t="0" r="0" b="0"/>
            <a:tile tx="0" ty="0" sx="100000" sy="100000" flip="none" algn="tl"/>
          </a:blip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DE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1C6B8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53B32">
                  <a:alpha val="5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wholeTbl>
    <a:band2H>
      <a:tcTxStyle b="def" i="def"/>
      <a:tcStyle>
        <a:tcBdr/>
        <a:fill>
          <a:solidFill>
            <a:srgbClr val="C6BAA9">
              <a:alpha val="31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797C80">
                  <a:alpha val="80000"/>
                </a:srgbClr>
              </a:solidFill>
              <a:prstDash val="solid"/>
              <a:miter lim="400000"/>
            </a:ln>
          </a:insideV>
        </a:tcBdr>
        <a:fill>
          <a:solidFill>
            <a:srgbClr val="C6BAA9">
              <a:alpha val="31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D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97B80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5C5A52"/>
              </a:solidFill>
              <a:prstDash val="solid"/>
              <a:miter lim="400000"/>
            </a:ln>
          </a:right>
          <a:top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A52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5D5449">
          <a:alpha val="91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5C5A52"/>
              </a:solidFill>
              <a:prstDash val="solid"/>
              <a:miter lim="400000"/>
            </a:ln>
          </a:bottom>
          <a:insideH>
            <a:ln w="12700" cap="flat">
              <a:solidFill>
                <a:srgbClr val="5C5A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_rels/tableStyles.xml.rels><?xml version="1.0" encoding="UTF-8"?>
<Relationships xmlns="http://schemas.openxmlformats.org/package/2006/relationships"><Relationship Id="rId1" Type="http://schemas.openxmlformats.org/officeDocument/2006/relationships/image" Target="media/image12.png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x="1270000" y="2540000"/>
            <a:ext cx="10464800" cy="26035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 txBox="1"/>
          <p:nvPr>
            <p:ph type="body" sz="quarter" idx="1"/>
          </p:nvPr>
        </p:nvSpPr>
        <p:spPr>
          <a:xfrm>
            <a:off x="1270000" y="51308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/>
          <p:nvPr>
            <p:ph type="sldNum" sz="quarter" idx="2"/>
          </p:nvPr>
        </p:nvSpPr>
        <p:spPr>
          <a:xfrm>
            <a:off x="6297853" y="9017000"/>
            <a:ext cx="389885" cy="368301"/>
          </a:xfrm>
          <a:prstGeom prst="rect">
            <a:avLst/>
          </a:prstGeom>
        </p:spPr>
        <p:txBody>
          <a:bodyPr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body" sz="quarter" idx="13"/>
          </p:nvPr>
        </p:nvSpPr>
        <p:spPr>
          <a:xfrm>
            <a:off x="1587500" y="6362700"/>
            <a:ext cx="10464800" cy="635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Shape 94"/>
          <p:cNvSpPr txBox="1"/>
          <p:nvPr>
            <p:ph type="body" sz="quarter" idx="14"/>
          </p:nvPr>
        </p:nvSpPr>
        <p:spPr>
          <a:xfrm>
            <a:off x="1587500" y="4241800"/>
            <a:ext cx="10464800" cy="774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>
                <a:solidFill>
                  <a:srgbClr val="6E603B"/>
                </a:solidFill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 rot="21600000">
            <a:off x="-1" y="0"/>
            <a:ext cx="13004801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 rot="21600000">
            <a:off x="3225799" y="1416050"/>
            <a:ext cx="6555156" cy="4889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1270000" y="6845300"/>
            <a:ext cx="10464800" cy="12446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 txBox="1"/>
          <p:nvPr>
            <p:ph type="body" sz="quarter" idx="1"/>
          </p:nvPr>
        </p:nvSpPr>
        <p:spPr>
          <a:xfrm>
            <a:off x="1270000" y="8077200"/>
            <a:ext cx="10464800" cy="1244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1587500" y="3568700"/>
            <a:ext cx="10464800" cy="2603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 rot="0">
            <a:off x="7835900" y="2101849"/>
            <a:ext cx="4051301" cy="552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1155700" y="1828800"/>
            <a:ext cx="60706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 txBox="1"/>
          <p:nvPr>
            <p:ph type="body" sz="quarter" idx="1"/>
          </p:nvPr>
        </p:nvSpPr>
        <p:spPr>
          <a:xfrm>
            <a:off x="1155700" y="5168900"/>
            <a:ext cx="60706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1pPr>
            <a:lvl2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2pPr>
            <a:lvl3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3pPr>
            <a:lvl4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4pPr>
            <a:lvl5pPr marL="0" indent="0" algn="ctr">
              <a:spcBef>
                <a:spcPts val="600"/>
              </a:spcBef>
              <a:buSzTx/>
              <a:buNone/>
              <a:defRPr spc="36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+mn-lt"/>
                <a:ea typeface="+mn-ea"/>
                <a:cs typeface="+mn-cs"/>
                <a:sym typeface="American Typewriter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 txBox="1"/>
          <p:nvPr>
            <p:ph type="sldNum" sz="quarter" idx="2"/>
          </p:nvPr>
        </p:nvSpPr>
        <p:spPr>
          <a:xfrm>
            <a:off x="6334045" y="8997950"/>
            <a:ext cx="342901" cy="4064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 rot="0">
            <a:off x="7607300" y="2863849"/>
            <a:ext cx="4267201" cy="576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 txBox="1"/>
          <p:nvPr>
            <p:ph type="body" sz="half" idx="1"/>
          </p:nvPr>
        </p:nvSpPr>
        <p:spPr>
          <a:xfrm>
            <a:off x="1587500" y="2743200"/>
            <a:ext cx="5041900" cy="6032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32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32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32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32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32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body" idx="1"/>
          </p:nvPr>
        </p:nvSpPr>
        <p:spPr>
          <a:xfrm>
            <a:off x="1587500" y="1270000"/>
            <a:ext cx="10464800" cy="72136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569200" y="965200"/>
            <a:ext cx="4495800" cy="324348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569200" y="4869167"/>
            <a:ext cx="4495800" cy="3911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 rot="0">
            <a:off x="939799" y="967619"/>
            <a:ext cx="5969001" cy="78056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 txBox="1"/>
          <p:nvPr>
            <p:ph type="sldNum" sz="quarter" idx="2"/>
          </p:nvPr>
        </p:nvSpPr>
        <p:spPr>
          <a:xfrm>
            <a:off x="6297853" y="9017000"/>
            <a:ext cx="389885" cy="368300"/>
          </a:xfrm>
          <a:prstGeom prst="rect">
            <a:avLst/>
          </a:prstGeom>
        </p:spPr>
        <p:txBody>
          <a:bodyPr anchor="t"/>
          <a:lstStyle>
            <a:lvl1pPr>
              <a:defRPr spc="21">
                <a:solidFill>
                  <a:srgbClr val="3E382B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type="title"/>
          </p:nvPr>
        </p:nvSpPr>
        <p:spPr>
          <a:xfrm>
            <a:off x="1587500" y="254000"/>
            <a:ext cx="10464800" cy="2349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 txBox="1"/>
          <p:nvPr>
            <p:ph type="body" idx="1"/>
          </p:nvPr>
        </p:nvSpPr>
        <p:spPr>
          <a:xfrm>
            <a:off x="1587500" y="2730500"/>
            <a:ext cx="10464800" cy="603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 txBox="1"/>
          <p:nvPr>
            <p:ph type="sldNum" sz="quarter" idx="2"/>
          </p:nvPr>
        </p:nvSpPr>
        <p:spPr>
          <a:xfrm>
            <a:off x="6324599" y="9017000"/>
            <a:ext cx="342901" cy="406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solidFill>
                  <a:srgbClr val="93741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0" strike="noStrike" sz="7000" u="none">
          <a:ln>
            <a:noFill/>
          </a:ln>
          <a:solidFill>
            <a:srgbClr val="6E603B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1pPr>
      <a:lvl2pPr marL="889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2pPr>
      <a:lvl3pPr marL="1333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3pPr>
      <a:lvl4pPr marL="1778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4pPr>
      <a:lvl5pPr marL="2222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5pPr>
      <a:lvl6pPr marL="2667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6pPr>
      <a:lvl7pPr marL="3111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7pPr>
      <a:lvl8pPr marL="35560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8pPr>
      <a:lvl9pPr marL="4000500" marR="0" indent="-4445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3600" u="none">
          <a:ln>
            <a:noFill/>
          </a:ln>
          <a:solidFill>
            <a:srgbClr val="93741C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363535" y="7228933"/>
            <a:ext cx="10464801" cy="1244601"/>
          </a:xfrm>
          <a:prstGeom prst="rect">
            <a:avLst/>
          </a:prstGeom>
        </p:spPr>
        <p:txBody>
          <a:bodyPr/>
          <a:lstStyle>
            <a:lvl1pPr defTabSz="537463">
              <a:defRPr spc="64" sz="6440">
                <a:effectLst>
                  <a:outerShdw sx="100000" sy="100000" kx="0" ky="0" algn="b" rotWithShape="0" blurRad="35052" dist="11684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10.道德訓練的原則(2) </a:t>
            </a:r>
          </a:p>
        </p:txBody>
      </p:sp>
      <p:sp>
        <p:nvSpPr>
          <p:cNvPr id="120" name="Shape 120"/>
          <p:cNvSpPr txBox="1"/>
          <p:nvPr>
            <p:ph type="body" sz="quarter" idx="1"/>
          </p:nvPr>
        </p:nvSpPr>
        <p:spPr>
          <a:xfrm>
            <a:off x="1270000" y="8445500"/>
            <a:ext cx="10464800" cy="1244600"/>
          </a:xfrm>
          <a:prstGeom prst="rect">
            <a:avLst/>
          </a:prstGeom>
        </p:spPr>
        <p:txBody>
          <a:bodyPr/>
          <a:lstStyle>
            <a:lvl1pPr>
              <a:defRPr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學員手冊第七課</a:t>
            </a:r>
          </a:p>
        </p:txBody>
      </p:sp>
      <p:grpSp>
        <p:nvGrpSpPr>
          <p:cNvPr id="123" name="Group 123"/>
          <p:cNvGrpSpPr/>
          <p:nvPr/>
        </p:nvGrpSpPr>
        <p:grpSpPr>
          <a:xfrm>
            <a:off x="381000" y="593547"/>
            <a:ext cx="12429872" cy="5584089"/>
            <a:chOff x="0" y="0"/>
            <a:chExt cx="12429871" cy="5584088"/>
          </a:xfrm>
        </p:grpSpPr>
        <p:pic>
          <p:nvPicPr>
            <p:cNvPr id="122" name="Robert-Baden-Powell-5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175872" cy="52538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2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429872" cy="558408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eeting-clipart-result-discussion-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685800"/>
            <a:ext cx="3810000" cy="313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 txBox="1"/>
          <p:nvPr/>
        </p:nvSpPr>
        <p:spPr>
          <a:xfrm>
            <a:off x="6502400" y="1498600"/>
            <a:ext cx="391160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69" sz="69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討論時間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998018" y="4604935"/>
            <a:ext cx="10717424" cy="3426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79097" indent="-679097" algn="l">
              <a:lnSpc>
                <a:spcPct val="80000"/>
              </a:lnSpc>
              <a:buSzPct val="100000"/>
              <a:buChar char="•"/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討論第七課後面的問題複習題(共有五題)</a:t>
            </a:r>
          </a:p>
          <a:p>
            <a:pPr marL="679097" indent="-679097" algn="l">
              <a:lnSpc>
                <a:spcPct val="80000"/>
              </a:lnSpc>
              <a:buSzPct val="100000"/>
              <a:buChar char="•"/>
              <a:defRPr spc="55" sz="55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分享你教導道德原則背後理由的經驗。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782494" y="4331061"/>
            <a:ext cx="7445590" cy="312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pc="50" sz="5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我們基督徒的價值觀是：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pc="50" sz="5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反應基督自己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pc="50" sz="5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是以他人為導向</a:t>
            </a:r>
          </a:p>
          <a:p>
            <a:pPr marL="617361" indent="-617361" algn="l">
              <a:lnSpc>
                <a:spcPct val="80000"/>
              </a:lnSpc>
              <a:buSzPct val="100000"/>
              <a:buChar char="•"/>
              <a:defRPr spc="50" sz="5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pPr>
            <a:r>
              <a:t>聖經價值帶來合一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689292" y="8247129"/>
            <a:ext cx="11626216" cy="10541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4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提醒父母親從我們自己開始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36493" y="283381"/>
            <a:ext cx="9607639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50" sz="5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今日社會的價值觀是道德相對論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3310916" y="1411840"/>
            <a:ext cx="9394195" cy="1524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那時候， 以色列 人沒有王，人人各行其是。(士師記 21:25)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9456" y="274873"/>
            <a:ext cx="2709220" cy="19685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35" name="Shape 135"/>
          <p:cNvSpPr txBox="1"/>
          <p:nvPr/>
        </p:nvSpPr>
        <p:spPr>
          <a:xfrm>
            <a:off x="3734434" y="469900"/>
            <a:ext cx="639953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defRPr spc="70" sz="70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超越思想的層面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615309" y="4008351"/>
            <a:ext cx="3384599" cy="10922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思想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989223" y="4558346"/>
            <a:ext cx="3461078" cy="10922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行為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2792512" y="2489751"/>
            <a:ext cx="3411445" cy="10922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生活方式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6417111" y="2122777"/>
            <a:ext cx="3553080" cy="10922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生命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810100" y="5893925"/>
            <a:ext cx="3384599" cy="10922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基督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457920" y="5893925"/>
            <a:ext cx="3432292" cy="10922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神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9114587" y="5893925"/>
            <a:ext cx="3461546" cy="10922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聖經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45351" y="7459509"/>
            <a:ext cx="12325605" cy="1884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父母親的目標是教導孩子的心，但明白只有神能摸著他的l心。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8164917" y="3521655"/>
            <a:ext cx="3461546" cy="1092201"/>
          </a:xfrm>
          <a:prstGeom prst="rect">
            <a:avLst/>
          </a:prstGeom>
          <a:solidFill>
            <a:schemeClr val="accent4">
              <a:lumOff val="-9884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600">
                <a:solidFill>
                  <a:srgbClr val="FFFDE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/>
            <a:r>
              <a:t>心靈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Table 146"/>
          <p:cNvGraphicFramePr/>
          <p:nvPr/>
        </p:nvGraphicFramePr>
        <p:xfrm>
          <a:off x="801005" y="2477236"/>
          <a:ext cx="11440890" cy="661522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{C7B018BB-80A7-4F77-B60F-C8B233D01FF8}</a:tableStyleId>
              </a:tblPr>
              <a:tblGrid>
                <a:gridCol w="2407283"/>
                <a:gridCol w="4558897"/>
                <a:gridCol w="4436608"/>
              </a:tblGrid>
              <a:tr h="1644281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D5449">
                              <a:alpha val="91000"/>
                            </a:srgbClr>
                          </a:solidFill>
                        </a:rPr>
                        <a:t>行為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766246"/>
                      </a:solidFill>
                      <a:miter lim="400000"/>
                    </a:lnL>
                    <a:lnR w="38100">
                      <a:solidFill>
                        <a:srgbClr val="766246"/>
                      </a:solidFill>
                      <a:miter lim="400000"/>
                    </a:lnR>
                    <a:lnT w="38100">
                      <a:solidFill>
                        <a:srgbClr val="766246"/>
                      </a:solidFill>
                      <a:miter lim="400000"/>
                    </a:lnT>
                    <a:lnB w="38100">
                      <a:solidFill>
                        <a:srgbClr val="76624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D5449">
                              <a:alpha val="91000"/>
                            </a:srgbClr>
                          </a:solidFill>
                        </a:rPr>
                        <a:t>不可以做的事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766246"/>
                      </a:solidFill>
                      <a:miter lim="400000"/>
                    </a:lnL>
                    <a:lnR w="38100">
                      <a:solidFill>
                        <a:srgbClr val="766246"/>
                      </a:solidFill>
                      <a:miter lim="400000"/>
                    </a:lnR>
                    <a:lnT w="38100">
                      <a:solidFill>
                        <a:srgbClr val="766246"/>
                      </a:solidFill>
                      <a:miter lim="400000"/>
                    </a:lnT>
                    <a:lnB w="38100">
                      <a:solidFill>
                        <a:srgbClr val="76624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D5449">
                              <a:alpha val="91000"/>
                            </a:srgbClr>
                          </a:solidFill>
                        </a:rPr>
                        <a:t>可以做的事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766246"/>
                      </a:solidFill>
                      <a:miter lim="400000"/>
                    </a:lnL>
                    <a:lnR w="38100">
                      <a:solidFill>
                        <a:srgbClr val="766246"/>
                      </a:solidFill>
                      <a:miter lim="400000"/>
                    </a:lnR>
                    <a:lnT w="38100">
                      <a:solidFill>
                        <a:srgbClr val="766246"/>
                      </a:solidFill>
                      <a:miter lim="400000"/>
                    </a:lnT>
                    <a:lnB w="38100">
                      <a:solidFill>
                        <a:srgbClr val="766246"/>
                      </a:solidFill>
                      <a:miter lim="400000"/>
                    </a:lnB>
                  </a:tcPr>
                </a:tc>
              </a:tr>
              <a:tr h="1644281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D5449">
                              <a:alpha val="91000"/>
                            </a:srgbClr>
                          </a:solidFill>
                        </a:rPr>
                        <a:t>理由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766246"/>
                      </a:solidFill>
                      <a:miter lim="400000"/>
                    </a:lnL>
                    <a:lnR w="38100">
                      <a:solidFill>
                        <a:srgbClr val="766246"/>
                      </a:solidFill>
                      <a:miter lim="400000"/>
                    </a:lnR>
                    <a:lnT w="38100">
                      <a:solidFill>
                        <a:srgbClr val="766246"/>
                      </a:solidFill>
                      <a:miter lim="400000"/>
                    </a:lnT>
                    <a:lnB w="38100">
                      <a:solidFill>
                        <a:srgbClr val="76624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D5449">
                              <a:alpha val="91000"/>
                            </a:srgbClr>
                          </a:solidFill>
                        </a:rPr>
                        <a:t>什麼是錯的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766246"/>
                      </a:solidFill>
                      <a:miter lim="400000"/>
                    </a:lnL>
                    <a:lnR w="38100">
                      <a:solidFill>
                        <a:srgbClr val="766246"/>
                      </a:solidFill>
                      <a:miter lim="400000"/>
                    </a:lnR>
                    <a:lnT w="38100">
                      <a:solidFill>
                        <a:srgbClr val="766246"/>
                      </a:solidFill>
                      <a:miter lim="400000"/>
                    </a:lnT>
                    <a:lnB w="38100">
                      <a:solidFill>
                        <a:srgbClr val="76624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D5449">
                              <a:alpha val="91000"/>
                            </a:srgbClr>
                          </a:solidFill>
                        </a:rPr>
                        <a:t>什麼是對的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766246"/>
                      </a:solidFill>
                      <a:miter lim="400000"/>
                    </a:lnL>
                    <a:lnR w="38100">
                      <a:solidFill>
                        <a:srgbClr val="766246"/>
                      </a:solidFill>
                      <a:miter lim="400000"/>
                    </a:lnR>
                    <a:lnT w="38100">
                      <a:solidFill>
                        <a:srgbClr val="766246"/>
                      </a:solidFill>
                      <a:miter lim="400000"/>
                    </a:lnT>
                    <a:lnB w="38100">
                      <a:solidFill>
                        <a:srgbClr val="766246"/>
                      </a:solidFill>
                      <a:miter lim="400000"/>
                    </a:lnB>
                  </a:tcPr>
                </a:tc>
              </a:tr>
              <a:tr h="1644281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D5449">
                              <a:alpha val="91000"/>
                            </a:srgbClr>
                          </a:solidFill>
                        </a:rPr>
                        <a:t>時機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766246"/>
                      </a:solidFill>
                      <a:miter lim="400000"/>
                    </a:lnL>
                    <a:lnR w="38100">
                      <a:solidFill>
                        <a:srgbClr val="766246"/>
                      </a:solidFill>
                      <a:miter lim="400000"/>
                    </a:lnR>
                    <a:lnT w="38100">
                      <a:solidFill>
                        <a:srgbClr val="766246"/>
                      </a:solidFill>
                      <a:miter lim="400000"/>
                    </a:lnT>
                    <a:lnB w="38100">
                      <a:solidFill>
                        <a:srgbClr val="76624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D5449">
                              <a:alpha val="91000"/>
                            </a:srgbClr>
                          </a:solidFill>
                        </a:rPr>
                        <a:t>衝突時的教導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766246"/>
                      </a:solidFill>
                      <a:miter lim="400000"/>
                    </a:lnL>
                    <a:lnR w="38100">
                      <a:solidFill>
                        <a:srgbClr val="766246"/>
                      </a:solidFill>
                      <a:miter lim="400000"/>
                    </a:lnR>
                    <a:lnT w="38100">
                      <a:solidFill>
                        <a:srgbClr val="766246"/>
                      </a:solidFill>
                      <a:miter lim="400000"/>
                    </a:lnT>
                    <a:lnB w="38100">
                      <a:solidFill>
                        <a:srgbClr val="76624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D5449">
                              <a:alpha val="91000"/>
                            </a:srgbClr>
                          </a:solidFill>
                        </a:rPr>
                        <a:t>平日的教導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766246"/>
                      </a:solidFill>
                      <a:miter lim="400000"/>
                    </a:lnL>
                    <a:lnR w="38100">
                      <a:solidFill>
                        <a:srgbClr val="766246"/>
                      </a:solidFill>
                      <a:miter lim="400000"/>
                    </a:lnR>
                    <a:lnT w="38100">
                      <a:solidFill>
                        <a:srgbClr val="766246"/>
                      </a:solidFill>
                      <a:miter lim="400000"/>
                    </a:lnT>
                    <a:lnB w="38100">
                      <a:solidFill>
                        <a:srgbClr val="766246"/>
                      </a:solidFill>
                      <a:miter lim="400000"/>
                    </a:lnB>
                  </a:tcPr>
                </a:tc>
              </a:tr>
              <a:tr h="1644281"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D5449">
                              <a:alpha val="91000"/>
                            </a:srgbClr>
                          </a:solidFill>
                        </a:rPr>
                        <a:t>例如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766246"/>
                      </a:solidFill>
                      <a:miter lim="400000"/>
                    </a:lnL>
                    <a:lnR w="38100">
                      <a:solidFill>
                        <a:srgbClr val="766246"/>
                      </a:solidFill>
                      <a:miter lim="400000"/>
                    </a:lnR>
                    <a:lnT w="38100">
                      <a:solidFill>
                        <a:srgbClr val="766246"/>
                      </a:solidFill>
                      <a:miter lim="400000"/>
                    </a:lnT>
                    <a:lnB w="38100">
                      <a:solidFill>
                        <a:srgbClr val="76624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D5449">
                              <a:alpha val="91000"/>
                            </a:srgbClr>
                          </a:solidFill>
                        </a:rPr>
                        <a:t>控制脾氣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766246"/>
                      </a:solidFill>
                      <a:miter lim="400000"/>
                    </a:lnL>
                    <a:lnR w="38100">
                      <a:solidFill>
                        <a:srgbClr val="766246"/>
                      </a:solidFill>
                      <a:miter lim="400000"/>
                    </a:lnR>
                    <a:lnT w="38100">
                      <a:solidFill>
                        <a:srgbClr val="766246"/>
                      </a:solidFill>
                      <a:miter lim="400000"/>
                    </a:lnT>
                    <a:lnB w="38100">
                      <a:solidFill>
                        <a:srgbClr val="76624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5000">
                          <a:solidFill>
                            <a:srgbClr val="5D5449">
                              <a:alpha val="91000"/>
                            </a:srgbClr>
                          </a:solidFill>
                        </a:rPr>
                        <a:t>體貼他人</a:t>
                      </a:r>
                    </a:p>
                  </a:txBody>
                  <a:tcPr marL="50800" marR="50800" marT="50800" marB="50800" anchor="ctr" anchorCtr="0" horzOverflow="overflow">
                    <a:lnL w="38100">
                      <a:solidFill>
                        <a:srgbClr val="766246"/>
                      </a:solidFill>
                      <a:miter lim="400000"/>
                    </a:lnL>
                    <a:lnR w="38100">
                      <a:solidFill>
                        <a:srgbClr val="766246"/>
                      </a:solidFill>
                      <a:miter lim="400000"/>
                    </a:lnR>
                    <a:lnT w="38100">
                      <a:solidFill>
                        <a:srgbClr val="766246"/>
                      </a:solidFill>
                      <a:miter lim="400000"/>
                    </a:lnT>
                    <a:lnB w="38100">
                      <a:solidFill>
                        <a:srgbClr val="76624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47" name="Shape 147"/>
          <p:cNvSpPr txBox="1"/>
          <p:nvPr/>
        </p:nvSpPr>
        <p:spPr>
          <a:xfrm>
            <a:off x="669510" y="730925"/>
            <a:ext cx="11665780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80000"/>
              </a:lnSpc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教導道德行為，要同時教導善惡是非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2121" y="106203"/>
            <a:ext cx="2709219" cy="19685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50" name="Shape 150"/>
          <p:cNvSpPr txBox="1"/>
          <p:nvPr/>
        </p:nvSpPr>
        <p:spPr>
          <a:xfrm>
            <a:off x="214710" y="5474781"/>
            <a:ext cx="12575380" cy="4262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80000"/>
              </a:lnSpc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避免律法主義</a:t>
            </a:r>
          </a:p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考慮情境，並且適當的應用聖經的律法和原則</a:t>
            </a:r>
          </a:p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沒有將原則教導孩子，就剝奪了孩子做出道德決定的能力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259335" y="2234586"/>
            <a:ext cx="12486131" cy="2677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教導道德行為，也教導道德的思想</a:t>
            </a:r>
          </a:p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What to do?How to do?Why do it?</a:t>
            </a:r>
          </a:p>
          <a:p>
            <a:pPr marL="691444" indent="-691444" algn="l">
              <a:lnSpc>
                <a:spcPct val="80000"/>
              </a:lnSpc>
              <a:buSzPct val="100000"/>
              <a:buChar char="•"/>
              <a:defRPr spc="56" sz="56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道德行為－道德理由－道德原則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1582996" y="1346200"/>
            <a:ext cx="4367449" cy="120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defTabSz="519937">
              <a:lnSpc>
                <a:spcPct val="80000"/>
              </a:lnSpc>
              <a:defRPr spc="62" sz="6230">
                <a:solidFill>
                  <a:srgbClr val="3E382B"/>
                </a:solidFill>
                <a:effectLst>
                  <a:outerShdw sx="100000" sy="100000" kx="0" ky="0" algn="b" rotWithShape="0" blurRad="33909" dist="11303" dir="5400000">
                    <a:srgbClr val="E0DEC7">
                      <a:alpha val="80000"/>
                    </a:srgbClr>
                  </a:outerShdw>
                </a:effectLst>
                <a:latin typeface="PingFang HK Semibold"/>
                <a:ea typeface="PingFang HK Semibold"/>
                <a:cs typeface="PingFang HK Semibold"/>
                <a:sym typeface="PingFang HK Semibold"/>
              </a:defRPr>
            </a:lvl1pPr>
          </a:lstStyle>
          <a:p>
            <a:pPr/>
            <a:r>
              <a:t>本週作業</a:t>
            </a:r>
          </a:p>
        </p:txBody>
      </p:sp>
      <p:pic>
        <p:nvPicPr>
          <p:cNvPr id="154" name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0" y="723900"/>
            <a:ext cx="5490465" cy="2451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 txBox="1"/>
          <p:nvPr/>
        </p:nvSpPr>
        <p:spPr>
          <a:xfrm>
            <a:off x="546977" y="5128462"/>
            <a:ext cx="11910846" cy="2344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>
            <a:lvl1pPr marL="1199444" indent="-1199444" algn="l">
              <a:lnSpc>
                <a:spcPct val="80000"/>
              </a:lnSpc>
              <a:buSzPct val="100000"/>
              <a:buAutoNum type="arabicPeriod" startAt="1"/>
              <a:defRPr spc="68" sz="6800">
                <a:solidFill>
                  <a:srgbClr val="3E382B"/>
                </a:solidFill>
                <a:effectLst>
                  <a:outerShdw sx="100000" sy="100000" kx="0" ky="0" algn="b" rotWithShape="0" blurRad="38100" dist="12700" dir="5400000">
                    <a:srgbClr val="E0DEC7">
                      <a:alpha val="80000"/>
                    </a:srgbClr>
                  </a:outerShdw>
                </a:effectLst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pPr/>
            <a:r>
              <a:t>持續教導道德行為時，也教導道德原則的背後理由。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9"/>
          <p:cNvGrpSpPr/>
          <p:nvPr/>
        </p:nvGrpSpPr>
        <p:grpSpPr>
          <a:xfrm>
            <a:off x="279400" y="139700"/>
            <a:ext cx="12446000" cy="6667500"/>
            <a:chOff x="0" y="0"/>
            <a:chExt cx="12446000" cy="6667500"/>
          </a:xfrm>
        </p:grpSpPr>
        <p:pic>
          <p:nvPicPr>
            <p:cNvPr id="158" name="IMG_4490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2192000" cy="6337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7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2446000" cy="6667500"/>
            </a:xfrm>
            <a:prstGeom prst="rect">
              <a:avLst/>
            </a:prstGeom>
            <a:effectLst/>
          </p:spPr>
        </p:pic>
      </p:grpSp>
      <p:sp>
        <p:nvSpPr>
          <p:cNvPr id="160" name="Shape 160"/>
          <p:cNvSpPr txBox="1"/>
          <p:nvPr/>
        </p:nvSpPr>
        <p:spPr>
          <a:xfrm>
            <a:off x="508000" y="152400"/>
            <a:ext cx="11988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蘋果儷中黑"/>
                <a:ea typeface="蘋果儷中黑"/>
                <a:cs typeface="蘋果儷中黑"/>
                <a:sym typeface="蘋果儷中黑"/>
              </a:defRPr>
            </a:lvl1pPr>
          </a:lstStyle>
          <a:p>
            <a:pPr/>
            <a:r>
              <a:t>敬畏心丶企圖心丶緊迫心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876300" y="6769100"/>
            <a:ext cx="118110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414141"/>
                </a:solidFill>
                <a:latin typeface="蘋果儷中黑"/>
                <a:ea typeface="蘋果儷中黑"/>
                <a:cs typeface="蘋果儷中黑"/>
                <a:sym typeface="蘋果儷中黑"/>
              </a:defRPr>
            </a:lvl1pPr>
          </a:lstStyle>
          <a:p>
            <a:pPr/>
            <a:r>
              <a:t>敬畏耶和華是智慧的開端； 認識至聖者便是聰明。(箴言 9:10)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876300" y="8305800"/>
            <a:ext cx="112522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414141"/>
                </a:solidFill>
                <a:latin typeface="蘋果儷中黑"/>
                <a:ea typeface="蘋果儷中黑"/>
                <a:cs typeface="蘋果儷中黑"/>
                <a:sym typeface="蘋果儷中黑"/>
              </a:defRPr>
            </a:lvl1pPr>
          </a:lstStyle>
          <a:p>
            <a:pPr/>
            <a:r>
              <a:t>求你指教我們怎樣數算自己的日子， 好叫我們得著智慧的心。(詩篇 90:12)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2"/>
      <p:bldP build="whole" bldLvl="1" animBg="1" rev="0" advAuto="0" spid="160" grpId="1"/>
      <p:bldP build="whole" bldLvl="1" animBg="1" rev="0" advAuto="0" spid="162" grpId="3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6E603B"/>
      </a:dk1>
      <a:lt1>
        <a:srgbClr val="33446E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dCover">
  <a:themeElements>
    <a:clrScheme name="HardCover">
      <a:dk1>
        <a:srgbClr val="000000"/>
      </a:dk1>
      <a:lt1>
        <a:srgbClr val="FFFFFF"/>
      </a:lt1>
      <a:dk2>
        <a:srgbClr val="5C5A52"/>
      </a:dk2>
      <a:lt2>
        <a:srgbClr val="DCDEE0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HardCover">
      <a:majorFont>
        <a:latin typeface="American Typewriter"/>
        <a:ea typeface="American Typewriter"/>
        <a:cs typeface="American Typewriter"/>
      </a:majorFont>
      <a:minorFont>
        <a:latin typeface="American Typewriter"/>
        <a:ea typeface="American Typewriter"/>
        <a:cs typeface="American Typewriter"/>
      </a:minorFont>
    </a:fontScheme>
    <a:fmtScheme name="HardCov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DEF"/>
            </a:solidFill>
            <a:effectLst>
              <a:outerShdw sx="100000" sy="100000" kx="0" ky="0" algn="b" rotWithShape="0" blurRad="25400" dist="12700" dir="16200000">
                <a:srgbClr val="000000">
                  <a:alpha val="40000"/>
                </a:srgbClr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satOff val="-3676"/>
              <a:lumOff val="-121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E603B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