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8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363535" y="7228933"/>
            <a:ext cx="10464801" cy="1244601"/>
          </a:xfrm>
          <a:prstGeom prst="rect">
            <a:avLst/>
          </a:prstGeom>
        </p:spPr>
        <p:txBody>
          <a:bodyPr/>
          <a:lstStyle>
            <a:lvl1pPr defTabSz="537463">
              <a:defRPr spc="64" sz="6440">
                <a:effectLst>
                  <a:outerShdw sx="100000" sy="100000" kx="0" ky="0" algn="b" rotWithShape="0" blurRad="35052" dist="11684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11. 青少年為什麼不聽也不説</a:t>
            </a:r>
          </a:p>
        </p:txBody>
      </p:sp>
      <p:sp>
        <p:nvSpPr>
          <p:cNvPr id="120" name="Shape 120"/>
          <p:cNvSpPr txBox="1"/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學員手冊第八課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1723474" y="886324"/>
            <a:ext cx="9744923" cy="5948952"/>
            <a:chOff x="0" y="0"/>
            <a:chExt cx="9744922" cy="5948951"/>
          </a:xfrm>
        </p:grpSpPr>
        <p:pic>
          <p:nvPicPr>
            <p:cNvPr id="122" name="88B1C7DE-DF3F-412E-B8EE-B5599980D104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777" r="0" b="11457"/>
            <a:stretch>
              <a:fillRect/>
            </a:stretch>
          </p:blipFill>
          <p:spPr>
            <a:xfrm>
              <a:off x="215900" y="139700"/>
              <a:ext cx="9313123" cy="53901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44923" cy="59489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2346530" y="1843700"/>
            <a:ext cx="3704172" cy="10287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健康的關係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401764" y="2395712"/>
            <a:ext cx="3704172" cy="10287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良性的溝通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901230" y="3936434"/>
            <a:ext cx="11601016" cy="3060701"/>
          </a:xfrm>
          <a:prstGeom prst="rect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/>
            </a:pPr>
          </a:p>
          <a:p>
            <a:pPr>
              <a:defRPr sz="6400"/>
            </a:pPr>
            <a:r>
              <a:t>聖經的原則丶道德觀丶價值觀</a:t>
            </a:r>
          </a:p>
        </p:txBody>
      </p:sp>
      <p:sp>
        <p:nvSpPr>
          <p:cNvPr id="128" name="Shape 128"/>
          <p:cNvSpPr/>
          <p:nvPr/>
        </p:nvSpPr>
        <p:spPr>
          <a:xfrm rot="7125171">
            <a:off x="5236371" y="-66964"/>
            <a:ext cx="1995852" cy="2554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pPr>
          </a:p>
        </p:txBody>
      </p:sp>
      <p:sp>
        <p:nvSpPr>
          <p:cNvPr id="129" name="Shape 129"/>
          <p:cNvSpPr/>
          <p:nvPr/>
        </p:nvSpPr>
        <p:spPr>
          <a:xfrm rot="18900000">
            <a:off x="4835029" y="2578333"/>
            <a:ext cx="1990961" cy="254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pPr>
          </a:p>
        </p:txBody>
      </p:sp>
      <p:sp>
        <p:nvSpPr>
          <p:cNvPr id="130" name="Shape 130"/>
          <p:cNvSpPr txBox="1"/>
          <p:nvPr/>
        </p:nvSpPr>
        <p:spPr>
          <a:xfrm>
            <a:off x="7141614" y="6359469"/>
            <a:ext cx="2224472" cy="1028701"/>
          </a:xfrm>
          <a:prstGeom prst="rect">
            <a:avLst/>
          </a:prstGeom>
          <a:solidFill>
            <a:srgbClr val="E224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愛人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465364" y="6359469"/>
            <a:ext cx="2193805" cy="1028701"/>
          </a:xfrm>
          <a:prstGeom prst="rect">
            <a:avLst/>
          </a:prstGeom>
          <a:solidFill>
            <a:srgbClr val="E224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愛神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  <p:bldP build="whole" bldLvl="1" animBg="1" rev="0" advAuto="0" spid="131" grpId="4"/>
      <p:bldP build="whole" bldLvl="1" animBg="1" rev="0" advAuto="0" spid="130" grpId="5"/>
      <p:bldP build="whole" bldLvl="1" animBg="1" rev="0" advAuto="0" spid="129" grpId="2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594280" y="1800828"/>
            <a:ext cx="8655321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青少年為什麼不説話？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94341" y="3729177"/>
            <a:ext cx="12122791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爸媽不跟我説話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反正爸媽又不聽我的話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我還沒有說完，他們就已經回答了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我們老是意見不合，這樣又幹嘛説話呢？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和他們沒有什麼話好說</a:t>
            </a:r>
          </a:p>
        </p:txBody>
      </p:sp>
      <p:pic>
        <p:nvPicPr>
          <p:cNvPr id="135" name="5191FE21-6F33-4CA3-9618-F41CD9AF2E3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312" y="372741"/>
            <a:ext cx="2606308" cy="2606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366933" y="1029804"/>
            <a:ext cx="9207334" cy="2235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青少年為什麼不願意聆聽？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028693" y="3788531"/>
            <a:ext cx="11639780" cy="346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這句話我已經聽過幾百遍了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爸媽很會諷刺人，根本看不起我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我爸媽知道的又沒有我多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我父母並沒有期待我會聽話</a:t>
            </a:r>
          </a:p>
        </p:txBody>
      </p:sp>
      <p:pic>
        <p:nvPicPr>
          <p:cNvPr id="139" name="2174995B-A765-4492-9CD5-274130D2565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847" y="797289"/>
            <a:ext cx="2700232" cy="270023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 txBox="1"/>
          <p:nvPr/>
        </p:nvSpPr>
        <p:spPr>
          <a:xfrm>
            <a:off x="1028693" y="7549182"/>
            <a:ext cx="11639780" cy="188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AD3E00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父母親談的話題無趣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AD3E00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父母親語言和文化的差異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p" bldLvl="5" animBg="1" rev="0" advAuto="0" spid="14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69" sz="69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討論時間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998018" y="4604935"/>
            <a:ext cx="10717424" cy="342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討論第八課後面的問題複習題(共有四題)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什麼時候青少年最願意與你們溝通？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6AECFA0-9D01-4598-84EE-23302D0FA5A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886" y="263474"/>
            <a:ext cx="6048194" cy="3406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 txBox="1"/>
          <p:nvPr/>
        </p:nvSpPr>
        <p:spPr>
          <a:xfrm>
            <a:off x="934960" y="4036685"/>
            <a:ext cx="11386046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7361" indent="-617361" algn="l">
              <a:buSzPct val="100000"/>
              <a:buChar char="•"/>
              <a:defRPr sz="5000"/>
            </a:pPr>
            <a:r>
              <a:t>箴 12:18 說話浮躁的，如刀刺人；智慧人的舌頭卻為醫人的良藥。  </a:t>
            </a:r>
          </a:p>
          <a:p>
            <a:pPr marL="617361" indent="-617361" algn="l">
              <a:buSzPct val="100000"/>
              <a:buChar char="•"/>
              <a:defRPr sz="5000"/>
            </a:pPr>
            <a:r>
              <a:t>箴 15:1 回答柔和，使怒消退；言語暴戾，觸動怒氣。 </a:t>
            </a:r>
          </a:p>
          <a:p>
            <a:pPr marL="617361" indent="-617361" algn="l">
              <a:buSzPct val="100000"/>
              <a:buChar char="•"/>
              <a:defRPr sz="5000"/>
            </a:pPr>
            <a:r>
              <a:t>箴 17:27 寡少言語的，有知識；性情溫良的，有聰明。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582996" y="1346200"/>
            <a:ext cx="4367449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519937">
              <a:lnSpc>
                <a:spcPct val="80000"/>
              </a:lnSpc>
              <a:defRPr spc="62" sz="6230">
                <a:solidFill>
                  <a:srgbClr val="3E382B"/>
                </a:solidFill>
                <a:effectLst>
                  <a:outerShdw sx="100000" sy="100000" kx="0" ky="0" algn="b" rotWithShape="0" blurRad="33909" dist="1130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本週作業</a:t>
            </a:r>
          </a:p>
        </p:txBody>
      </p:sp>
      <p:pic>
        <p:nvPicPr>
          <p:cNvPr id="150" name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 txBox="1"/>
          <p:nvPr/>
        </p:nvSpPr>
        <p:spPr>
          <a:xfrm>
            <a:off x="608311" y="4670678"/>
            <a:ext cx="11481504" cy="357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marL="1007533" indent="-1007533" algn="l" defTabSz="490727">
              <a:lnSpc>
                <a:spcPct val="80000"/>
              </a:lnSpc>
              <a:buSzPct val="100000"/>
              <a:buAutoNum type="arabicPeriod" startAt="1"/>
              <a:defRPr spc="57" sz="5712">
                <a:solidFill>
                  <a:srgbClr val="3E382B"/>
                </a:solidFill>
                <a:effectLst>
                  <a:outerShdw sx="100000" sy="100000" kx="0" ky="0" algn="b" rotWithShape="0" blurRad="32004" dist="10668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改善青少年不説也不聽問題，與大家分享具體方案和實際行動。</a:t>
            </a:r>
          </a:p>
          <a:p>
            <a:pPr marL="1007533" indent="-1007533" algn="l" defTabSz="490727">
              <a:lnSpc>
                <a:spcPct val="80000"/>
              </a:lnSpc>
              <a:buSzPct val="100000"/>
              <a:buAutoNum type="arabicPeriod" startAt="1"/>
              <a:defRPr spc="57" sz="5712">
                <a:solidFill>
                  <a:srgbClr val="3E382B"/>
                </a:solidFill>
                <a:effectLst>
                  <a:outerShdw sx="100000" sy="100000" kx="0" ky="0" algn="b" rotWithShape="0" blurRad="32004" dist="10668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閲讀學員手冊第九課-＂建立溝通的橋樑＂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46294" y="6494675"/>
            <a:ext cx="11811881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414141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pPr/>
            <a:r>
              <a:t>我們傳揚他，是用諸般的智慧，勸戒各人，教導各人，要把各人在基督裏完完全全地引到神面前。 我也為此勞苦，照着他在我裏面運用的大能盡心竭力。(歌羅西書 1:28-29)</a:t>
            </a:r>
          </a:p>
        </p:txBody>
      </p:sp>
      <p:grpSp>
        <p:nvGrpSpPr>
          <p:cNvPr id="156" name="Group 156"/>
          <p:cNvGrpSpPr/>
          <p:nvPr/>
        </p:nvGrpSpPr>
        <p:grpSpPr>
          <a:xfrm>
            <a:off x="2127473" y="365422"/>
            <a:ext cx="9221368" cy="5858267"/>
            <a:chOff x="0" y="0"/>
            <a:chExt cx="9221367" cy="5858266"/>
          </a:xfrm>
        </p:grpSpPr>
        <p:pic>
          <p:nvPicPr>
            <p:cNvPr id="155" name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792" t="0" r="0" b="19277"/>
            <a:stretch>
              <a:fillRect/>
            </a:stretch>
          </p:blipFill>
          <p:spPr>
            <a:xfrm>
              <a:off x="127000" y="88900"/>
              <a:ext cx="8967368" cy="55280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21368" cy="58582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