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4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363535" y="7228933"/>
            <a:ext cx="10464801" cy="1244601"/>
          </a:xfrm>
          <a:prstGeom prst="rect">
            <a:avLst/>
          </a:prstGeom>
        </p:spPr>
        <p:txBody>
          <a:bodyPr/>
          <a:lstStyle/>
          <a:p>
            <a:pPr/>
            <a:r>
              <a:t>12. 建立溝通的橋樑</a:t>
            </a:r>
          </a:p>
        </p:txBody>
      </p:sp>
      <p:sp>
        <p:nvSpPr>
          <p:cNvPr id="120" name="Shape 120"/>
          <p:cNvSpPr txBox="1"/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學員手冊第九課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1410061" y="982867"/>
            <a:ext cx="10371749" cy="6023433"/>
            <a:chOff x="0" y="0"/>
            <a:chExt cx="10371747" cy="6023431"/>
          </a:xfrm>
        </p:grpSpPr>
        <p:pic>
          <p:nvPicPr>
            <p:cNvPr id="122" name="8126D25D-7427-4E24-BD7D-F8E662BAB8F4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117748" cy="5693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71748" cy="60234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786" y="1016215"/>
            <a:ext cx="11580574" cy="772117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60" name="DC6A5359-7D65-4D30-8094-A2EADA84DBB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2951" y="679323"/>
            <a:ext cx="5598898" cy="8394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437996" y="4718725"/>
            <a:ext cx="10763808" cy="3331851"/>
          </a:xfrm>
          <a:prstGeom prst="rect">
            <a:avLst/>
          </a:prstGeom>
        </p:spPr>
        <p:txBody>
          <a:bodyPr/>
          <a:lstStyle>
            <a:lvl1pPr algn="l" defTabSz="490727">
              <a:defRPr spc="58" sz="5880"/>
            </a:lvl1pPr>
          </a:lstStyle>
          <a:p>
            <a:pPr/>
            <a:r>
              <a:t>你可以學習該如何說話，才能青少年願意傾聽；也可以學習如何聆聽，好讓青少年願意交談。</a:t>
            </a:r>
          </a:p>
        </p:txBody>
      </p:sp>
      <p:pic>
        <p:nvPicPr>
          <p:cNvPr id="126" name="B17E404C-717B-4EBF-AA36-19DD861FA32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5100" y="828947"/>
            <a:ext cx="5689600" cy="34036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174740" y="988143"/>
            <a:ext cx="865532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神的原則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056808" y="3143523"/>
            <a:ext cx="1144319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“回答柔和，使怒消退； 言語暴戾，觸動怒氣。” (箴言 15:1)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979263" y="5832303"/>
            <a:ext cx="11046275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“我親愛的弟兄們，這是你們所知道的。但你們各人要快快地聽，慢慢地說，慢慢地動怒，” (雅各書 1:19)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610705" y="236792"/>
            <a:ext cx="4660897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遣詞和語氣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781247" y="1554459"/>
            <a:ext cx="8430283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93749" indent="-793749" algn="l">
              <a:buSzPct val="100000"/>
              <a:buAutoNum type="arabicPeriod" startAt="1"/>
              <a:defRPr b="1" sz="4500"/>
            </a:pPr>
            <a:r>
              <a:t>學習依照孩子臉上興奮的成度來決定你的回應</a:t>
            </a:r>
          </a:p>
          <a:p>
            <a:pPr marL="793749" indent="-793749" algn="l">
              <a:buSzPct val="100000"/>
              <a:buAutoNum type="arabicPeriod" startAt="1"/>
              <a:defRPr b="1" sz="4500"/>
            </a:pPr>
            <a:r>
              <a:t>留意自己的遣詞和語氣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61532" y="4292599"/>
            <a:ext cx="5159242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深度談心時刻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33100" y="7579381"/>
            <a:ext cx="111386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“正如你父在我裏面，我在你裏面，使他們也在我們裏面，”(約翰福音 17:21)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933100" y="5561954"/>
            <a:ext cx="111386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彼此互動，試以同理心明白對方的想法，彼此更深連結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5" grpId="4"/>
      <p:bldP build="whole" bldLvl="1" animBg="1" rev="0" advAuto="0" spid="134" grpId="2"/>
      <p:bldP build="whole" bldLvl="1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825376" y="558800"/>
            <a:ext cx="558091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緊急談話時間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476526" y="2121965"/>
            <a:ext cx="11138599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第十級談話原則(ten-talk rule)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825376" y="4292599"/>
            <a:ext cx="558091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孩子真正的問題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25376" y="6511957"/>
            <a:ext cx="558091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注意弦外之音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883400" y="436130"/>
            <a:ext cx="865532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表達與發洩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933100" y="2049167"/>
            <a:ext cx="1113860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隱藏自己的情緒就是否認自己的感受，但任意發洩情緒，完全不在乎他人的感受，卻會造成他人的傷害與反感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33100" y="5563051"/>
            <a:ext cx="111386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關係愈密切，情感的流露就愈真實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56763" y="7271660"/>
            <a:ext cx="111386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500"/>
            </a:lvl1pPr>
          </a:lstStyle>
          <a:p>
            <a:pPr/>
            <a:r>
              <a:t>雙方在表達情緒時，都必須懂得自我節制。事先建立家人共同遵守的準則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2"/>
      <p:bldP build="whole" bldLvl="1" animBg="1" rev="0" advAuto="0" spid="14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825376" y="558800"/>
            <a:ext cx="558091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同理心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933100" y="3037863"/>
            <a:ext cx="111386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4500"/>
            </a:pPr>
            <a:r>
              <a:t>和孩子分享你自己的故事</a:t>
            </a:r>
          </a:p>
          <a:p>
            <a:pPr marL="793749" indent="-793749" algn="l">
              <a:buSzPct val="100000"/>
              <a:buAutoNum type="arabicPeriod" startAt="1"/>
              <a:defRPr b="1" sz="4500"/>
            </a:pPr>
            <a:r>
              <a:t>分享你的成功，分享你的失敗</a:t>
            </a:r>
          </a:p>
          <a:p>
            <a:pPr marL="793749" indent="-793749" algn="l">
              <a:buSzPct val="100000"/>
              <a:buAutoNum type="arabicPeriod" startAt="1"/>
              <a:defRPr b="1" sz="4500"/>
            </a:pPr>
            <a:r>
              <a:t>分享你青少年時代所受過的傷害與痛苦</a:t>
            </a:r>
          </a:p>
          <a:p>
            <a:pPr marL="793749" indent="-793749" algn="l">
              <a:buSzPct val="100000"/>
              <a:buAutoNum type="arabicPeriod" startAt="1"/>
              <a:defRPr b="1" sz="4500"/>
            </a:pPr>
            <a:r>
              <a:t>告訴他們你童年時期的掙扎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69" sz="69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討論時間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998018" y="4213775"/>
            <a:ext cx="10717424" cy="420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分享過去兩個星期與孩子的深度溝通：1·談了什麼話題？2·如何進入這個話題？3·感想如何？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討論第九課後面的問題複習題(共有五題)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582996" y="1346200"/>
            <a:ext cx="4367449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本週作業</a:t>
            </a:r>
          </a:p>
        </p:txBody>
      </p:sp>
      <p:pic>
        <p:nvPicPr>
          <p:cNvPr id="156" name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 txBox="1"/>
          <p:nvPr/>
        </p:nvSpPr>
        <p:spPr>
          <a:xfrm>
            <a:off x="1098989" y="4356338"/>
            <a:ext cx="10806822" cy="446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519937">
              <a:lnSpc>
                <a:spcPct val="80000"/>
              </a:lnSpc>
              <a:defRPr spc="57" sz="5785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和孩子分享你自己的故事</a:t>
            </a:r>
          </a:p>
          <a:p>
            <a:pPr marL="1020409" indent="-1020409" algn="l" defTabSz="519937">
              <a:lnSpc>
                <a:spcPct val="80000"/>
              </a:lnSpc>
              <a:buSzPct val="100000"/>
              <a:buAutoNum type="arabicPeriod" startAt="1"/>
              <a:defRPr spc="57" sz="5785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分享你的成功，分享你的失敗</a:t>
            </a:r>
          </a:p>
          <a:p>
            <a:pPr marL="1020409" indent="-1020409" algn="l" defTabSz="519937">
              <a:lnSpc>
                <a:spcPct val="80000"/>
              </a:lnSpc>
              <a:buSzPct val="100000"/>
              <a:buAutoNum type="arabicPeriod" startAt="1"/>
              <a:defRPr spc="57" sz="5785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分享你青少年時代所受過的傷害與痛苦</a:t>
            </a:r>
          </a:p>
          <a:p>
            <a:pPr marL="1020409" indent="-1020409" algn="l" defTabSz="519937">
              <a:lnSpc>
                <a:spcPct val="80000"/>
              </a:lnSpc>
              <a:buSzPct val="100000"/>
              <a:buAutoNum type="arabicPeriod" startAt="1"/>
              <a:defRPr spc="57" sz="5785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告訴他們你童年時期的掙扎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