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E603B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93741C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93741C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C9833">
              <a:alpha val="8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6BAA9">
              <a:alpha val="31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9B854B">
                  <a:alpha val="5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B854B">
                  <a:alpha val="1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9B854B">
                  <a:alpha val="1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9B854B">
                  <a:alpha val="1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blipFill rotWithShape="1">
            <a:blip r:embed="rId1"/>
            <a:srcRect l="0" t="0" r="0" b="0"/>
            <a:tile tx="0" ty="0" sx="100000" sy="100000" flip="none" algn="tl"/>
          </a:blip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DE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1C6B8">
              <a:alpha val="31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53B32">
                  <a:alpha val="51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53B32">
                  <a:alpha val="51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6BAA9">
              <a:alpha val="31000"/>
            </a:srgbClr>
          </a:solidFill>
        </a:fill>
      </a:tcStyle>
    </a:wholeTbl>
    <a:band2H>
      <a:tcTxStyle b="def" i="def"/>
      <a:tcStyle>
        <a:tcBdr/>
        <a:fill>
          <a:solidFill>
            <a:srgbClr val="C6BAA9">
              <a:alpha val="31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0" cap="flat">
              <a:noFill/>
              <a:miter lim="400000"/>
            </a:ln>
          </a:left>
          <a:right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797C80">
                  <a:alpha val="80000"/>
                </a:srgbClr>
              </a:solidFill>
              <a:prstDash val="solid"/>
              <a:miter lim="400000"/>
            </a:ln>
          </a:insideV>
        </a:tcBdr>
        <a:fill>
          <a:solidFill>
            <a:srgbClr val="C6BAA9">
              <a:alpha val="31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7B80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0" cap="flat">
              <a:noFill/>
              <a:miter lim="400000"/>
            </a:ln>
          </a:left>
          <a:right>
            <a:ln w="12700" cap="flat">
              <a:solidFill>
                <a:srgbClr val="5C5A52"/>
              </a:solidFill>
              <a:prstDash val="solid"/>
              <a:miter lim="400000"/>
            </a:ln>
          </a:right>
          <a:top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A52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5D5449">
          <a:alpha val="91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solidFill>
                <a:srgbClr val="5C5A52"/>
              </a:solidFill>
              <a:prstDash val="solid"/>
              <a:miter lim="400000"/>
            </a:ln>
          </a:bottom>
          <a:insideH>
            <a:ln w="12700" cap="flat">
              <a:solidFill>
                <a:srgbClr val="5C5A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_rels/tableStyles.xml.rels><?xml version="1.0" encoding="UTF-8"?>
<Relationships xmlns="http://schemas.openxmlformats.org/package/2006/relationships"><Relationship Id="rId1" Type="http://schemas.openxmlformats.org/officeDocument/2006/relationships/image" Target="media/image5.png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2540000"/>
            <a:ext cx="10464800" cy="26035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pc="55" sz="55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j-lt"/>
                <a:ea typeface="+mj-ea"/>
                <a:cs typeface="+mj-cs"/>
                <a:sym typeface="PingFang HK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130800"/>
            <a:ext cx="10464800" cy="1270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  <a:lvl2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2pPr>
            <a:lvl3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3pPr>
            <a:lvl4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4pPr>
            <a:lvl5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6297853" y="9017000"/>
            <a:ext cx="389885" cy="368301"/>
          </a:xfrm>
          <a:prstGeom prst="rect">
            <a:avLst/>
          </a:prstGeom>
        </p:spPr>
        <p:txBody>
          <a:bodyPr/>
          <a:lstStyle>
            <a:lvl1pPr>
              <a:defRPr spc="21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Johnny Appleseed"/>
          <p:cNvSpPr txBox="1"/>
          <p:nvPr>
            <p:ph type="body" sz="quarter" idx="13"/>
          </p:nvPr>
        </p:nvSpPr>
        <p:spPr>
          <a:xfrm>
            <a:off x="1587500" y="6362700"/>
            <a:ext cx="10464800" cy="635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-Johnny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587500" y="4241800"/>
            <a:ext cx="10464800" cy="774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>
                <a:solidFill>
                  <a:srgbClr val="6E603B"/>
                </a:solidFill>
              </a:defRPr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 rot="21600000">
            <a:off x="-1" y="0"/>
            <a:ext cx="13004801" cy="9753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08197967_2985x4000.jpeg"/>
          <p:cNvSpPr/>
          <p:nvPr>
            <p:ph type="pic" sz="half" idx="13"/>
          </p:nvPr>
        </p:nvSpPr>
        <p:spPr>
          <a:xfrm rot="21600000">
            <a:off x="3225799" y="1416050"/>
            <a:ext cx="6555156" cy="4889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845300"/>
            <a:ext cx="10464800" cy="12446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pc="55" sz="55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j-lt"/>
                <a:ea typeface="+mj-ea"/>
                <a:cs typeface="+mj-cs"/>
                <a:sym typeface="PingFang HK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077200"/>
            <a:ext cx="10464800" cy="1244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  <a:lvl2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2pPr>
            <a:lvl3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3pPr>
            <a:lvl4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4pPr>
            <a:lvl5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297853" y="9017000"/>
            <a:ext cx="389885" cy="368300"/>
          </a:xfrm>
          <a:prstGeom prst="rect">
            <a:avLst/>
          </a:prstGeom>
        </p:spPr>
        <p:txBody>
          <a:bodyPr anchor="t"/>
          <a:lstStyle>
            <a:lvl1pPr>
              <a:defRPr spc="21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587500" y="3568700"/>
            <a:ext cx="10464800" cy="2603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quarter" idx="13"/>
          </p:nvPr>
        </p:nvSpPr>
        <p:spPr>
          <a:xfrm rot="0">
            <a:off x="7835900" y="2101849"/>
            <a:ext cx="4051301" cy="5524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155700" y="1828800"/>
            <a:ext cx="60706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155700" y="5168900"/>
            <a:ext cx="60706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1pPr>
            <a:lvl2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2pPr>
            <a:lvl3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3pPr>
            <a:lvl4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4pPr>
            <a:lvl5pPr marL="0" indent="0" algn="ctr">
              <a:spcBef>
                <a:spcPts val="600"/>
              </a:spcBef>
              <a:buSzTx/>
              <a:buNone/>
              <a:defRPr spc="36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6334045" y="8997950"/>
            <a:ext cx="342901" cy="4064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108197967_2985x4000.jpeg"/>
          <p:cNvSpPr/>
          <p:nvPr>
            <p:ph type="pic" sz="quarter" idx="13"/>
          </p:nvPr>
        </p:nvSpPr>
        <p:spPr>
          <a:xfrm rot="0">
            <a:off x="7607300" y="2863849"/>
            <a:ext cx="4267201" cy="57658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587500" y="2743200"/>
            <a:ext cx="5041900" cy="6032500"/>
          </a:xfrm>
          <a:prstGeom prst="rect">
            <a:avLst/>
          </a:prstGeom>
        </p:spPr>
        <p:txBody>
          <a:bodyPr/>
          <a:lstStyle>
            <a:lvl1pPr marL="406400" indent="-406400">
              <a:spcBef>
                <a:spcPts val="3200"/>
              </a:spcBef>
              <a:buBlip>
                <a:blip r:embed="rId2"/>
              </a:buBlip>
              <a:defRPr sz="3200"/>
            </a:lvl1pPr>
            <a:lvl2pPr marL="812800" indent="-406400">
              <a:spcBef>
                <a:spcPts val="3200"/>
              </a:spcBef>
              <a:buBlip>
                <a:blip r:embed="rId2"/>
              </a:buBlip>
              <a:defRPr sz="3200"/>
            </a:lvl2pPr>
            <a:lvl3pPr marL="1219200" indent="-406400">
              <a:spcBef>
                <a:spcPts val="3200"/>
              </a:spcBef>
              <a:buBlip>
                <a:blip r:embed="rId2"/>
              </a:buBlip>
              <a:defRPr sz="3200"/>
            </a:lvl3pPr>
            <a:lvl4pPr marL="1625600" indent="-406400">
              <a:spcBef>
                <a:spcPts val="3200"/>
              </a:spcBef>
              <a:buBlip>
                <a:blip r:embed="rId2"/>
              </a:buBlip>
              <a:defRPr sz="3200"/>
            </a:lvl4pPr>
            <a:lvl5pPr marL="2032000" indent="-406400">
              <a:spcBef>
                <a:spcPts val="3200"/>
              </a:spcBef>
              <a:buBlip>
                <a:blip r:embed="rId2"/>
              </a:buBlip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587500" y="1270000"/>
            <a:ext cx="10464800" cy="72136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7569200" y="965200"/>
            <a:ext cx="4495800" cy="324348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7569200" y="4869167"/>
            <a:ext cx="4495800" cy="39116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 rot="0">
            <a:off x="939799" y="967619"/>
            <a:ext cx="5969001" cy="780561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xfrm>
            <a:off x="6297853" y="9017000"/>
            <a:ext cx="389885" cy="368300"/>
          </a:xfrm>
          <a:prstGeom prst="rect">
            <a:avLst/>
          </a:prstGeom>
        </p:spPr>
        <p:txBody>
          <a:bodyPr anchor="t"/>
          <a:lstStyle>
            <a:lvl1pPr>
              <a:defRPr spc="21">
                <a:solidFill>
                  <a:srgbClr val="3E382B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587500" y="254000"/>
            <a:ext cx="10464800" cy="234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587500" y="2730500"/>
            <a:ext cx="10464800" cy="603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599" y="9017000"/>
            <a:ext cx="342901" cy="406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93741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70" strike="noStrike" sz="7000" u="none">
          <a:ln>
            <a:noFill/>
          </a:ln>
          <a:solidFill>
            <a:srgbClr val="6E603B"/>
          </a:solidFill>
          <a:uFillTx/>
          <a:latin typeface="+mn-lt"/>
          <a:ea typeface="+mn-ea"/>
          <a:cs typeface="+mn-cs"/>
          <a:sym typeface="American Typewriter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1pPr>
      <a:lvl2pPr marL="889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2pPr>
      <a:lvl3pPr marL="1333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3pPr>
      <a:lvl4pPr marL="1778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4pPr>
      <a:lvl5pPr marL="2222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5pPr>
      <a:lvl6pPr marL="2667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6pPr>
      <a:lvl7pPr marL="3111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7pPr>
      <a:lvl8pPr marL="35560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8pPr>
      <a:lvl9pPr marL="4000500" marR="0" indent="-4445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93741C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13. 教導的原則(1)"/>
          <p:cNvSpPr txBox="1"/>
          <p:nvPr>
            <p:ph type="title"/>
          </p:nvPr>
        </p:nvSpPr>
        <p:spPr>
          <a:xfrm>
            <a:off x="1363535" y="7228933"/>
            <a:ext cx="10464801" cy="124460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13. 教導的原則(1)</a:t>
            </a:r>
          </a:p>
        </p:txBody>
      </p:sp>
      <p:sp>
        <p:nvSpPr>
          <p:cNvPr id="120" name="DVD Session 5-1"/>
          <p:cNvSpPr txBox="1"/>
          <p:nvPr>
            <p:ph type="body" sz="quarter" idx="1"/>
          </p:nvPr>
        </p:nvSpPr>
        <p:spPr>
          <a:xfrm>
            <a:off x="1270000" y="8445500"/>
            <a:ext cx="10464800" cy="12446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PingFang HK Regular"/>
              </a:defRPr>
            </a:lvl1pPr>
          </a:lstStyle>
          <a:p>
            <a:pPr/>
            <a:r>
              <a:t>DVD Session 5-1</a:t>
            </a:r>
          </a:p>
        </p:txBody>
      </p:sp>
      <p:pic>
        <p:nvPicPr>
          <p:cNvPr id="121" name="57EC94EE-984C-4462-85A9-EBC821EFEC51-L0-001.png" descr="57EC94EE-984C-4462-85A9-EBC821EFEC51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7316" y="521598"/>
            <a:ext cx="10850168" cy="6678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在學習教導之前，我們要先學習如何溝通；溝通的態度和口氣有時候比溝通的內容還更重要！"/>
          <p:cNvSpPr txBox="1"/>
          <p:nvPr>
            <p:ph type="title"/>
          </p:nvPr>
        </p:nvSpPr>
        <p:spPr>
          <a:xfrm>
            <a:off x="1437996" y="4979398"/>
            <a:ext cx="10763808" cy="3331851"/>
          </a:xfrm>
          <a:prstGeom prst="rect">
            <a:avLst/>
          </a:prstGeom>
        </p:spPr>
        <p:txBody>
          <a:bodyPr/>
          <a:lstStyle>
            <a:lvl1pPr algn="l" defTabSz="490727">
              <a:defRPr spc="58" sz="5880"/>
            </a:lvl1pPr>
          </a:lstStyle>
          <a:p>
            <a:pPr/>
            <a:r>
              <a:t>在學習教導之前，我們要先學習如何溝通；溝通的態度和口氣有時候比溝通的內容還更重要！</a:t>
            </a:r>
          </a:p>
        </p:txBody>
      </p:sp>
      <p:pic>
        <p:nvPicPr>
          <p:cNvPr id="124" name="B17E404C-717B-4EBF-AA36-19DD861FA329-L0-001.jpeg" descr="B17E404C-717B-4EBF-AA36-19DD861FA329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75100" y="828947"/>
            <a:ext cx="5689600" cy="340360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教導的範圍"/>
          <p:cNvSpPr txBox="1"/>
          <p:nvPr/>
        </p:nvSpPr>
        <p:spPr>
          <a:xfrm>
            <a:off x="2174740" y="988143"/>
            <a:ext cx="8655321" cy="1168401"/>
          </a:xfrm>
          <a:prstGeom prst="rect">
            <a:avLst/>
          </a:prstGeom>
          <a:solidFill>
            <a:schemeClr val="accent4">
              <a:lumOff val="-988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FFFDEF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教導的範圍</a:t>
            </a:r>
          </a:p>
        </p:txBody>
      </p:sp>
      <p:sp>
        <p:nvSpPr>
          <p:cNvPr id="127" name="生活技能…"/>
          <p:cNvSpPr txBox="1"/>
          <p:nvPr/>
        </p:nvSpPr>
        <p:spPr>
          <a:xfrm>
            <a:off x="4342049" y="2389954"/>
            <a:ext cx="4320702" cy="596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79097" indent="-679097" algn="l">
              <a:buSzPct val="100000"/>
              <a:buChar char="•"/>
              <a:defRPr b="1" sz="5500"/>
            </a:pPr>
            <a:r>
              <a:t>生活技能</a:t>
            </a:r>
          </a:p>
          <a:p>
            <a:pPr marL="679097" indent="-679097" algn="l">
              <a:buSzPct val="100000"/>
              <a:buChar char="•"/>
              <a:defRPr b="1" sz="5500"/>
            </a:pPr>
            <a:r>
              <a:t>品德操守</a:t>
            </a:r>
          </a:p>
          <a:p>
            <a:pPr marL="679097" indent="-679097" algn="l">
              <a:buSzPct val="100000"/>
              <a:buChar char="•"/>
              <a:defRPr b="1" sz="5500"/>
            </a:pPr>
            <a:r>
              <a:t>知識知訊</a:t>
            </a:r>
          </a:p>
          <a:p>
            <a:pPr marL="679097" indent="-679097" algn="l">
              <a:buSzPct val="100000"/>
              <a:buChar char="•"/>
              <a:defRPr b="1" sz="5500"/>
            </a:pPr>
            <a:r>
              <a:t>體能運動</a:t>
            </a:r>
          </a:p>
          <a:p>
            <a:pPr marL="679097" indent="-679097" algn="l">
              <a:buSzPct val="100000"/>
              <a:buChar char="•"/>
              <a:defRPr b="1" sz="5500"/>
            </a:pPr>
            <a:r>
              <a:t>人際關係</a:t>
            </a:r>
          </a:p>
          <a:p>
            <a:pPr marL="679097" indent="-679097" algn="l">
              <a:buSzPct val="100000"/>
              <a:buChar char="•"/>
              <a:defRPr b="1" sz="5500"/>
            </a:pPr>
            <a:r>
              <a:t>宗教信仰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教導的方式"/>
          <p:cNvSpPr txBox="1"/>
          <p:nvPr/>
        </p:nvSpPr>
        <p:spPr>
          <a:xfrm>
            <a:off x="610705" y="236792"/>
            <a:ext cx="4660897" cy="1168401"/>
          </a:xfrm>
          <a:prstGeom prst="rect">
            <a:avLst/>
          </a:prstGeom>
          <a:solidFill>
            <a:schemeClr val="accent4">
              <a:lumOff val="-988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FFFDEF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教導的方式</a:t>
            </a:r>
          </a:p>
        </p:txBody>
      </p:sp>
      <p:sp>
        <p:nvSpPr>
          <p:cNvPr id="130" name="威脅式－改變行為…"/>
          <p:cNvSpPr txBox="1"/>
          <p:nvPr/>
        </p:nvSpPr>
        <p:spPr>
          <a:xfrm>
            <a:off x="1612577" y="1449126"/>
            <a:ext cx="9380971" cy="365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81944" indent="-881944" algn="l">
              <a:buSzPct val="100000"/>
              <a:buAutoNum type="arabicPeriod" startAt="1"/>
              <a:defRPr b="1" sz="5000"/>
            </a:pPr>
            <a:r>
              <a:t>威脅式－改變行為</a:t>
            </a:r>
          </a:p>
          <a:p>
            <a:pPr marL="881944" indent="-881944" algn="l">
              <a:buSzPct val="100000"/>
              <a:buAutoNum type="arabicPeriod" startAt="1"/>
              <a:defRPr b="1" sz="5000"/>
            </a:pPr>
            <a:r>
              <a:t>賄賂式－改變行為</a:t>
            </a:r>
          </a:p>
          <a:p>
            <a:pPr marL="881944" indent="-881944" algn="l">
              <a:buSzPct val="100000"/>
              <a:buAutoNum type="arabicPeriod" startAt="1"/>
              <a:defRPr b="1" sz="5000"/>
            </a:pPr>
            <a:r>
              <a:t>鼓勵式－改變行為，改變內心</a:t>
            </a:r>
          </a:p>
          <a:p>
            <a:pPr marL="881944" indent="-881944" algn="l">
              <a:buSzPct val="100000"/>
              <a:buAutoNum type="arabicPeriod" startAt="1"/>
              <a:defRPr b="1" sz="5000"/>
            </a:pPr>
            <a:r>
              <a:t>示範式－改變行為，改變內心</a:t>
            </a:r>
          </a:p>
        </p:txBody>
      </p:sp>
      <p:sp>
        <p:nvSpPr>
          <p:cNvPr id="131" name="遵守父母的命令"/>
          <p:cNvSpPr txBox="1"/>
          <p:nvPr/>
        </p:nvSpPr>
        <p:spPr>
          <a:xfrm>
            <a:off x="626038" y="5434910"/>
            <a:ext cx="6140598" cy="1168401"/>
          </a:xfrm>
          <a:prstGeom prst="rect">
            <a:avLst/>
          </a:prstGeom>
          <a:solidFill>
            <a:schemeClr val="accent4">
              <a:lumOff val="-988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FFFDEF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遵守父母的命令</a:t>
            </a:r>
          </a:p>
        </p:txBody>
      </p:sp>
      <p:sp>
        <p:nvSpPr>
          <p:cNvPr id="132" name="行動－正面回應…"/>
          <p:cNvSpPr txBox="1"/>
          <p:nvPr/>
        </p:nvSpPr>
        <p:spPr>
          <a:xfrm>
            <a:off x="1607782" y="6754464"/>
            <a:ext cx="11138600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17361" indent="-617361" algn="l">
              <a:buSzPct val="100000"/>
              <a:buChar char="•"/>
              <a:defRPr b="1" sz="5000"/>
            </a:pPr>
            <a:r>
              <a:t>行動－正面回應</a:t>
            </a:r>
          </a:p>
          <a:p>
            <a:pPr marL="617361" indent="-617361" algn="l">
              <a:buSzPct val="100000"/>
              <a:buChar char="•"/>
              <a:defRPr b="1" sz="5000"/>
            </a:pPr>
            <a:r>
              <a:t>限制－負面懲罰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2" grpId="2"/>
      <p:bldP build="p" bldLvl="5" animBg="1" rev="0" advAuto="0" spid="13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教導的提醒🔔"/>
          <p:cNvSpPr txBox="1"/>
          <p:nvPr/>
        </p:nvSpPr>
        <p:spPr>
          <a:xfrm>
            <a:off x="733374" y="673498"/>
            <a:ext cx="5396914" cy="1168401"/>
          </a:xfrm>
          <a:prstGeom prst="rect">
            <a:avLst/>
          </a:prstGeom>
          <a:solidFill>
            <a:schemeClr val="accent4">
              <a:lumOff val="-988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FFFDEF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/>
            <a:r>
              <a:t>教導的提醒🔔</a:t>
            </a:r>
          </a:p>
        </p:txBody>
      </p:sp>
      <p:sp>
        <p:nvSpPr>
          <p:cNvPr id="135" name="言出必行…"/>
          <p:cNvSpPr txBox="1"/>
          <p:nvPr/>
        </p:nvSpPr>
        <p:spPr>
          <a:xfrm>
            <a:off x="1957584" y="2189313"/>
            <a:ext cx="8752290" cy="365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81944" indent="-881944" algn="l">
              <a:buSzPct val="100000"/>
              <a:buAutoNum type="arabicPeriod" startAt="1"/>
              <a:defRPr b="1" sz="5000"/>
            </a:pPr>
            <a:r>
              <a:t>言出必行</a:t>
            </a:r>
          </a:p>
          <a:p>
            <a:pPr marL="881944" indent="-881944" algn="l">
              <a:buSzPct val="100000"/>
              <a:buAutoNum type="arabicPeriod" startAt="1"/>
              <a:defRPr b="1" sz="5000"/>
            </a:pPr>
            <a:r>
              <a:t>無言的教導 vs 言語的教導</a:t>
            </a:r>
          </a:p>
          <a:p>
            <a:pPr marL="881944" indent="-881944" algn="l">
              <a:buSzPct val="100000"/>
              <a:buAutoNum type="arabicPeriod" startAt="1"/>
              <a:defRPr b="1" sz="5000"/>
            </a:pPr>
            <a:r>
              <a:t>命令 vs 請求</a:t>
            </a:r>
          </a:p>
          <a:p>
            <a:pPr marL="881944" indent="-881944" algn="l">
              <a:buSzPct val="100000"/>
              <a:buAutoNum type="arabicPeriod" startAt="1"/>
              <a:defRPr b="1" sz="5000"/>
            </a:pPr>
            <a:r>
              <a:t>5分鐘警告⚠️</a:t>
            </a:r>
          </a:p>
        </p:txBody>
      </p:sp>
      <p:sp>
        <p:nvSpPr>
          <p:cNvPr id="136" name="“你們作兒女的，要凡事聽從父母，因為這是主所喜悅的。 你們作父親的，不要惹兒女的氣，恐怕他們失了志氣。”(歌羅西書 3:20-21)"/>
          <p:cNvSpPr txBox="1"/>
          <p:nvPr>
            <p:ph type="ctrTitle"/>
          </p:nvPr>
        </p:nvSpPr>
        <p:spPr>
          <a:xfrm>
            <a:off x="326747" y="6585125"/>
            <a:ext cx="12351306" cy="2509132"/>
          </a:xfrm>
          <a:prstGeom prst="rect">
            <a:avLst/>
          </a:prstGeom>
        </p:spPr>
        <p:txBody>
          <a:bodyPr anchor="ctr"/>
          <a:lstStyle>
            <a:lvl1pPr defTabSz="420624">
              <a:defRPr spc="46" sz="4680">
                <a:effectLst>
                  <a:outerShdw sx="100000" sy="100000" kx="0" ky="0" algn="b" rotWithShape="0" blurRad="27432" dist="9144" dir="5400000">
                    <a:srgbClr val="E0DEC7">
                      <a:alpha val="80000"/>
                    </a:srgbClr>
                  </a:outerShdw>
                </a:effectLst>
                <a:latin typeface="PingFang HK Semibold"/>
                <a:ea typeface="PingFang HK Semibold"/>
                <a:cs typeface="PingFang HK Semibold"/>
                <a:sym typeface="PingFang HK Semibold"/>
              </a:defRPr>
            </a:lvl1pPr>
          </a:lstStyle>
          <a:p>
            <a:pPr/>
            <a:r>
              <a:t>“你們作兒女的，要凡事聽從父母，因為這是主所喜悅的。 你們作父親的，不要惹兒女的氣，恐怕他們失了志氣。”(歌羅西書 3:20-21)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1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6" grpId="2"/>
      <p:bldP build="p" bldLvl="5" animBg="1" rev="0" advAuto="0" spid="13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meeting-clipart-result-discussion-19.png" descr="meeting-clipart-result-discussion-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0100" y="685800"/>
            <a:ext cx="3810000" cy="3136900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討論時間"/>
          <p:cNvSpPr txBox="1"/>
          <p:nvPr/>
        </p:nvSpPr>
        <p:spPr>
          <a:xfrm>
            <a:off x="6502400" y="1498600"/>
            <a:ext cx="391160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pc="69" sz="69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PingFang HK Semibold"/>
                <a:ea typeface="PingFang HK Semibold"/>
                <a:cs typeface="PingFang HK Semibold"/>
                <a:sym typeface="PingFang HK Semibold"/>
              </a:defRPr>
            </a:lvl1pPr>
          </a:lstStyle>
          <a:p>
            <a:pPr/>
            <a:r>
              <a:t>討論時間</a:t>
            </a:r>
          </a:p>
        </p:txBody>
      </p:sp>
      <p:sp>
        <p:nvSpPr>
          <p:cNvPr id="140" name="上週作業分享…"/>
          <p:cNvSpPr txBox="1"/>
          <p:nvPr/>
        </p:nvSpPr>
        <p:spPr>
          <a:xfrm>
            <a:off x="998018" y="4996095"/>
            <a:ext cx="10717424" cy="264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79097" indent="-679097" algn="l">
              <a:lnSpc>
                <a:spcPct val="80000"/>
              </a:lnSpc>
              <a:buSzPct val="100000"/>
              <a:buChar char="•"/>
              <a:defRPr spc="55" sz="55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j-lt"/>
                <a:ea typeface="+mj-ea"/>
                <a:cs typeface="+mj-cs"/>
                <a:sym typeface="PingFang HK Regular"/>
              </a:defRPr>
            </a:pPr>
            <a:r>
              <a:t>上週作業分享</a:t>
            </a:r>
          </a:p>
          <a:p>
            <a:pPr marL="679097" indent="-679097" algn="l">
              <a:lnSpc>
                <a:spcPct val="80000"/>
              </a:lnSpc>
              <a:buSzPct val="100000"/>
              <a:buChar char="•"/>
              <a:defRPr spc="55" sz="55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j-lt"/>
                <a:ea typeface="+mj-ea"/>
                <a:cs typeface="+mj-cs"/>
                <a:sym typeface="PingFang HK Regular"/>
              </a:defRPr>
            </a:pPr>
            <a:r>
              <a:t>分享你們家中教導的方式，教導的範圍。有什麼挑戰和建議！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本週作業"/>
          <p:cNvSpPr txBox="1"/>
          <p:nvPr/>
        </p:nvSpPr>
        <p:spPr>
          <a:xfrm>
            <a:off x="1582996" y="1346200"/>
            <a:ext cx="4367449" cy="120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l">
              <a:lnSpc>
                <a:spcPct val="80000"/>
              </a:lnSpc>
              <a:defRPr spc="55" sz="55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PingFang HK Semibold"/>
                <a:ea typeface="PingFang HK Semibold"/>
                <a:cs typeface="PingFang HK Semibold"/>
                <a:sym typeface="PingFang HK Semibold"/>
              </a:defRPr>
            </a:lvl1pPr>
          </a:lstStyle>
          <a:p>
            <a:pPr/>
            <a:r>
              <a:t>本週作業</a:t>
            </a:r>
          </a:p>
        </p:txBody>
      </p:sp>
      <p:pic>
        <p:nvPicPr>
          <p:cNvPr id="143" name="images.jpeg" descr="imag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000" y="723900"/>
            <a:ext cx="5490465" cy="245110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練習5分鐘警告式的指示…"/>
          <p:cNvSpPr txBox="1"/>
          <p:nvPr/>
        </p:nvSpPr>
        <p:spPr>
          <a:xfrm>
            <a:off x="1236992" y="4318004"/>
            <a:ext cx="10806822" cy="3287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marL="1146527" indent="-1146527" algn="l">
              <a:lnSpc>
                <a:spcPct val="80000"/>
              </a:lnSpc>
              <a:buSzPct val="100000"/>
              <a:buAutoNum type="arabicPeriod" startAt="1"/>
              <a:defRPr spc="65" sz="65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j-lt"/>
                <a:ea typeface="+mj-ea"/>
                <a:cs typeface="+mj-cs"/>
                <a:sym typeface="PingFang HK Regular"/>
              </a:defRPr>
            </a:pPr>
            <a:r>
              <a:t>練習5分鐘警告式的指示</a:t>
            </a:r>
          </a:p>
          <a:p>
            <a:pPr marL="1146527" indent="-1146527" algn="l">
              <a:lnSpc>
                <a:spcPct val="80000"/>
              </a:lnSpc>
              <a:buSzPct val="100000"/>
              <a:buAutoNum type="arabicPeriod" startAt="1"/>
              <a:defRPr spc="65" sz="65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j-lt"/>
                <a:ea typeface="+mj-ea"/>
                <a:cs typeface="+mj-cs"/>
                <a:sym typeface="PingFang HK Regular"/>
              </a:defRPr>
            </a:pPr>
            <a:r>
              <a:t>閲讀學員手册第十課－＂指導的原則＂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4476" y="1845877"/>
            <a:ext cx="3022384" cy="402984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14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46225" y="4855733"/>
            <a:ext cx="3446283" cy="4595045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14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4009" y="6099430"/>
            <a:ext cx="4279324" cy="320949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14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57194" y="5415263"/>
            <a:ext cx="3078506" cy="410467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150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0" t="3419" r="4101" b="16618"/>
          <a:stretch>
            <a:fillRect/>
          </a:stretch>
        </p:blipFill>
        <p:spPr>
          <a:xfrm>
            <a:off x="4812506" y="1457114"/>
            <a:ext cx="3379923" cy="375764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151" name="4C095B32-64CF-4B97-972C-A1D722F9C6E9-L0-001.png" descr="4C095B32-64CF-4B97-972C-A1D722F9C6E9-L0-001.png"/>
          <p:cNvPicPr>
            <a:picLocks noChangeAspect="1"/>
          </p:cNvPicPr>
          <p:nvPr/>
        </p:nvPicPr>
        <p:blipFill>
          <a:blip r:embed="rId7">
            <a:extLst/>
          </a:blip>
          <a:srcRect l="29418" t="4792" r="29418" b="15661"/>
          <a:stretch>
            <a:fillRect/>
          </a:stretch>
        </p:blipFill>
        <p:spPr>
          <a:xfrm>
            <a:off x="9532947" y="445515"/>
            <a:ext cx="2855677" cy="413874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152" name="你看到父母親教導什麼？"/>
          <p:cNvSpPr txBox="1"/>
          <p:nvPr/>
        </p:nvSpPr>
        <p:spPr>
          <a:xfrm>
            <a:off x="107533" y="211532"/>
            <a:ext cx="10790600" cy="12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pc="65" sz="6500">
                <a:solidFill>
                  <a:srgbClr val="3E382B"/>
                </a:solidFill>
                <a:effectLst>
                  <a:outerShdw sx="100000" sy="100000" kx="0" ky="0" algn="b" rotWithShape="0" blurRad="38100" dist="12700" dir="5400000">
                    <a:srgbClr val="E0DEC7">
                      <a:alpha val="80000"/>
                    </a:srgbClr>
                  </a:outerShdw>
                </a:effectLst>
                <a:latin typeface="+mj-lt"/>
                <a:ea typeface="+mj-ea"/>
                <a:cs typeface="+mj-cs"/>
                <a:sym typeface="PingFang HK Regular"/>
              </a:defRPr>
            </a:lvl1pPr>
          </a:lstStyle>
          <a:p>
            <a:pPr/>
            <a:r>
              <a:t>你看到父母親教導什麼？</a:t>
            </a:r>
          </a:p>
        </p:txBody>
      </p:sp>
      <p:sp>
        <p:nvSpPr>
          <p:cNvPr id="153" name="「 以色列 啊，你要聽！耶和華－我們上帝是獨一的主。 你要盡心、盡性、盡力愛耶和華－你的上帝。 我今日所吩咐你的話都要記在心上， 也要殷勤教訓你的兒女。無論你坐在家裏，行在路上，躺下，起來，都要談論。－申命記 6:4-7"/>
          <p:cNvSpPr txBox="1"/>
          <p:nvPr>
            <p:ph type="body" idx="1"/>
          </p:nvPr>
        </p:nvSpPr>
        <p:spPr>
          <a:xfrm>
            <a:off x="924838" y="2590422"/>
            <a:ext cx="10672114" cy="5300602"/>
          </a:xfrm>
          <a:prstGeom prst="rect">
            <a:avLst/>
          </a:prstGeom>
          <a:solidFill>
            <a:schemeClr val="accent4">
              <a:lumOff val="-9884"/>
            </a:schemeClr>
          </a:solidFill>
        </p:spPr>
        <p:txBody>
          <a:bodyPr/>
          <a:lstStyle>
            <a:lvl1pPr defTabSz="496570">
              <a:spcBef>
                <a:spcPts val="0"/>
              </a:spcBef>
              <a:defRPr spc="0" sz="4760">
                <a:solidFill>
                  <a:srgbClr val="FFFDEF"/>
                </a:solidFill>
                <a:effectLst>
                  <a:outerShdw sx="100000" sy="100000" kx="0" ky="0" algn="b" rotWithShape="0" blurRad="21590" dist="10795" dir="16200000">
                    <a:srgbClr val="000000">
                      <a:alpha val="4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「 以色列 啊，你要聽！耶和華－我們上帝是獨一的主。 你要盡心、盡性、盡力愛耶和華－你的上帝。 我今日所吩咐你的話都要記在心上， 也要殷勤教訓你的兒女。無論你坐在家裏，行在路上，躺下，起來，都要談論。－申命記 6:4-7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1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" grpId="2"/>
      <p:bldP build="whole" bldLvl="1" animBg="1" rev="0" advAuto="0" spid="152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HardCover">
  <a:themeElements>
    <a:clrScheme name="HardCover">
      <a:dk1>
        <a:srgbClr val="6E603B"/>
      </a:dk1>
      <a:lt1>
        <a:srgbClr val="33446E"/>
      </a:lt1>
      <a:dk2>
        <a:srgbClr val="5C5A52"/>
      </a:dk2>
      <a:lt2>
        <a:srgbClr val="DCDEE0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HardCover">
      <a:majorFont>
        <a:latin typeface="PingFang HK Regular"/>
        <a:ea typeface="PingFang HK Regular"/>
        <a:cs typeface="PingFang HK Regular"/>
      </a:majorFont>
      <a:minorFont>
        <a:latin typeface="American Typewriter"/>
        <a:ea typeface="American Typewriter"/>
        <a:cs typeface="American Typewriter"/>
      </a:minorFont>
    </a:fontScheme>
    <a:fmtScheme name="HardCov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DEF"/>
            </a:solidFill>
            <a:effectLst>
              <a:outerShdw sx="100000" sy="100000" kx="0" ky="0" algn="b" rotWithShape="0" blurRad="25400" dist="12700" dir="16200000">
                <a:srgbClr val="000000">
                  <a:alpha val="40000"/>
                </a:srgbClr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2">
              <a:satOff val="-3676"/>
              <a:lumOff val="-121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E603B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HardCover">
  <a:themeElements>
    <a:clrScheme name="HardCover">
      <a:dk1>
        <a:srgbClr val="000000"/>
      </a:dk1>
      <a:lt1>
        <a:srgbClr val="FFFFFF"/>
      </a:lt1>
      <a:dk2>
        <a:srgbClr val="5C5A52"/>
      </a:dk2>
      <a:lt2>
        <a:srgbClr val="DCDEE0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HardCover">
      <a:majorFont>
        <a:latin typeface="PingFang HK Regular"/>
        <a:ea typeface="PingFang HK Regular"/>
        <a:cs typeface="PingFang HK Regular"/>
      </a:majorFont>
      <a:minorFont>
        <a:latin typeface="American Typewriter"/>
        <a:ea typeface="American Typewriter"/>
        <a:cs typeface="American Typewriter"/>
      </a:minorFont>
    </a:fontScheme>
    <a:fmtScheme name="HardCov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DEF"/>
            </a:solidFill>
            <a:effectLst>
              <a:outerShdw sx="100000" sy="100000" kx="0" ky="0" algn="b" rotWithShape="0" blurRad="25400" dist="12700" dir="16200000">
                <a:srgbClr val="000000">
                  <a:alpha val="40000"/>
                </a:srgbClr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2">
              <a:satOff val="-3676"/>
              <a:lumOff val="-12171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E603B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