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4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4. 教導的原則(2)"/>
          <p:cNvSpPr txBox="1"/>
          <p:nvPr>
            <p:ph type="title"/>
          </p:nvPr>
        </p:nvSpPr>
        <p:spPr>
          <a:xfrm>
            <a:off x="1363535" y="7228933"/>
            <a:ext cx="10464801" cy="1244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14. 教導的原則(2)</a:t>
            </a:r>
          </a:p>
        </p:txBody>
      </p:sp>
      <p:pic>
        <p:nvPicPr>
          <p:cNvPr id="120" name="57EC94EE-984C-4462-85A9-EBC821EFEC51-L0-001.png" descr="57EC94EE-984C-4462-85A9-EBC821EFEC5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7316" y="521598"/>
            <a:ext cx="10850168" cy="66784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學員手冊第十課, DVD Session 5-2"/>
          <p:cNvSpPr txBox="1"/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 defTabSz="572516">
              <a:spcBef>
                <a:spcPts val="500"/>
              </a:spcBef>
              <a:defRPr spc="50" sz="5096">
                <a:effectLst>
                  <a:outerShdw sx="100000" sy="100000" kx="0" ky="0" algn="b" rotWithShape="0" blurRad="37338" dist="12446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學員手冊第十課, DVD Session 5-2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人生本來就是不公平"/>
          <p:cNvSpPr txBox="1"/>
          <p:nvPr>
            <p:ph type="title"/>
          </p:nvPr>
        </p:nvSpPr>
        <p:spPr>
          <a:xfrm>
            <a:off x="3185722" y="4070077"/>
            <a:ext cx="6878695" cy="1613446"/>
          </a:xfrm>
          <a:prstGeom prst="rect">
            <a:avLst/>
          </a:prstGeom>
        </p:spPr>
        <p:txBody>
          <a:bodyPr/>
          <a:lstStyle/>
          <a:p>
            <a:pPr/>
            <a:r>
              <a:t>人生本來就是不公平</a:t>
            </a:r>
          </a:p>
        </p:txBody>
      </p:sp>
      <p:sp>
        <p:nvSpPr>
          <p:cNvPr id="166" name="父母親可以教導孩子如何與父母溝通，提出合理的申訴，這樣父母就可以做出公平的裁決，同時也不會損及父母的權威。"/>
          <p:cNvSpPr txBox="1"/>
          <p:nvPr/>
        </p:nvSpPr>
        <p:spPr>
          <a:xfrm>
            <a:off x="1146574" y="5391742"/>
            <a:ext cx="10711652" cy="4472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父母親可以教導孩子如何與父母溝通，提出合理的申訴，這樣父母就可以做出公平的裁決，同時也不會損及父母的權威。</a:t>
            </a:r>
          </a:p>
        </p:txBody>
      </p:sp>
      <p:pic>
        <p:nvPicPr>
          <p:cNvPr id="167" name="931AB6E8-9CD8-4600-BD24-575B0C670BA2-L0-001.jpeg" descr="931AB6E8-9CD8-4600-BD24-575B0C670BA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428" y="294287"/>
            <a:ext cx="5308601" cy="364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whole" bldLvl="1" animBg="1" rev="0" advAuto="0" spid="1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學習適當的教導，從旁輔導孩子，是穩固青少年親子關係的必要條件，但這需要父母親刻意的努力，才能達成！"/>
          <p:cNvSpPr txBox="1"/>
          <p:nvPr>
            <p:ph type="title"/>
          </p:nvPr>
        </p:nvSpPr>
        <p:spPr>
          <a:xfrm>
            <a:off x="1437996" y="6206092"/>
            <a:ext cx="10763808" cy="3331851"/>
          </a:xfrm>
          <a:prstGeom prst="rect">
            <a:avLst/>
          </a:prstGeom>
        </p:spPr>
        <p:txBody>
          <a:bodyPr/>
          <a:lstStyle>
            <a:lvl1pPr algn="l" defTabSz="403097">
              <a:defRPr spc="48" sz="4830"/>
            </a:lvl1pPr>
          </a:lstStyle>
          <a:p>
            <a:pPr/>
            <a:r>
              <a:t>學習適當的教導，從旁輔導孩子，是穩固青少年親子關係的必要條件，但這需要父母親刻意的努力，才能達成！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9702" y="283355"/>
            <a:ext cx="9000396" cy="5997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教導是道德訓練的起點"/>
          <p:cNvSpPr txBox="1"/>
          <p:nvPr/>
        </p:nvSpPr>
        <p:spPr>
          <a:xfrm>
            <a:off x="2174740" y="988143"/>
            <a:ext cx="8655321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教導是道德訓練的起點</a:t>
            </a:r>
          </a:p>
        </p:txBody>
      </p:sp>
      <p:sp>
        <p:nvSpPr>
          <p:cNvPr id="127" name="“管教你的兒子，他就使你得安息， 也必使你心裏喜樂。” (箴言 29:17)"/>
          <p:cNvSpPr txBox="1"/>
          <p:nvPr/>
        </p:nvSpPr>
        <p:spPr>
          <a:xfrm>
            <a:off x="967779" y="2570989"/>
            <a:ext cx="11069242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600"/>
              </a:spcBef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r>
              <a:t>“管教你的兒子，他就使你得安息， 也必使你心裏喜樂。” (箴言 29:17)</a:t>
            </a:r>
          </a:p>
        </p:txBody>
      </p:sp>
      <p:sp>
        <p:nvSpPr>
          <p:cNvPr id="128" name="“教養孩童，使他走當行的道， 就是到老他也不偏離。”(箴言 22:6)"/>
          <p:cNvSpPr txBox="1"/>
          <p:nvPr/>
        </p:nvSpPr>
        <p:spPr>
          <a:xfrm>
            <a:off x="1124950" y="4941236"/>
            <a:ext cx="10754900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600"/>
              </a:spcBef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r>
              <a:t>“教養孩童，使他走當行的道， 就是到老他也不偏離。”(箴言 22:6)</a:t>
            </a:r>
          </a:p>
        </p:txBody>
      </p:sp>
      <p:sp>
        <p:nvSpPr>
          <p:cNvPr id="129" name="“趁有指望，管教你的兒子； 你的心不可任他死亡。”(箴言 19:16)"/>
          <p:cNvSpPr txBox="1"/>
          <p:nvPr/>
        </p:nvSpPr>
        <p:spPr>
          <a:xfrm>
            <a:off x="960579" y="7482640"/>
            <a:ext cx="11083643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600"/>
              </a:spcBef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r>
              <a:t>“趁有指望，管教你的兒子； 你的心不可任他死亡。”(箴言 19:16)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2"/>
      <p:bldP build="whole" bldLvl="1" animBg="1" rev="0" advAuto="0" spid="129" grpId="3"/>
      <p:bldP build="whole" bldLvl="1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専制型父母"/>
          <p:cNvSpPr txBox="1"/>
          <p:nvPr/>
        </p:nvSpPr>
        <p:spPr>
          <a:xfrm>
            <a:off x="610705" y="742804"/>
            <a:ext cx="4660897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専制型父母</a:t>
            </a:r>
          </a:p>
        </p:txBody>
      </p:sp>
      <p:sp>
        <p:nvSpPr>
          <p:cNvPr id="132" name="有言教無身教…"/>
          <p:cNvSpPr txBox="1"/>
          <p:nvPr/>
        </p:nvSpPr>
        <p:spPr>
          <a:xfrm>
            <a:off x="1401739" y="2045086"/>
            <a:ext cx="10201322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81944" indent="-881944" algn="l">
              <a:buSzPct val="100000"/>
              <a:buAutoNum type="arabicPeriod" startAt="1"/>
              <a:defRPr b="1" sz="5000"/>
            </a:pPr>
            <a:r>
              <a:t>有言教無身教</a:t>
            </a:r>
          </a:p>
          <a:p>
            <a:pPr marL="881944" indent="-881944" algn="l">
              <a:buSzPct val="100000"/>
              <a:buAutoNum type="arabicPeriod" startAt="1"/>
              <a:defRPr b="1" sz="5000"/>
            </a:pPr>
            <a:r>
              <a:t>造成青少年心中感到苦毒與怨恨</a:t>
            </a:r>
          </a:p>
        </p:txBody>
      </p:sp>
      <p:sp>
        <p:nvSpPr>
          <p:cNvPr id="133" name="放縱型父母"/>
          <p:cNvSpPr txBox="1"/>
          <p:nvPr/>
        </p:nvSpPr>
        <p:spPr>
          <a:xfrm>
            <a:off x="610705" y="4564579"/>
            <a:ext cx="4660897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放縱型父母</a:t>
            </a:r>
          </a:p>
        </p:txBody>
      </p:sp>
      <p:sp>
        <p:nvSpPr>
          <p:cNvPr id="134" name="有身教無言教…"/>
          <p:cNvSpPr txBox="1"/>
          <p:nvPr/>
        </p:nvSpPr>
        <p:spPr>
          <a:xfrm>
            <a:off x="1229235" y="5903527"/>
            <a:ext cx="11029341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81944" indent="-881944" algn="l">
              <a:buSzPct val="100000"/>
              <a:buAutoNum type="arabicPeriod" startAt="1"/>
              <a:defRPr b="1" sz="5000"/>
            </a:pPr>
            <a:r>
              <a:t>有身教無言教</a:t>
            </a:r>
          </a:p>
          <a:p>
            <a:pPr marL="881944" indent="-881944" algn="l">
              <a:buSzPct val="100000"/>
              <a:buAutoNum type="arabicPeriod" startAt="1"/>
              <a:defRPr b="1" sz="5000"/>
            </a:pPr>
            <a:r>
              <a:t>造成孩子易怒、缺乏安全感的性格</a:t>
            </a:r>
          </a:p>
          <a:p>
            <a:pPr marL="881944" indent="-881944" algn="l">
              <a:buSzPct val="100000"/>
              <a:buAutoNum type="arabicPeriod" startAt="1"/>
              <a:defRPr b="1" sz="5000"/>
            </a:pPr>
            <a:r>
              <a:t>道德規範完全由自己決定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  <p:bldP build="p" bldLvl="5" animBg="1" rev="0" advAuto="0" spid="1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避免衝突點"/>
          <p:cNvSpPr txBox="1"/>
          <p:nvPr/>
        </p:nvSpPr>
        <p:spPr>
          <a:xfrm>
            <a:off x="196695" y="157195"/>
            <a:ext cx="5396914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避免衝突點</a:t>
            </a:r>
          </a:p>
        </p:txBody>
      </p:sp>
      <p:sp>
        <p:nvSpPr>
          <p:cNvPr id="137" name="原則一：要求或告知？"/>
          <p:cNvSpPr txBox="1"/>
          <p:nvPr/>
        </p:nvSpPr>
        <p:spPr>
          <a:xfrm>
            <a:off x="1022230" y="1308436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原則一：要求或告知？</a:t>
            </a:r>
          </a:p>
        </p:txBody>
      </p:sp>
      <p:sp>
        <p:nvSpPr>
          <p:cNvPr id="138" name="父母親指導孩子做事時，請務必把意思説清楚，並確實執行。"/>
          <p:cNvSpPr txBox="1"/>
          <p:nvPr>
            <p:ph type="ctrTitle"/>
          </p:nvPr>
        </p:nvSpPr>
        <p:spPr>
          <a:xfrm>
            <a:off x="1920921" y="2094646"/>
            <a:ext cx="10657992" cy="1613446"/>
          </a:xfrm>
          <a:prstGeom prst="rect">
            <a:avLst/>
          </a:prstGeom>
        </p:spPr>
        <p:txBody>
          <a:bodyPr anchor="ctr"/>
          <a:lstStyle>
            <a:lvl1pPr defTabSz="426466">
              <a:defRPr spc="47" sz="4745">
                <a:effectLst>
                  <a:outerShdw sx="100000" sy="100000" kx="0" ky="0" algn="b" rotWithShape="0" blurRad="27813" dist="9271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父母親指導孩子做事時，請務必把意思説清楚，並確實執行。</a:t>
            </a:r>
          </a:p>
        </p:txBody>
      </p:sp>
      <p:sp>
        <p:nvSpPr>
          <p:cNvPr id="139" name="原則二：立刻或等一下？"/>
          <p:cNvSpPr txBox="1"/>
          <p:nvPr/>
        </p:nvSpPr>
        <p:spPr>
          <a:xfrm>
            <a:off x="868893" y="3722849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原則二：立刻或等一下？</a:t>
            </a:r>
          </a:p>
        </p:txBody>
      </p:sp>
      <p:sp>
        <p:nvSpPr>
          <p:cNvPr id="140" name="「五分鐘預告」可以讓孩子知道我們所分咐他們做的事，等一下就要去做。"/>
          <p:cNvSpPr txBox="1"/>
          <p:nvPr/>
        </p:nvSpPr>
        <p:spPr>
          <a:xfrm>
            <a:off x="2028785" y="4477142"/>
            <a:ext cx="10442264" cy="1711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20624">
              <a:lnSpc>
                <a:spcPct val="80000"/>
              </a:lnSpc>
              <a:defRPr spc="46" sz="4680">
                <a:solidFill>
                  <a:srgbClr val="3E382B"/>
                </a:solidFill>
                <a:effectLst>
                  <a:outerShdw sx="100000" sy="100000" kx="0" ky="0" algn="b" rotWithShape="0" blurRad="27432" dist="9144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「五分鐘預告」可以讓孩子知道我們所分咐他們做的事，等一下就要去做。</a:t>
            </a:r>
          </a:p>
        </p:txBody>
      </p:sp>
      <p:sp>
        <p:nvSpPr>
          <p:cNvPr id="141" name="原則三：如果丶並且丶但是"/>
          <p:cNvSpPr txBox="1"/>
          <p:nvPr/>
        </p:nvSpPr>
        <p:spPr>
          <a:xfrm>
            <a:off x="761557" y="6252016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原則三：如果丶並且丶但是</a:t>
            </a:r>
          </a:p>
        </p:txBody>
      </p:sp>
      <p:sp>
        <p:nvSpPr>
          <p:cNvPr id="142" name="如果父母親容許申訴的機會，青少年就可以用他可以接受丶有尊嚴的方式處理他的挫折感"/>
          <p:cNvSpPr txBox="1"/>
          <p:nvPr/>
        </p:nvSpPr>
        <p:spPr>
          <a:xfrm>
            <a:off x="1963617" y="7356040"/>
            <a:ext cx="10572600" cy="231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26466">
              <a:lnSpc>
                <a:spcPct val="80000"/>
              </a:lnSpc>
              <a:defRPr spc="47" sz="4745">
                <a:solidFill>
                  <a:srgbClr val="3E382B"/>
                </a:solidFill>
                <a:effectLst>
                  <a:outerShdw sx="100000" sy="100000" kx="0" ky="0" algn="b" rotWithShape="0" blurRad="27813" dist="9271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如果父母親容許申訴的機會，青少年就可以用他可以接受丶有尊嚴的方式處理他的挫折感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p" bldLvl="5" animBg="1" rev="0" advAuto="0" spid="137" grpId="1"/>
      <p:bldP build="whole" bldLvl="1" animBg="1" rev="0" advAuto="0" spid="142" grpId="6"/>
      <p:bldP build="p" bldLvl="5" animBg="1" rev="0" advAuto="0" spid="141" grpId="5"/>
      <p:bldP build="p" bldLvl="5" animBg="1" rev="0" advAuto="0" spid="139" grpId="3"/>
      <p:bldP build="whole" bldLvl="1" animBg="1" rev="0" advAuto="0" spid="140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青少年申訴"/>
          <p:cNvSpPr txBox="1"/>
          <p:nvPr/>
        </p:nvSpPr>
        <p:spPr>
          <a:xfrm>
            <a:off x="196695" y="157195"/>
            <a:ext cx="5396914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青少年申訴</a:t>
            </a:r>
          </a:p>
        </p:txBody>
      </p:sp>
      <p:sp>
        <p:nvSpPr>
          <p:cNvPr id="145" name="申訴的原由"/>
          <p:cNvSpPr txBox="1"/>
          <p:nvPr/>
        </p:nvSpPr>
        <p:spPr>
          <a:xfrm>
            <a:off x="1022230" y="1308436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申訴的原由</a:t>
            </a:r>
          </a:p>
        </p:txBody>
      </p:sp>
      <p:sp>
        <p:nvSpPr>
          <p:cNvPr id="146" name="父母親都不是完美的，我們也都會有判斷錯誤的時候。"/>
          <p:cNvSpPr txBox="1"/>
          <p:nvPr>
            <p:ph type="ctrTitle"/>
          </p:nvPr>
        </p:nvSpPr>
        <p:spPr>
          <a:xfrm>
            <a:off x="1920921" y="2094646"/>
            <a:ext cx="10657992" cy="1613446"/>
          </a:xfrm>
          <a:prstGeom prst="rect">
            <a:avLst/>
          </a:prstGeom>
        </p:spPr>
        <p:txBody>
          <a:bodyPr anchor="ctr"/>
          <a:lstStyle>
            <a:lvl1pPr defTabSz="426466">
              <a:defRPr spc="47" sz="4745">
                <a:effectLst>
                  <a:outerShdw sx="100000" sy="100000" kx="0" ky="0" algn="b" rotWithShape="0" blurRad="27813" dist="9271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父母親都不是完美的，我們也都會有判斷錯誤的時候。</a:t>
            </a:r>
          </a:p>
        </p:txBody>
      </p:sp>
      <p:sp>
        <p:nvSpPr>
          <p:cNvPr id="147" name="申訴的必要"/>
          <p:cNvSpPr txBox="1"/>
          <p:nvPr/>
        </p:nvSpPr>
        <p:spPr>
          <a:xfrm>
            <a:off x="1022230" y="3759779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申訴的必要</a:t>
            </a:r>
          </a:p>
        </p:txBody>
      </p:sp>
      <p:sp>
        <p:nvSpPr>
          <p:cNvPr id="148" name="以申訴來維持家中秩序與不惹兒女的氣之間能夠保持平衡"/>
          <p:cNvSpPr txBox="1"/>
          <p:nvPr/>
        </p:nvSpPr>
        <p:spPr>
          <a:xfrm>
            <a:off x="1920921" y="4477142"/>
            <a:ext cx="10657992" cy="161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26466">
              <a:lnSpc>
                <a:spcPct val="80000"/>
              </a:lnSpc>
              <a:defRPr spc="47" sz="4745">
                <a:solidFill>
                  <a:srgbClr val="3E382B"/>
                </a:solidFill>
                <a:effectLst>
                  <a:outerShdw sx="100000" sy="100000" kx="0" ky="0" algn="b" rotWithShape="0" blurRad="27813" dist="9271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以申訴來維持家中秩序與不惹兒女的氣之間能夠保持平衡</a:t>
            </a:r>
          </a:p>
        </p:txBody>
      </p:sp>
      <p:sp>
        <p:nvSpPr>
          <p:cNvPr id="149" name="申訴的原則"/>
          <p:cNvSpPr txBox="1"/>
          <p:nvPr/>
        </p:nvSpPr>
        <p:spPr>
          <a:xfrm>
            <a:off x="1022230" y="6211123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申訴的原則</a:t>
            </a:r>
          </a:p>
        </p:txBody>
      </p:sp>
      <p:sp>
        <p:nvSpPr>
          <p:cNvPr id="150" name="以謙卑溫和的態度…"/>
          <p:cNvSpPr txBox="1"/>
          <p:nvPr/>
        </p:nvSpPr>
        <p:spPr>
          <a:xfrm>
            <a:off x="1920921" y="7049478"/>
            <a:ext cx="10657992" cy="248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以謙卑溫和的態度</a:t>
            </a:r>
          </a:p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申訴是一個特權，不是一個權利</a:t>
            </a:r>
          </a:p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不可以分別向爸爸和媽媽申訴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4"/>
      <p:bldP build="p" bldLvl="5" animBg="1" rev="0" advAuto="0" spid="149" grpId="5"/>
      <p:bldP build="whole" bldLvl="1" animBg="1" rev="0" advAuto="0" spid="150" grpId="6"/>
      <p:bldP build="p" bldLvl="5" animBg="1" rev="0" advAuto="0" spid="145" grpId="1"/>
      <p:bldP build="whole" bldLvl="1" animBg="1" rev="0" advAuto="0" spid="146" grpId="2"/>
      <p:bldP build="p" bldLvl="5" animBg="1" rev="0" advAuto="0" spid="14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申訴的程序"/>
          <p:cNvSpPr txBox="1"/>
          <p:nvPr/>
        </p:nvSpPr>
        <p:spPr>
          <a:xfrm>
            <a:off x="868893" y="690998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申訴的程序</a:t>
            </a:r>
          </a:p>
        </p:txBody>
      </p:sp>
      <p:sp>
        <p:nvSpPr>
          <p:cNvPr id="153" name="青少年主動…"/>
          <p:cNvSpPr txBox="1"/>
          <p:nvPr/>
        </p:nvSpPr>
        <p:spPr>
          <a:xfrm>
            <a:off x="1752250" y="1560021"/>
            <a:ext cx="10657992" cy="248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青少年主動</a:t>
            </a:r>
          </a:p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提供新的資訊</a:t>
            </a:r>
          </a:p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不是新的意見或新的感覺</a:t>
            </a:r>
          </a:p>
        </p:txBody>
      </p:sp>
      <p:sp>
        <p:nvSpPr>
          <p:cNvPr id="154" name="申訴的基礎"/>
          <p:cNvSpPr txBox="1"/>
          <p:nvPr/>
        </p:nvSpPr>
        <p:spPr>
          <a:xfrm>
            <a:off x="868893" y="4228163"/>
            <a:ext cx="875229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/>
            </a:lvl1pPr>
          </a:lstStyle>
          <a:p>
            <a:pPr/>
            <a:r>
              <a:t>申訴的基礎</a:t>
            </a:r>
          </a:p>
        </p:txBody>
      </p:sp>
      <p:sp>
        <p:nvSpPr>
          <p:cNvPr id="155" name="互信的關係…"/>
          <p:cNvSpPr txBox="1"/>
          <p:nvPr/>
        </p:nvSpPr>
        <p:spPr>
          <a:xfrm>
            <a:off x="1752250" y="5131741"/>
            <a:ext cx="10657992" cy="3959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互信的關係</a:t>
            </a:r>
          </a:p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青少年信任父母會公平丶有彈性的處理問題</a:t>
            </a:r>
          </a:p>
          <a:p>
            <a:pPr marL="905756" indent="-905756" algn="l" defTabSz="461518">
              <a:lnSpc>
                <a:spcPct val="80000"/>
              </a:lnSpc>
              <a:buSzPct val="100000"/>
              <a:buAutoNum type="arabicPeriod" startAt="1"/>
              <a:defRPr spc="51" sz="5135">
                <a:solidFill>
                  <a:srgbClr val="3E382B"/>
                </a:solidFill>
                <a:effectLst>
                  <a:outerShdw sx="100000" sy="100000" kx="0" ky="0" algn="b" rotWithShape="0" blurRad="30099" dist="1003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父母信任青少年會提供合理的新資訊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4"/>
      <p:bldP build="p" bldLvl="5" animBg="1" rev="0" advAuto="0" spid="154" grpId="3"/>
      <p:bldP build="p" bldLvl="5" animBg="1" rev="0" advAuto="0" spid="152" grpId="1"/>
      <p:bldP build="p" bldLvl="5" animBg="1" rev="0" advAuto="0" spid="15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討論時間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69" sz="69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討論時間</a:t>
            </a:r>
          </a:p>
        </p:txBody>
      </p:sp>
      <p:sp>
        <p:nvSpPr>
          <p:cNvPr id="159" name="上週作業「五分鐘預告」分享…"/>
          <p:cNvSpPr txBox="1"/>
          <p:nvPr/>
        </p:nvSpPr>
        <p:spPr>
          <a:xfrm>
            <a:off x="998018" y="4996095"/>
            <a:ext cx="10717424" cy="264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上週作業「五分鐘預告」分享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你對申訴程序有什想法？你們家有施行嗎？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本週作業"/>
          <p:cNvSpPr txBox="1"/>
          <p:nvPr/>
        </p:nvSpPr>
        <p:spPr>
          <a:xfrm>
            <a:off x="1582996" y="1346200"/>
            <a:ext cx="4367449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本週作業</a:t>
            </a:r>
          </a:p>
        </p:txBody>
      </p:sp>
      <p:pic>
        <p:nvPicPr>
          <p:cNvPr id="16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練習「申訴程序」…"/>
          <p:cNvSpPr txBox="1"/>
          <p:nvPr/>
        </p:nvSpPr>
        <p:spPr>
          <a:xfrm>
            <a:off x="1252326" y="4325671"/>
            <a:ext cx="10806822" cy="2589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marL="1146527" indent="-1146527" algn="l">
              <a:lnSpc>
                <a:spcPct val="80000"/>
              </a:lnSpc>
              <a:buSzPct val="100000"/>
              <a:buAutoNum type="arabicPeriod" startAt="1"/>
              <a:defRPr spc="65" sz="6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練習「申訴程序」</a:t>
            </a:r>
          </a:p>
          <a:p>
            <a:pPr marL="1146527" indent="-1146527" algn="l">
              <a:lnSpc>
                <a:spcPct val="80000"/>
              </a:lnSpc>
              <a:buSzPct val="100000"/>
              <a:buAutoNum type="arabicPeriod" startAt="1"/>
              <a:defRPr spc="65" sz="6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與青少年有深度談話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PingFang HK Regular"/>
        <a:ea typeface="PingFang HK Regular"/>
        <a:cs typeface="PingFang HK Regula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PingFang HK Regular"/>
        <a:ea typeface="PingFang HK Regular"/>
        <a:cs typeface="PingFang HK Regula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