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7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>
              <a:spcBef>
                <a:spcPts val="600"/>
              </a:spcBef>
              <a:buSzTx/>
              <a:buNone/>
              <a:defRPr spc="52" sz="52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15. 管教和鼓勵(1)"/>
          <p:cNvSpPr txBox="1"/>
          <p:nvPr>
            <p:ph type="title"/>
          </p:nvPr>
        </p:nvSpPr>
        <p:spPr>
          <a:xfrm>
            <a:off x="1363535" y="7228933"/>
            <a:ext cx="10464801" cy="1244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15. 管教和鼓勵(1)  </a:t>
            </a:r>
          </a:p>
        </p:txBody>
      </p:sp>
      <p:sp>
        <p:nvSpPr>
          <p:cNvPr id="120" name="DVD Session 6-1"/>
          <p:cNvSpPr txBox="1"/>
          <p:nvPr>
            <p:ph type="body" sz="quarter" idx="1"/>
          </p:nvPr>
        </p:nvSpPr>
        <p:spPr>
          <a:xfrm>
            <a:off x="3770923" y="8353497"/>
            <a:ext cx="5650026" cy="12446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PingFang HK Regular"/>
              </a:defRPr>
            </a:lvl1pPr>
          </a:lstStyle>
          <a:p>
            <a:pPr/>
            <a:r>
              <a:t>DVD Session 6-1</a:t>
            </a:r>
          </a:p>
        </p:txBody>
      </p:sp>
      <p:grpSp>
        <p:nvGrpSpPr>
          <p:cNvPr id="123" name="B04EDFBF-014F-43B1-B7D8-FE1799EE1077-L0-001.png"/>
          <p:cNvGrpSpPr/>
          <p:nvPr/>
        </p:nvGrpSpPr>
        <p:grpSpPr>
          <a:xfrm>
            <a:off x="1579210" y="534569"/>
            <a:ext cx="10033451" cy="6652462"/>
            <a:chOff x="0" y="0"/>
            <a:chExt cx="10033450" cy="6652461"/>
          </a:xfrm>
        </p:grpSpPr>
        <p:pic>
          <p:nvPicPr>
            <p:cNvPr id="122" name="B04EDFBF-014F-43B1-B7D8-FE1799EE1077-L0-001.png" descr="B04EDFBF-014F-43B1-B7D8-FE1799EE1077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779451" cy="63222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B04EDFBF-014F-43B1-B7D8-FE1799EE1077-L0-001.png" descr="B04EDFBF-014F-43B1-B7D8-FE1799EE1077-L0-00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033451" cy="66524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5F92EACB-BE0F-4AB0-8E35-2283543A8314-L0-001.png"/>
          <p:cNvGrpSpPr/>
          <p:nvPr/>
        </p:nvGrpSpPr>
        <p:grpSpPr>
          <a:xfrm>
            <a:off x="1190425" y="488705"/>
            <a:ext cx="10623950" cy="7035149"/>
            <a:chOff x="0" y="0"/>
            <a:chExt cx="10623949" cy="7035147"/>
          </a:xfrm>
        </p:grpSpPr>
        <p:pic>
          <p:nvPicPr>
            <p:cNvPr id="126" name="5F92EACB-BE0F-4AB0-8E35-2283543A8314-L0-001.png" descr="5F92EACB-BE0F-4AB0-8E35-2283543A8314-L0-00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312" r="0" b="12303"/>
            <a:stretch>
              <a:fillRect/>
            </a:stretch>
          </p:blipFill>
          <p:spPr>
            <a:xfrm>
              <a:off x="203200" y="203200"/>
              <a:ext cx="10217549" cy="66287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5" name="5F92EACB-BE0F-4AB0-8E35-2283543A8314-L0-001.png" descr="5F92EACB-BE0F-4AB0-8E35-2283543A8314-L0-001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23950" cy="7035148"/>
            </a:xfrm>
            <a:prstGeom prst="rect">
              <a:avLst/>
            </a:prstGeom>
            <a:effectLst/>
          </p:spPr>
        </p:pic>
      </p:grpSp>
      <p:sp>
        <p:nvSpPr>
          <p:cNvPr id="128" name="你要保守你心，勝過保守一切 ， 因為一生的果效是由心發出。(箴言 4:23)"/>
          <p:cNvSpPr txBox="1"/>
          <p:nvPr/>
        </p:nvSpPr>
        <p:spPr>
          <a:xfrm>
            <a:off x="1601235" y="7725998"/>
            <a:ext cx="10291796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800">
                <a:solidFill>
                  <a:schemeClr val="accent6">
                    <a:hueOff val="268947"/>
                    <a:satOff val="-2541"/>
                    <a:lumOff val="-27730"/>
                  </a:schemeClr>
                </a:solidFill>
              </a:defRPr>
            </a:lvl1pPr>
          </a:lstStyle>
          <a:p>
            <a:pPr/>
            <a:r>
              <a:t>你要保守你心，勝過保守一切 ， 因為一生的果效是由心發出。(箴言 4:23)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行為的教導"/>
          <p:cNvSpPr txBox="1"/>
          <p:nvPr/>
        </p:nvSpPr>
        <p:spPr>
          <a:xfrm>
            <a:off x="4681796" y="716716"/>
            <a:ext cx="4392558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行為的教導</a:t>
            </a:r>
          </a:p>
        </p:txBody>
      </p:sp>
      <p:sp>
        <p:nvSpPr>
          <p:cNvPr id="131" name="生活技能/才藝－非道德性…"/>
          <p:cNvSpPr txBox="1"/>
          <p:nvPr/>
        </p:nvSpPr>
        <p:spPr>
          <a:xfrm>
            <a:off x="4698480" y="1891749"/>
            <a:ext cx="8238611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81944" indent="-881944" algn="l">
              <a:buSzPct val="100000"/>
              <a:buAutoNum type="arabicPeriod" startAt="1"/>
              <a:defRPr b="1" sz="5000"/>
            </a:pPr>
            <a:r>
              <a:t>生活技能/才藝－非道德性</a:t>
            </a:r>
          </a:p>
          <a:p>
            <a:pPr marL="881944" indent="-881944" algn="l">
              <a:buSzPct val="100000"/>
              <a:buAutoNum type="arabicPeriod" startAt="1"/>
              <a:defRPr b="1" sz="5000"/>
            </a:pPr>
            <a:r>
              <a:t>道德行為－聖經原則</a:t>
            </a:r>
          </a:p>
        </p:txBody>
      </p:sp>
      <p:sp>
        <p:nvSpPr>
          <p:cNvPr id="132" name="如何教導"/>
          <p:cNvSpPr txBox="1"/>
          <p:nvPr/>
        </p:nvSpPr>
        <p:spPr>
          <a:xfrm>
            <a:off x="461201" y="4130657"/>
            <a:ext cx="4660898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如何教導</a:t>
            </a:r>
          </a:p>
        </p:txBody>
      </p:sp>
      <p:sp>
        <p:nvSpPr>
          <p:cNvPr id="133" name="言教－不要以爲青少年都知道…"/>
          <p:cNvSpPr txBox="1"/>
          <p:nvPr/>
        </p:nvSpPr>
        <p:spPr>
          <a:xfrm>
            <a:off x="696389" y="5535696"/>
            <a:ext cx="11842026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81944" indent="-881944" algn="l">
              <a:buSzPct val="100000"/>
              <a:buAutoNum type="arabicPeriod" startAt="1"/>
              <a:defRPr b="1" sz="5000"/>
            </a:pPr>
            <a:r>
              <a:t>言教－不要以爲青少年都知道</a:t>
            </a:r>
          </a:p>
          <a:p>
            <a:pPr marL="881944" indent="-881944" algn="l">
              <a:buSzPct val="100000"/>
              <a:buAutoNum type="arabicPeriod" startAt="1"/>
              <a:defRPr b="1" sz="5000"/>
            </a:pPr>
            <a:r>
              <a:t>身教－以身作則</a:t>
            </a:r>
          </a:p>
          <a:p>
            <a:pPr marL="881944" indent="-881944" algn="l">
              <a:buSzPct val="100000"/>
              <a:buAutoNum type="arabicPeriod" startAt="1"/>
              <a:defRPr b="1" sz="5000"/>
            </a:pPr>
            <a:r>
              <a:t>有耐心－即使道德行為需要時間去學習</a:t>
            </a:r>
          </a:p>
          <a:p>
            <a:pPr marL="881944" indent="-881944" algn="l">
              <a:buSzPct val="100000"/>
              <a:buAutoNum type="arabicPeriod" startAt="1"/>
              <a:defRPr b="1" sz="5000"/>
            </a:pPr>
            <a:r>
              <a:t>鼓勵青少年 vs 賄賂青少年</a:t>
            </a:r>
          </a:p>
        </p:txBody>
      </p:sp>
      <p:pic>
        <p:nvPicPr>
          <p:cNvPr id="134" name="5A6B0A22-7B77-4A90-B197-DEAD731D357F-L0-001.jpeg" descr="5A6B0A22-7B77-4A90-B197-DEAD731D357F-L0-001.jpeg"/>
          <p:cNvPicPr>
            <a:picLocks noChangeAspect="1"/>
          </p:cNvPicPr>
          <p:nvPr/>
        </p:nvPicPr>
        <p:blipFill>
          <a:blip r:embed="rId2">
            <a:extLst/>
          </a:blip>
          <a:srcRect l="25035" t="0" r="0" b="3249"/>
          <a:stretch>
            <a:fillRect/>
          </a:stretch>
        </p:blipFill>
        <p:spPr>
          <a:xfrm>
            <a:off x="492433" y="729521"/>
            <a:ext cx="3967870" cy="2856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2"/>
      <p:bldP build="p" bldLvl="5" animBg="1" rev="0" advAuto="0" spid="133" grpId="3"/>
      <p:bldP build="p" bldLvl="5" animBg="1" rev="0" advAuto="0"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如何鼓勵青少年有好行為？"/>
          <p:cNvSpPr txBox="1"/>
          <p:nvPr/>
        </p:nvSpPr>
        <p:spPr>
          <a:xfrm>
            <a:off x="626038" y="816544"/>
            <a:ext cx="9429671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如何鼓勵青少年有好行為？</a:t>
            </a:r>
          </a:p>
        </p:txBody>
      </p:sp>
      <p:sp>
        <p:nvSpPr>
          <p:cNvPr id="137" name="父母親能夠信任青少年…"/>
          <p:cNvSpPr txBox="1"/>
          <p:nvPr/>
        </p:nvSpPr>
        <p:spPr>
          <a:xfrm>
            <a:off x="1022230" y="2627379"/>
            <a:ext cx="11642688" cy="566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17222" indent="-917222" algn="l">
              <a:buSzPct val="100000"/>
              <a:buAutoNum type="arabicPeriod" startAt="1"/>
              <a:defRPr b="1" sz="5200"/>
            </a:pPr>
            <a:r>
              <a:t>父母親能夠信任青少年</a:t>
            </a:r>
          </a:p>
          <a:p>
            <a:pPr marL="917222" indent="-917222" algn="l">
              <a:buSzPct val="100000"/>
              <a:buAutoNum type="arabicPeriod" startAt="1"/>
              <a:defRPr b="1" sz="5200"/>
            </a:pPr>
            <a:r>
              <a:t>父母親能夠尊重青少年</a:t>
            </a:r>
          </a:p>
          <a:p>
            <a:pPr marL="917222" indent="-917222" algn="l">
              <a:buSzPct val="100000"/>
              <a:buAutoNum type="arabicPeriod" startAt="1"/>
              <a:defRPr b="1" sz="5200"/>
            </a:pPr>
            <a:r>
              <a:t>父母親和青少年都要遵守同樣的行為標準</a:t>
            </a:r>
          </a:p>
          <a:p>
            <a:pPr marL="917222" indent="-917222" algn="l">
              <a:buSzPct val="100000"/>
              <a:buAutoNum type="arabicPeriod" startAt="1"/>
              <a:defRPr b="1" sz="5200"/>
            </a:pPr>
            <a:r>
              <a:t>教導不是只有命令，也要解釋為何？</a:t>
            </a:r>
          </a:p>
          <a:p>
            <a:pPr marL="917222" indent="-917222" algn="l">
              <a:buSzPct val="100000"/>
              <a:buAutoNum type="arabicPeriod" startAt="1"/>
              <a:defRPr b="1" sz="5200"/>
            </a:pPr>
            <a:r>
              <a:t>當父母親犯錯，父母親願意認錯。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鼓勵的方式 (五種愛的語言)"/>
          <p:cNvSpPr txBox="1"/>
          <p:nvPr/>
        </p:nvSpPr>
        <p:spPr>
          <a:xfrm>
            <a:off x="1434889" y="550408"/>
            <a:ext cx="10135021" cy="11684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鼓勵的方式 (五種愛的語言)</a:t>
            </a:r>
          </a:p>
        </p:txBody>
      </p:sp>
      <p:sp>
        <p:nvSpPr>
          <p:cNvPr id="140" name="言語的鼓勵－避免「附帶評論」…"/>
          <p:cNvSpPr txBox="1"/>
          <p:nvPr/>
        </p:nvSpPr>
        <p:spPr>
          <a:xfrm>
            <a:off x="615887" y="2197246"/>
            <a:ext cx="12294370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70138" indent="-970138" algn="l">
              <a:buSzPct val="100000"/>
              <a:buAutoNum type="arabicPeriod" startAt="1"/>
              <a:defRPr b="1" sz="5500"/>
            </a:pPr>
            <a:r>
              <a:t>言語的鼓勵－避免「附帶評論」</a:t>
            </a:r>
          </a:p>
          <a:p>
            <a:pPr marL="970138" indent="-970138" algn="l">
              <a:buSzPct val="100000"/>
              <a:buAutoNum type="arabicPeriod" startAt="1"/>
              <a:defRPr b="1" sz="5500"/>
            </a:pPr>
            <a:r>
              <a:t>身體的接觸－不是只有心情好時才做</a:t>
            </a:r>
          </a:p>
          <a:p>
            <a:pPr marL="970138" indent="-970138" algn="l">
              <a:buSzPct val="100000"/>
              <a:buAutoNum type="arabicPeriod" startAt="1"/>
              <a:defRPr b="1" sz="5500"/>
            </a:pPr>
            <a:r>
              <a:t>贈送禮物－不要有「附帶條件」</a:t>
            </a:r>
          </a:p>
          <a:p>
            <a:pPr marL="970138" indent="-970138" algn="l">
              <a:buSzPct val="100000"/>
              <a:buAutoNum type="arabicPeriod" startAt="1"/>
              <a:defRPr b="1" sz="5500"/>
            </a:pPr>
            <a:r>
              <a:t>服務的行動</a:t>
            </a:r>
          </a:p>
          <a:p>
            <a:pPr marL="970138" indent="-970138" algn="l">
              <a:buSzPct val="100000"/>
              <a:buAutoNum type="arabicPeriod" startAt="1"/>
              <a:defRPr b="1" sz="5500"/>
            </a:pPr>
            <a:r>
              <a:t>精心的時刻</a:t>
            </a:r>
          </a:p>
        </p:txBody>
      </p:sp>
      <p:pic>
        <p:nvPicPr>
          <p:cNvPr id="141" name="BB37CE99-45EA-4818-9EE4-63404408AD3A-L0-001.jpeg" descr="BB37CE99-45EA-4818-9EE4-63404408AD3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8671" y="5506246"/>
            <a:ext cx="5972151" cy="3978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eeting-clipart-result-discussion-19.png" descr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85800"/>
            <a:ext cx="3810000" cy="313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討論時間"/>
          <p:cNvSpPr txBox="1"/>
          <p:nvPr/>
        </p:nvSpPr>
        <p:spPr>
          <a:xfrm>
            <a:off x="6502400" y="1498600"/>
            <a:ext cx="39116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69" sz="69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討論時間</a:t>
            </a:r>
          </a:p>
        </p:txBody>
      </p:sp>
      <p:sp>
        <p:nvSpPr>
          <p:cNvPr id="145" name="上週作業分享與青少年觀看影片…"/>
          <p:cNvSpPr txBox="1"/>
          <p:nvPr/>
        </p:nvSpPr>
        <p:spPr>
          <a:xfrm>
            <a:off x="725845" y="4604582"/>
            <a:ext cx="11553110" cy="342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上週作業分享與青少年觀看影片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道德行為的教導和生活技能的教導有何異同？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你教導青少年是否常以鼓勵方式？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本週作業"/>
          <p:cNvSpPr txBox="1"/>
          <p:nvPr/>
        </p:nvSpPr>
        <p:spPr>
          <a:xfrm>
            <a:off x="1460327" y="2618895"/>
            <a:ext cx="436744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algn="l">
              <a:lnSpc>
                <a:spcPct val="80000"/>
              </a:lnSpc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本週作業</a:t>
            </a:r>
          </a:p>
        </p:txBody>
      </p:sp>
      <p:pic>
        <p:nvPicPr>
          <p:cNvPr id="148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1318" y="1996595"/>
            <a:ext cx="5490466" cy="2451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閲讀第十一課:管教與鼓勵…"/>
          <p:cNvSpPr txBox="1"/>
          <p:nvPr/>
        </p:nvSpPr>
        <p:spPr>
          <a:xfrm>
            <a:off x="1267659" y="5192024"/>
            <a:ext cx="10806822" cy="270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marL="1146527" indent="-1146527" algn="l">
              <a:lnSpc>
                <a:spcPct val="80000"/>
              </a:lnSpc>
              <a:buSzPct val="100000"/>
              <a:buAutoNum type="arabicPeriod" startAt="1"/>
              <a:defRPr spc="65" sz="6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閲讀第十一課:管教與鼓勵</a:t>
            </a:r>
          </a:p>
          <a:p>
            <a:pPr marL="1146527" indent="-1146527" algn="l">
              <a:lnSpc>
                <a:spcPct val="80000"/>
              </a:lnSpc>
              <a:buSzPct val="100000"/>
              <a:buAutoNum type="arabicPeriod" startAt="1"/>
              <a:defRPr spc="65" sz="6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  <a:sym typeface="PingFang HK Regular"/>
              </a:defRPr>
            </a:pPr>
            <a:r>
              <a:t>練習「鼓勵式的教導」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86ADB91E-3074-4BB0-8638-DCFE8F2BB80F-L0-001.gif" descr="86ADB91E-3074-4BB0-8638-DCFE8F2BB80F-L0-001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0417" y="734379"/>
            <a:ext cx="6643966" cy="419618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所以，你們該效法上帝，好像蒙慈愛的兒女一樣。 也要憑愛心行事，正如基督愛我們，為我們捨了自己，當作馨香的供物和祭物，獻與上帝。(以弗所書 5:1-2)"/>
          <p:cNvSpPr txBox="1"/>
          <p:nvPr/>
        </p:nvSpPr>
        <p:spPr>
          <a:xfrm>
            <a:off x="868635" y="5439462"/>
            <a:ext cx="11635539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1E2432"/>
                </a:solidFill>
              </a:defRPr>
            </a:lvl1pPr>
          </a:lstStyle>
          <a:p>
            <a:pPr/>
            <a:r>
              <a:t>所以，你們該效法上帝，好像蒙慈愛的兒女一樣。 也要憑愛心行事，正如基督愛我們，為我們捨了自己，當作馨香的供物和祭物，獻與上帝。(以弗所書 5:1-2)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PingFang HK Regular"/>
        <a:ea typeface="PingFang HK Regular"/>
        <a:cs typeface="PingFang HK Regula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PingFang HK Regular"/>
        <a:ea typeface="PingFang HK Regular"/>
        <a:cs typeface="PingFang HK Regula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