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9833">
              <a:alpha val="8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DE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1C6B8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wholeTbl>
    <a:band2H>
      <a:tcTxStyle b="def" i="def"/>
      <a:tcStyle>
        <a:tcBdr/>
        <a:fill>
          <a:solidFill>
            <a:srgbClr val="C6BAA9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5C5A52"/>
              </a:solidFill>
              <a:prstDash val="solid"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5C5A52"/>
              </a:solidFill>
              <a:prstDash val="solid"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_rels/tableStyles.xml.rels><?xml version="1.0" encoding="UTF-8"?>
<Relationships xmlns="http://schemas.openxmlformats.org/package/2006/relationships"><Relationship Id="rId1" Type="http://schemas.openxmlformats.org/officeDocument/2006/relationships/image" Target="media/image15.png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540000"/>
            <a:ext cx="10464800" cy="26035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1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587500" y="6362700"/>
            <a:ext cx="104648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587500" y="424180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>
                <a:solidFill>
                  <a:srgbClr val="6E603B"/>
                </a:solidFill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 rot="21600000">
            <a:off x="-1" y="0"/>
            <a:ext cx="13004801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8197967_2985x4000.jpeg"/>
          <p:cNvSpPr/>
          <p:nvPr>
            <p:ph type="pic" sz="half" idx="13"/>
          </p:nvPr>
        </p:nvSpPr>
        <p:spPr>
          <a:xfrm rot="21600000">
            <a:off x="3225799" y="1416050"/>
            <a:ext cx="6555156" cy="4889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845300"/>
            <a:ext cx="10464800" cy="12446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077200"/>
            <a:ext cx="10464800" cy="1244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 anchor="t"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587500" y="3568700"/>
            <a:ext cx="10464800" cy="260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 rot="0">
            <a:off x="7835900" y="2101849"/>
            <a:ext cx="40513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155700" y="1828800"/>
            <a:ext cx="60706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155700" y="5168900"/>
            <a:ext cx="6070600" cy="3302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34045" y="8997950"/>
            <a:ext cx="342901" cy="4064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08197967_2985x4000.jpeg"/>
          <p:cNvSpPr/>
          <p:nvPr>
            <p:ph type="pic" sz="quarter" idx="13"/>
          </p:nvPr>
        </p:nvSpPr>
        <p:spPr>
          <a:xfrm rot="0">
            <a:off x="7607300" y="2863849"/>
            <a:ext cx="4267201" cy="576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587500" y="2743200"/>
            <a:ext cx="5041900" cy="6032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32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32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32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5875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569200" y="965200"/>
            <a:ext cx="4495800" cy="32434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569200" y="4869167"/>
            <a:ext cx="4495800" cy="3911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 rot="0">
            <a:off x="939799" y="967619"/>
            <a:ext cx="5969001" cy="78056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 anchor="t"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875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587500" y="2730500"/>
            <a:ext cx="10464800" cy="603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170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93741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7.png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6" Type="http://schemas.openxmlformats.org/officeDocument/2006/relationships/image" Target="../media/image7.jpeg"/><Relationship Id="rId7" Type="http://schemas.openxmlformats.org/officeDocument/2006/relationships/image" Target="../media/image9.png"/><Relationship Id="rId8" Type="http://schemas.openxmlformats.org/officeDocument/2006/relationships/image" Target="../media/image8.jpeg"/><Relationship Id="rId9" Type="http://schemas.openxmlformats.org/officeDocument/2006/relationships/image" Target="../media/image10.png"/><Relationship Id="rId10" Type="http://schemas.openxmlformats.org/officeDocument/2006/relationships/image" Target="../media/image9.jpeg"/><Relationship Id="rId11" Type="http://schemas.openxmlformats.org/officeDocument/2006/relationships/image" Target="../media/image11.png"/><Relationship Id="rId12" Type="http://schemas.openxmlformats.org/officeDocument/2006/relationships/image" Target="../media/image10.jpeg"/><Relationship Id="rId13" Type="http://schemas.openxmlformats.org/officeDocument/2006/relationships/image" Target="../media/image12.png"/><Relationship Id="rId14" Type="http://schemas.openxmlformats.org/officeDocument/2006/relationships/image" Target="../media/image11.jpeg"/><Relationship Id="rId15" Type="http://schemas.openxmlformats.org/officeDocument/2006/relationships/image" Target="../media/image13.png"/><Relationship Id="rId16" Type="http://schemas.openxmlformats.org/officeDocument/2006/relationships/image" Target="../media/image12.jpeg"/><Relationship Id="rId17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18. 糾正式的管教(2)"/>
          <p:cNvSpPr txBox="1"/>
          <p:nvPr>
            <p:ph type="title"/>
          </p:nvPr>
        </p:nvSpPr>
        <p:spPr>
          <a:xfrm>
            <a:off x="1363535" y="7167598"/>
            <a:ext cx="10464801" cy="12446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18. 糾正式的管教(2)    </a:t>
            </a:r>
          </a:p>
        </p:txBody>
      </p:sp>
      <p:sp>
        <p:nvSpPr>
          <p:cNvPr id="120" name="學員手冊第12課"/>
          <p:cNvSpPr txBox="1"/>
          <p:nvPr>
            <p:ph type="body" sz="quarter" idx="1"/>
          </p:nvPr>
        </p:nvSpPr>
        <p:spPr>
          <a:xfrm>
            <a:off x="4154265" y="8338163"/>
            <a:ext cx="4883342" cy="12446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學員手冊第12課</a:t>
            </a:r>
          </a:p>
        </p:txBody>
      </p:sp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428" y="1697278"/>
            <a:ext cx="6028360" cy="443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1300" y="1698058"/>
            <a:ext cx="5930625" cy="4439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FC869126-A376-4BF6-9359-F988F4890BEE-L0-001.jpeg"/>
          <p:cNvGrpSpPr/>
          <p:nvPr/>
        </p:nvGrpSpPr>
        <p:grpSpPr>
          <a:xfrm>
            <a:off x="3169741" y="6715136"/>
            <a:ext cx="4041140" cy="3170556"/>
            <a:chOff x="0" y="0"/>
            <a:chExt cx="4041139" cy="3170554"/>
          </a:xfrm>
        </p:grpSpPr>
        <p:pic>
          <p:nvPicPr>
            <p:cNvPr id="167" name="FC869126-A376-4BF6-9359-F988F4890BEE-L0-001.jpeg" descr="FC869126-A376-4BF6-9359-F988F4890BEE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3787140" cy="28403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FC869126-A376-4BF6-9359-F988F4890BEE-L0-001.jpeg" descr="FC869126-A376-4BF6-9359-F988F4890BEE-L0-0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41140" cy="3170555"/>
            </a:xfrm>
            <a:prstGeom prst="rect">
              <a:avLst/>
            </a:prstGeom>
            <a:effectLst/>
          </p:spPr>
        </p:pic>
      </p:grpSp>
      <p:grpSp>
        <p:nvGrpSpPr>
          <p:cNvPr id="171" name="874F9F4E-8F50-44B5-A0BB-E52640929658-L0-001.jpeg"/>
          <p:cNvGrpSpPr/>
          <p:nvPr/>
        </p:nvGrpSpPr>
        <p:grpSpPr>
          <a:xfrm>
            <a:off x="111074" y="5944401"/>
            <a:ext cx="2940723" cy="3912497"/>
            <a:chOff x="0" y="0"/>
            <a:chExt cx="2940722" cy="3912496"/>
          </a:xfrm>
        </p:grpSpPr>
        <p:pic>
          <p:nvPicPr>
            <p:cNvPr id="170" name="874F9F4E-8F50-44B5-A0BB-E52640929658-L0-001.jpeg" descr="874F9F4E-8F50-44B5-A0BB-E52640929658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2686723" cy="35822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874F9F4E-8F50-44B5-A0BB-E52640929658-L0-001.jpeg" descr="874F9F4E-8F50-44B5-A0BB-E52640929658-L0-00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940723" cy="3912497"/>
            </a:xfrm>
            <a:prstGeom prst="rect">
              <a:avLst/>
            </a:prstGeom>
            <a:effectLst/>
          </p:spPr>
        </p:pic>
      </p:grpSp>
      <p:grpSp>
        <p:nvGrpSpPr>
          <p:cNvPr id="174" name="AD96E661-8F85-44B0-B5EA-61E2B1E484A6-L0-001.jpeg"/>
          <p:cNvGrpSpPr/>
          <p:nvPr/>
        </p:nvGrpSpPr>
        <p:grpSpPr>
          <a:xfrm>
            <a:off x="9810721" y="4495770"/>
            <a:ext cx="3234972" cy="4304829"/>
            <a:chOff x="0" y="0"/>
            <a:chExt cx="3234970" cy="4304827"/>
          </a:xfrm>
        </p:grpSpPr>
        <p:pic>
          <p:nvPicPr>
            <p:cNvPr id="173" name="AD96E661-8F85-44B0-B5EA-61E2B1E484A6-L0-001.jpeg" descr="AD96E661-8F85-44B0-B5EA-61E2B1E484A6-L0-001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980971" cy="3974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AD96E661-8F85-44B0-B5EA-61E2B1E484A6-L0-001.jpeg" descr="AD96E661-8F85-44B0-B5EA-61E2B1E484A6-L0-00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34971" cy="4304828"/>
            </a:xfrm>
            <a:prstGeom prst="rect">
              <a:avLst/>
            </a:prstGeom>
            <a:effectLst/>
          </p:spPr>
        </p:pic>
      </p:grpSp>
      <p:grpSp>
        <p:nvGrpSpPr>
          <p:cNvPr id="177" name="8E5F5F0F-67D5-4671-9B94-3C0CEEF39429-L0-001.jpeg"/>
          <p:cNvGrpSpPr/>
          <p:nvPr/>
        </p:nvGrpSpPr>
        <p:grpSpPr>
          <a:xfrm>
            <a:off x="309047" y="441728"/>
            <a:ext cx="4956457" cy="3857043"/>
            <a:chOff x="0" y="0"/>
            <a:chExt cx="4956455" cy="3857042"/>
          </a:xfrm>
        </p:grpSpPr>
        <p:pic>
          <p:nvPicPr>
            <p:cNvPr id="176" name="8E5F5F0F-67D5-4671-9B94-3C0CEEF39429-L0-001.jpeg" descr="8E5F5F0F-67D5-4671-9B94-3C0CEEF39429-L0-001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4702456" cy="3526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8E5F5F0F-67D5-4671-9B94-3C0CEEF39429-L0-001.jpeg" descr="8E5F5F0F-67D5-4671-9B94-3C0CEEF39429-L0-001.jpe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956456" cy="3857043"/>
            </a:xfrm>
            <a:prstGeom prst="rect">
              <a:avLst/>
            </a:prstGeom>
            <a:effectLst/>
          </p:spPr>
        </p:pic>
      </p:grpSp>
      <p:grpSp>
        <p:nvGrpSpPr>
          <p:cNvPr id="180" name="22DB03CF-9D56-4A6B-9CE3-626EDCC16662-L0-001.jpeg"/>
          <p:cNvGrpSpPr/>
          <p:nvPr/>
        </p:nvGrpSpPr>
        <p:grpSpPr>
          <a:xfrm>
            <a:off x="8246633" y="470832"/>
            <a:ext cx="4526786" cy="3534790"/>
            <a:chOff x="0" y="0"/>
            <a:chExt cx="4526785" cy="3534788"/>
          </a:xfrm>
        </p:grpSpPr>
        <p:pic>
          <p:nvPicPr>
            <p:cNvPr id="179" name="22DB03CF-9D56-4A6B-9CE3-626EDCC16662-L0-001.jpeg" descr="22DB03CF-9D56-4A6B-9CE3-626EDCC16662-L0-001.jpe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88900"/>
              <a:ext cx="4272786" cy="32045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22DB03CF-9D56-4A6B-9CE3-626EDCC16662-L0-001.jpeg" descr="22DB03CF-9D56-4A6B-9CE3-626EDCC16662-L0-001.jpe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526786" cy="3534789"/>
            </a:xfrm>
            <a:prstGeom prst="rect">
              <a:avLst/>
            </a:prstGeom>
            <a:effectLst/>
          </p:spPr>
        </p:pic>
      </p:grpSp>
      <p:grpSp>
        <p:nvGrpSpPr>
          <p:cNvPr id="183" name="EC1349BB-7C1A-45F9-BFC3-EE95A2A0C5E6-L0-001.jpeg"/>
          <p:cNvGrpSpPr/>
          <p:nvPr/>
        </p:nvGrpSpPr>
        <p:grpSpPr>
          <a:xfrm>
            <a:off x="-40873" y="4208969"/>
            <a:ext cx="8673410" cy="2405652"/>
            <a:chOff x="0" y="0"/>
            <a:chExt cx="8673409" cy="2405651"/>
          </a:xfrm>
        </p:grpSpPr>
        <p:pic>
          <p:nvPicPr>
            <p:cNvPr id="182" name="EC1349BB-7C1A-45F9-BFC3-EE95A2A0C5E6-L0-001.jpeg" descr="EC1349BB-7C1A-45F9-BFC3-EE95A2A0C5E6-L0-001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34107" r="0" b="33024"/>
            <a:stretch>
              <a:fillRect/>
            </a:stretch>
          </p:blipFill>
          <p:spPr>
            <a:xfrm>
              <a:off x="127000" y="88900"/>
              <a:ext cx="8419410" cy="20754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1" name="EC1349BB-7C1A-45F9-BFC3-EE95A2A0C5E6-L0-001.jpeg" descr="EC1349BB-7C1A-45F9-BFC3-EE95A2A0C5E6-L0-001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-1"/>
              <a:ext cx="8673410" cy="2405653"/>
            </a:xfrm>
            <a:prstGeom prst="rect">
              <a:avLst/>
            </a:prstGeom>
            <a:effectLst/>
          </p:spPr>
        </p:pic>
      </p:grpSp>
      <p:grpSp>
        <p:nvGrpSpPr>
          <p:cNvPr id="186" name="432BAB4E-5B47-413F-83E9-B9050E173B11-L0-001.jpeg"/>
          <p:cNvGrpSpPr/>
          <p:nvPr/>
        </p:nvGrpSpPr>
        <p:grpSpPr>
          <a:xfrm>
            <a:off x="7140921" y="5115650"/>
            <a:ext cx="3208872" cy="4270028"/>
            <a:chOff x="0" y="0"/>
            <a:chExt cx="3208870" cy="4270026"/>
          </a:xfrm>
        </p:grpSpPr>
        <p:pic>
          <p:nvPicPr>
            <p:cNvPr id="185" name="432BAB4E-5B47-413F-83E9-B9050E173B11-L0-001.jpeg" descr="432BAB4E-5B47-413F-83E9-B9050E173B11-L0-001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1570" t="0" r="0" b="11570"/>
            <a:stretch>
              <a:fillRect/>
            </a:stretch>
          </p:blipFill>
          <p:spPr>
            <a:xfrm>
              <a:off x="126999" y="88900"/>
              <a:ext cx="2954872" cy="39398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4" name="432BAB4E-5B47-413F-83E9-B9050E173B11-L0-001.jpeg" descr="432BAB4E-5B47-413F-83E9-B9050E173B11-L0-001.jpe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0"/>
              <a:ext cx="3208872" cy="4270028"/>
            </a:xfrm>
            <a:prstGeom prst="rect">
              <a:avLst/>
            </a:prstGeom>
            <a:effectLst/>
          </p:spPr>
        </p:pic>
      </p:grpSp>
      <p:grpSp>
        <p:nvGrpSpPr>
          <p:cNvPr id="189" name="65D4DE43-5FD5-4079-9889-CD865DA7961F-L0-001.jpeg"/>
          <p:cNvGrpSpPr/>
          <p:nvPr/>
        </p:nvGrpSpPr>
        <p:grpSpPr>
          <a:xfrm>
            <a:off x="4876290" y="237138"/>
            <a:ext cx="2909693" cy="3871124"/>
            <a:chOff x="0" y="0"/>
            <a:chExt cx="2909691" cy="3871122"/>
          </a:xfrm>
        </p:grpSpPr>
        <p:pic>
          <p:nvPicPr>
            <p:cNvPr id="188" name="65D4DE43-5FD5-4079-9889-CD865DA7961F-L0-001.jpeg" descr="65D4DE43-5FD5-4079-9889-CD865DA7961F-L0-001.jpe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7000" y="88900"/>
              <a:ext cx="2655692" cy="35409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65D4DE43-5FD5-4079-9889-CD865DA7961F-L0-001.jpeg" descr="65D4DE43-5FD5-4079-9889-CD865DA7961F-L0-001.jpeg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2909692" cy="387112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“她說：「主啊，沒有。」耶穌說：「我也不定你的罪。去吧，從此不要再犯罪了！」”(約翰福音 8:11)"/>
          <p:cNvSpPr txBox="1"/>
          <p:nvPr/>
        </p:nvSpPr>
        <p:spPr>
          <a:xfrm>
            <a:off x="1162044" y="7147576"/>
            <a:ext cx="10680713" cy="2622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300"/>
            </a:lvl1pPr>
          </a:lstStyle>
          <a:p>
            <a:pPr/>
            <a:r>
              <a:t>“她說：「主啊，沒有。」耶穌說：「我也不定你的罪。去吧，從此不要再犯罪了！」”(約翰福音 8:11)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3893" y="549771"/>
            <a:ext cx="6596658" cy="6596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糾正原則一："/>
          <p:cNvSpPr txBox="1"/>
          <p:nvPr/>
        </p:nvSpPr>
        <p:spPr>
          <a:xfrm>
            <a:off x="628672" y="384567"/>
            <a:ext cx="6723276" cy="8636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糾正原則一：</a:t>
            </a:r>
          </a:p>
        </p:txBody>
      </p:sp>
      <p:sp>
        <p:nvSpPr>
          <p:cNvPr id="128" name="分辨犯錯與挑釁的不同…"/>
          <p:cNvSpPr txBox="1"/>
          <p:nvPr/>
        </p:nvSpPr>
        <p:spPr>
          <a:xfrm>
            <a:off x="871526" y="1609382"/>
            <a:ext cx="11642689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5200"/>
            </a:pPr>
            <a:r>
              <a:t>分辨犯錯與挑釁的不同</a:t>
            </a:r>
          </a:p>
          <a:p>
            <a:pPr algn="l">
              <a:defRPr b="1" sz="5200"/>
            </a:pPr>
            <a:r>
              <a:t>Teenishness &amp; Foolishness </a:t>
            </a:r>
          </a:p>
        </p:txBody>
      </p:sp>
      <p:sp>
        <p:nvSpPr>
          <p:cNvPr id="129" name="糾正原則二："/>
          <p:cNvSpPr txBox="1"/>
          <p:nvPr/>
        </p:nvSpPr>
        <p:spPr>
          <a:xfrm>
            <a:off x="615972" y="4025899"/>
            <a:ext cx="6723276" cy="8636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糾正原則二：</a:t>
            </a:r>
          </a:p>
        </p:txBody>
      </p:sp>
      <p:sp>
        <p:nvSpPr>
          <p:cNvPr id="130" name="糾正必須有助學習－了解why &amp; apply"/>
          <p:cNvSpPr txBox="1"/>
          <p:nvPr/>
        </p:nvSpPr>
        <p:spPr>
          <a:xfrm>
            <a:off x="871526" y="5111368"/>
            <a:ext cx="1164268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200"/>
            </a:lvl1pPr>
          </a:lstStyle>
          <a:p>
            <a:pPr/>
            <a:r>
              <a:t>糾正必須有助學習－了解why &amp; apply</a:t>
            </a:r>
          </a:p>
        </p:txBody>
      </p:sp>
      <p:sp>
        <p:nvSpPr>
          <p:cNvPr id="131" name="糾正原則三："/>
          <p:cNvSpPr txBox="1"/>
          <p:nvPr/>
        </p:nvSpPr>
        <p:spPr>
          <a:xfrm>
            <a:off x="622300" y="6845299"/>
            <a:ext cx="6723275" cy="8636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糾正原則三：</a:t>
            </a:r>
          </a:p>
        </p:txBody>
      </p:sp>
      <p:sp>
        <p:nvSpPr>
          <p:cNvPr id="132" name="承受自然後果(財物損失)－承擔個人責任"/>
          <p:cNvSpPr txBox="1"/>
          <p:nvPr/>
        </p:nvSpPr>
        <p:spPr>
          <a:xfrm>
            <a:off x="876300" y="8128000"/>
            <a:ext cx="1197610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200"/>
            </a:lvl1pPr>
          </a:lstStyle>
          <a:p>
            <a:pPr/>
            <a:r>
              <a:t>承受自然後果(財物損失)－承擔個人責任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" grpId="3"/>
      <p:bldP build="p" bldLvl="5" animBg="1" rev="0" advAuto="0" spid="130" grpId="2"/>
      <p:bldP build="p" bldLvl="5" animBg="1" rev="0" advAuto="0" spid="1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糾正原則三："/>
          <p:cNvSpPr txBox="1"/>
          <p:nvPr/>
        </p:nvSpPr>
        <p:spPr>
          <a:xfrm>
            <a:off x="628672" y="384567"/>
            <a:ext cx="6723276" cy="8636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糾正原則三：</a:t>
            </a:r>
          </a:p>
        </p:txBody>
      </p:sp>
      <p:sp>
        <p:nvSpPr>
          <p:cNvPr id="135" name="青少年的年紀…"/>
          <p:cNvSpPr txBox="1"/>
          <p:nvPr/>
        </p:nvSpPr>
        <p:spPr>
          <a:xfrm>
            <a:off x="1294403" y="4392315"/>
            <a:ext cx="11642688" cy="492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7222" indent="-917222" algn="l">
              <a:buSzPct val="100000"/>
              <a:buAutoNum type="arabicPeriod" startAt="1"/>
              <a:defRPr b="1" sz="5200"/>
            </a:pPr>
            <a:r>
              <a:t>青少年的年紀</a:t>
            </a:r>
          </a:p>
          <a:p>
            <a:pPr marL="917222" indent="-917222" algn="l">
              <a:buSzPct val="100000"/>
              <a:buAutoNum type="arabicPeriod" startAt="1"/>
              <a:defRPr b="1" sz="5200"/>
            </a:pPr>
            <a:r>
              <a:t>犯錯的頻率</a:t>
            </a:r>
          </a:p>
          <a:p>
            <a:pPr marL="917222" indent="-917222" algn="l">
              <a:buSzPct val="100000"/>
              <a:buAutoNum type="arabicPeriod" startAt="1"/>
              <a:defRPr b="1" sz="5200"/>
            </a:pPr>
            <a:r>
              <a:t>犯錯的情況</a:t>
            </a:r>
          </a:p>
          <a:p>
            <a:pPr marL="917222" indent="-917222" algn="l">
              <a:buSzPct val="100000"/>
              <a:buAutoNum type="arabicPeriod" startAt="1"/>
              <a:defRPr b="1" sz="5200"/>
            </a:pPr>
            <a:r>
              <a:t>孩子整體的行為表現</a:t>
            </a:r>
          </a:p>
          <a:p>
            <a:pPr marL="917222" indent="-917222" algn="l">
              <a:buSzPct val="100000"/>
              <a:buAutoNum type="arabicPeriod" startAt="1"/>
              <a:defRPr b="1" sz="5200"/>
            </a:pPr>
            <a:r>
              <a:t>管教必須取得平衡點 </a:t>
            </a:r>
          </a:p>
        </p:txBody>
      </p:sp>
      <p:sp>
        <p:nvSpPr>
          <p:cNvPr id="136" name="處罰必須與所犯罪行相當…"/>
          <p:cNvSpPr txBox="1"/>
          <p:nvPr/>
        </p:nvSpPr>
        <p:spPr>
          <a:xfrm>
            <a:off x="774328" y="1635966"/>
            <a:ext cx="7543801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5200"/>
            </a:pPr>
            <a:r>
              <a:t>處罰必須與所犯罪行相當</a:t>
            </a:r>
          </a:p>
          <a:p>
            <a:pPr algn="l">
              <a:defRPr b="1" sz="5200"/>
            </a:pPr>
          </a:p>
          <a:p>
            <a:pPr algn="l">
              <a:defRPr b="1" sz="5200"/>
            </a:pPr>
            <a:r>
              <a:t>考慮以下的因素：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糾正原則四："/>
          <p:cNvSpPr txBox="1"/>
          <p:nvPr/>
        </p:nvSpPr>
        <p:spPr>
          <a:xfrm>
            <a:off x="506002" y="1227919"/>
            <a:ext cx="6723276" cy="8636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糾正原則四：</a:t>
            </a:r>
          </a:p>
        </p:txBody>
      </p:sp>
      <p:sp>
        <p:nvSpPr>
          <p:cNvPr id="139" name="冒犯他人或他人的所有物時，必須向對方道歉"/>
          <p:cNvSpPr txBox="1"/>
          <p:nvPr/>
        </p:nvSpPr>
        <p:spPr>
          <a:xfrm>
            <a:off x="681055" y="2677004"/>
            <a:ext cx="1164268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200"/>
            </a:lvl1pPr>
          </a:lstStyle>
          <a:p>
            <a:pPr/>
            <a:r>
              <a:t>冒犯他人或他人的所有物時，必須向對方道歉</a:t>
            </a:r>
          </a:p>
        </p:txBody>
      </p:sp>
      <p:sp>
        <p:nvSpPr>
          <p:cNvPr id="140" name="糾正原則五："/>
          <p:cNvSpPr txBox="1"/>
          <p:nvPr/>
        </p:nvSpPr>
        <p:spPr>
          <a:xfrm>
            <a:off x="506002" y="5333999"/>
            <a:ext cx="6723276" cy="8636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糾正原則五：</a:t>
            </a:r>
          </a:p>
        </p:txBody>
      </p:sp>
      <p:sp>
        <p:nvSpPr>
          <p:cNvPr id="141" name="如果造成金錢上的損失，青少年必須償還對方"/>
          <p:cNvSpPr txBox="1"/>
          <p:nvPr/>
        </p:nvSpPr>
        <p:spPr>
          <a:xfrm>
            <a:off x="799631" y="6691610"/>
            <a:ext cx="1197610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200"/>
            </a:lvl1pPr>
          </a:lstStyle>
          <a:p>
            <a:pPr/>
            <a:r>
              <a:t>如果造成金錢上的損失，青少年必須償還對方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  <p:bldP build="p" bldLvl="5" animBg="1" rev="0" advAuto="0" spid="14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責任感的問題"/>
          <p:cNvSpPr txBox="1"/>
          <p:nvPr/>
        </p:nvSpPr>
        <p:spPr>
          <a:xfrm>
            <a:off x="398403" y="457177"/>
            <a:ext cx="4837236" cy="8636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責任感的問題</a:t>
            </a:r>
          </a:p>
        </p:txBody>
      </p:sp>
      <p:pic>
        <p:nvPicPr>
          <p:cNvPr id="144" name="764FD750-45C0-40E0-B7DA-20E3B740A724-L0-001.png" descr="764FD750-45C0-40E0-B7DA-20E3B740A724-L0-001.png"/>
          <p:cNvPicPr>
            <a:picLocks noChangeAspect="1"/>
          </p:cNvPicPr>
          <p:nvPr/>
        </p:nvPicPr>
        <p:blipFill>
          <a:blip r:embed="rId2">
            <a:extLst/>
          </a:blip>
          <a:srcRect l="23789" t="0" r="23789" b="0"/>
          <a:stretch>
            <a:fillRect/>
          </a:stretch>
        </p:blipFill>
        <p:spPr>
          <a:xfrm>
            <a:off x="8172366" y="420515"/>
            <a:ext cx="3958374" cy="461838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教養孩子的主要目標之一，就是養育一個擁有自我管理能力，能將正確態度與行為的責任感內化在自己心𥚃的有良知感的年輕人。"/>
          <p:cNvSpPr txBox="1"/>
          <p:nvPr/>
        </p:nvSpPr>
        <p:spPr>
          <a:xfrm>
            <a:off x="514349" y="5497810"/>
            <a:ext cx="11976101" cy="4140201"/>
          </a:xfrm>
          <a:prstGeom prst="rect">
            <a:avLst/>
          </a:prstGeom>
          <a:solidFill>
            <a:schemeClr val="accent3">
              <a:hueOff val="278599"/>
              <a:satOff val="19149"/>
              <a:lumOff val="68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教養孩子的主要目標之一，就是養育一個擁有自我管理能力，能將正確態度與行為的責任感內化在自己心𥚃的有良知感的年輕人。</a:t>
            </a:r>
          </a:p>
        </p:txBody>
      </p:sp>
      <p:sp>
        <p:nvSpPr>
          <p:cNvPr id="146" name="孩子從小學習有責任做事…"/>
          <p:cNvSpPr txBox="1"/>
          <p:nvPr/>
        </p:nvSpPr>
        <p:spPr>
          <a:xfrm>
            <a:off x="401717" y="1379326"/>
            <a:ext cx="8173349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5200"/>
            </a:pPr>
            <a:r>
              <a:t>孩子從小學習有責任做事</a:t>
            </a:r>
          </a:p>
          <a:p>
            <a:pPr algn="l">
              <a:defRPr b="1" sz="5200"/>
            </a:pPr>
            <a:r>
              <a:t>父母親做的太多</a:t>
            </a:r>
          </a:p>
          <a:p>
            <a:pPr algn="l">
              <a:defRPr b="1" sz="5200"/>
            </a:pPr>
            <a:r>
              <a:t>父母親不斷的提醒</a:t>
            </a:r>
          </a:p>
          <a:p>
            <a:pPr algn="l">
              <a:defRPr b="1" sz="5200"/>
            </a:pPr>
            <a:r>
              <a:t>責任vs自由與特權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6" grpId="2"/>
      <p:bldP build="p" bldLvl="5" animBg="1" rev="0" advAuto="0" spid="1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替代法或壓抑法"/>
          <p:cNvSpPr txBox="1"/>
          <p:nvPr/>
        </p:nvSpPr>
        <p:spPr>
          <a:xfrm>
            <a:off x="398403" y="457177"/>
            <a:ext cx="5918260" cy="8636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替代法或壓抑法</a:t>
            </a:r>
          </a:p>
        </p:txBody>
      </p:sp>
      <p:sp>
        <p:nvSpPr>
          <p:cNvPr id="149" name="不良音樂丶不良朋友…"/>
          <p:cNvSpPr txBox="1"/>
          <p:nvPr/>
        </p:nvSpPr>
        <p:spPr>
          <a:xfrm>
            <a:off x="3625122" y="1621748"/>
            <a:ext cx="7165254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5200"/>
            </a:pPr>
            <a:r>
              <a:t>不良音樂丶不良朋友</a:t>
            </a:r>
          </a:p>
          <a:p>
            <a:pPr algn="l">
              <a:defRPr b="1" sz="5200"/>
            </a:pPr>
            <a:r>
              <a:t>上網丶電玩遊戲丶手機</a:t>
            </a:r>
          </a:p>
        </p:txBody>
      </p:sp>
      <p:pic>
        <p:nvPicPr>
          <p:cNvPr id="150" name="85D5E342-AF6E-4928-BF62-BA817E6E2927-L0-001.jpeg" descr="85D5E342-AF6E-4928-BF62-BA817E6E2927-L0-001.jpeg"/>
          <p:cNvPicPr>
            <a:picLocks noChangeAspect="1"/>
          </p:cNvPicPr>
          <p:nvPr/>
        </p:nvPicPr>
        <p:blipFill>
          <a:blip r:embed="rId2">
            <a:extLst/>
          </a:blip>
          <a:srcRect l="50174" t="0" r="0" b="0"/>
          <a:stretch>
            <a:fillRect/>
          </a:stretch>
        </p:blipFill>
        <p:spPr>
          <a:xfrm>
            <a:off x="1494711" y="1619168"/>
            <a:ext cx="1768016" cy="1757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85D5E342-AF6E-4928-BF62-BA817E6E2927-L0-001.jpeg" descr="85D5E342-AF6E-4928-BF62-BA817E6E2927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50559" b="0"/>
          <a:stretch>
            <a:fillRect/>
          </a:stretch>
        </p:blipFill>
        <p:spPr>
          <a:xfrm>
            <a:off x="1501621" y="3522919"/>
            <a:ext cx="1754359" cy="175795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？"/>
          <p:cNvSpPr txBox="1"/>
          <p:nvPr/>
        </p:nvSpPr>
        <p:spPr>
          <a:xfrm>
            <a:off x="3824460" y="4020799"/>
            <a:ext cx="716525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200"/>
            </a:lvl1pPr>
          </a:lstStyle>
          <a:p>
            <a:pPr/>
            <a:r>
              <a:t>？</a:t>
            </a:r>
          </a:p>
        </p:txBody>
      </p:sp>
      <p:sp>
        <p:nvSpPr>
          <p:cNvPr id="153" name="拿單比喻的智慧"/>
          <p:cNvSpPr txBox="1"/>
          <p:nvPr/>
        </p:nvSpPr>
        <p:spPr>
          <a:xfrm>
            <a:off x="398403" y="5489714"/>
            <a:ext cx="5918260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拿單比喻的智慧</a:t>
            </a:r>
          </a:p>
        </p:txBody>
      </p:sp>
      <p:sp>
        <p:nvSpPr>
          <p:cNvPr id="154" name="沒有威脅性－願意聆聽＋思想…"/>
          <p:cNvSpPr txBox="1"/>
          <p:nvPr/>
        </p:nvSpPr>
        <p:spPr>
          <a:xfrm>
            <a:off x="1382149" y="6814331"/>
            <a:ext cx="10240502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7222" indent="-917222" algn="l">
              <a:buSzPct val="100000"/>
              <a:buAutoNum type="arabicPeriod" startAt="1"/>
              <a:defRPr b="1" sz="5200"/>
            </a:pPr>
            <a:r>
              <a:t>沒有威脅性－願意聆聽＋思想</a:t>
            </a:r>
          </a:p>
          <a:p>
            <a:pPr marL="917222" indent="-917222" algn="l">
              <a:buSzPct val="100000"/>
              <a:buAutoNum type="arabicPeriod" startAt="1"/>
              <a:defRPr b="1" sz="5200"/>
            </a:pPr>
            <a:r>
              <a:t>當事人指出問題所在－自發性</a:t>
            </a:r>
          </a:p>
          <a:p>
            <a:pPr marL="917222" indent="-917222" algn="l">
              <a:buSzPct val="100000"/>
              <a:buAutoNum type="arabicPeriod" startAt="1"/>
              <a:defRPr b="1" sz="5200"/>
            </a:pPr>
            <a:r>
              <a:t>同樣的原則和邏輯看到自己的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2" grpId="2"/>
      <p:bldP build="p" bldLvl="5" animBg="1" rev="0" advAuto="0" spid="154" grpId="3"/>
      <p:bldP build="p" bldLvl="5" animBg="1" rev="0" advAuto="0" spid="14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meeting-clipart-result-discussion-19.png" descr="meeting-clipart-result-discussion-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100" y="685800"/>
            <a:ext cx="3810000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討論時間"/>
          <p:cNvSpPr txBox="1"/>
          <p:nvPr/>
        </p:nvSpPr>
        <p:spPr>
          <a:xfrm>
            <a:off x="6502400" y="1498600"/>
            <a:ext cx="391160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69" sz="69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PingFang HK Semibold"/>
                <a:ea typeface="PingFang HK Semibold"/>
                <a:cs typeface="PingFang HK Semibold"/>
                <a:sym typeface="PingFang HK Semibold"/>
              </a:defRPr>
            </a:lvl1pPr>
          </a:lstStyle>
          <a:p>
            <a:pPr/>
            <a:r>
              <a:t>討論時間</a:t>
            </a:r>
          </a:p>
        </p:txBody>
      </p:sp>
      <p:sp>
        <p:nvSpPr>
          <p:cNvPr id="158" name="你的家庭如何訓練孩子的責任感？"/>
          <p:cNvSpPr txBox="1"/>
          <p:nvPr/>
        </p:nvSpPr>
        <p:spPr>
          <a:xfrm>
            <a:off x="368914" y="3696799"/>
            <a:ext cx="1155311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你的家庭如何訓練孩子的責任感？</a:t>
            </a:r>
          </a:p>
        </p:txBody>
      </p:sp>
      <p:sp>
        <p:nvSpPr>
          <p:cNvPr id="159" name="對自己的責任丶對家人的責任…"/>
          <p:cNvSpPr txBox="1"/>
          <p:nvPr/>
        </p:nvSpPr>
        <p:spPr>
          <a:xfrm>
            <a:off x="1938222" y="4573729"/>
            <a:ext cx="10495330" cy="264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70138" indent="-970138" algn="l">
              <a:lnSpc>
                <a:spcPct val="80000"/>
              </a:lnSpc>
              <a:buSzPct val="100000"/>
              <a:buAutoNum type="arabicPeriod" startAt="1"/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對自己的責任丶對家人的責任</a:t>
            </a:r>
          </a:p>
          <a:p>
            <a:pPr marL="970138" indent="-970138" algn="l">
              <a:lnSpc>
                <a:spcPct val="80000"/>
              </a:lnSpc>
              <a:buSzPct val="100000"/>
              <a:buAutoNum type="arabicPeriod" startAt="1"/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對社會的責任丶對國家的責任</a:t>
            </a:r>
          </a:p>
          <a:p>
            <a:pPr marL="970138" indent="-970138" algn="l">
              <a:lnSpc>
                <a:spcPct val="80000"/>
              </a:lnSpc>
              <a:buSzPct val="100000"/>
              <a:buAutoNum type="arabicPeriod" startAt="1"/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對教會的責任丶對神國的責任</a:t>
            </a:r>
          </a:p>
        </p:txBody>
      </p:sp>
      <p:sp>
        <p:nvSpPr>
          <p:cNvPr id="160" name="分享你的＂拿單比喻式＂糾正的經驗"/>
          <p:cNvSpPr txBox="1"/>
          <p:nvPr/>
        </p:nvSpPr>
        <p:spPr>
          <a:xfrm>
            <a:off x="725845" y="7968899"/>
            <a:ext cx="1155311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分享你的＂拿單比喻式＂糾正的經驗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2"/>
      <p:bldP build="whole" bldLvl="1" animBg="1" rev="0" advAuto="0" spid="15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本週作業"/>
          <p:cNvSpPr txBox="1"/>
          <p:nvPr/>
        </p:nvSpPr>
        <p:spPr>
          <a:xfrm>
            <a:off x="1460327" y="2618895"/>
            <a:ext cx="436744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PingFang HK Semibold"/>
                <a:ea typeface="PingFang HK Semibold"/>
                <a:cs typeface="PingFang HK Semibold"/>
                <a:sym typeface="PingFang HK Semibold"/>
              </a:defRPr>
            </a:lvl1pPr>
          </a:lstStyle>
          <a:p>
            <a:pPr/>
            <a:r>
              <a:t>本週作業</a:t>
            </a:r>
          </a:p>
        </p:txBody>
      </p:sp>
      <p:pic>
        <p:nvPicPr>
          <p:cNvPr id="163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1318" y="1996595"/>
            <a:ext cx="5490466" cy="245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No homework 😁"/>
          <p:cNvSpPr txBox="1"/>
          <p:nvPr/>
        </p:nvSpPr>
        <p:spPr>
          <a:xfrm>
            <a:off x="1543666" y="5521698"/>
            <a:ext cx="10806822" cy="119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marL="1089201" indent="-1089201" algn="l" defTabSz="554990">
              <a:lnSpc>
                <a:spcPct val="80000"/>
              </a:lnSpc>
              <a:buSzPct val="100000"/>
              <a:buAutoNum type="arabicPeriod" startAt="1"/>
              <a:defRPr spc="61" sz="6175">
                <a:solidFill>
                  <a:srgbClr val="3E382B"/>
                </a:solidFill>
                <a:effectLst>
                  <a:outerShdw sx="100000" sy="100000" kx="0" ky="0" algn="b" rotWithShape="0" blurRad="36195" dist="12065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No homework 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PingFang HK Regular"/>
        <a:ea typeface="PingFang HK Regular"/>
        <a:cs typeface="PingFang HK Regula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PingFang HK Regular"/>
        <a:ea typeface="PingFang HK Regular"/>
        <a:cs typeface="PingFang HK Regula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