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1" r:id="rId4"/>
    <p:sldId id="256" r:id="rId5"/>
    <p:sldId id="280" r:id="rId6"/>
    <p:sldId id="282" r:id="rId7"/>
    <p:sldId id="281" r:id="rId8"/>
    <p:sldId id="283" r:id="rId9"/>
    <p:sldId id="260" r:id="rId10"/>
    <p:sldId id="272" r:id="rId11"/>
    <p:sldId id="259" r:id="rId12"/>
    <p:sldId id="261" r:id="rId13"/>
    <p:sldId id="262" r:id="rId14"/>
    <p:sldId id="278" r:id="rId15"/>
    <p:sldId id="263" r:id="rId16"/>
    <p:sldId id="273" r:id="rId17"/>
    <p:sldId id="266" r:id="rId18"/>
    <p:sldId id="264" r:id="rId19"/>
    <p:sldId id="274" r:id="rId20"/>
    <p:sldId id="265" r:id="rId21"/>
    <p:sldId id="267" r:id="rId22"/>
    <p:sldId id="275" r:id="rId23"/>
    <p:sldId id="276" r:id="rId24"/>
    <p:sldId id="268" r:id="rId25"/>
    <p:sldId id="277" r:id="rId26"/>
    <p:sldId id="26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1" d="100"/>
          <a:sy n="41" d="100"/>
        </p:scale>
        <p:origin x="1574" y="2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6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4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8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6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2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4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2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5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D4525-B0DB-43D3-874D-6E3F01FC20D0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11C21-2DA9-4A39-8EE1-0F94AC4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4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rch in Corinth- Acts 18:1-4/1 Cor. 1:10-18 — Pulpit Fi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unched Tape 3"/>
          <p:cNvSpPr/>
          <p:nvPr/>
        </p:nvSpPr>
        <p:spPr>
          <a:xfrm>
            <a:off x="4851699" y="591670"/>
            <a:ext cx="3560781" cy="1366222"/>
          </a:xfrm>
          <a:prstGeom prst="flowChartPunchedTape">
            <a:avLst/>
          </a:prstGeom>
          <a:solidFill>
            <a:schemeClr val="bg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哥林多前書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6099" y="5077610"/>
            <a:ext cx="27061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1/31/2021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 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華康黑體 Std W12" panose="020B0C00000000000000" pitchFamily="34" charset="-120"/>
              <a:ea typeface="華康黑體 Std W12" panose="020B0C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8106" y="5888919"/>
            <a:ext cx="5804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 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  11 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章 「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蒙頭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、聖餐」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超明體繁" panose="02020300000000000000" pitchFamily="18" charset="-120"/>
              <a:ea typeface="王漢宗超明體繁" panose="020203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896" t="2840" r="17590" b="60381"/>
          <a:stretch/>
        </p:blipFill>
        <p:spPr>
          <a:xfrm>
            <a:off x="187588" y="2889188"/>
            <a:ext cx="8776899" cy="2689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85077" y="280936"/>
            <a:ext cx="8762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起初，男人不是由女人而出，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女人乃是由男人而出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。並且男人不是為女人所造的；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女人乃是為男人造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然而照主的安排，女也不是無男，男也不是無女。因為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女人原是由男人而出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男人也是由女人而出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；但萬有都是出乎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(9-12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5264" y="4980791"/>
            <a:ext cx="31854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，由童女</a:t>
            </a:r>
            <a:r>
              <a:rPr lang="zh-TW" altLang="en-US" sz="2600" dirty="0" smtClean="0">
                <a:solidFill>
                  <a:srgbClr val="C00000"/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馬利亞</a:t>
            </a:r>
            <a:r>
              <a:rPr lang="zh-TW" altLang="en-US" sz="26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所生</a:t>
            </a:r>
            <a:endParaRPr lang="en-US" sz="2600" dirty="0">
              <a:latin typeface="華康楷書體 Std W7" panose="03000700000000000000" pitchFamily="66" charset="-120"/>
              <a:ea typeface="華康楷書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588" y="5633524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既然與時代風俗有關，那麼婦女蒙頭是否過時的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教導呢？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85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942" y="204395"/>
            <a:ext cx="8392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保羅用一個當時文化例子來解釋教導一個重要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超越時空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永恆的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屬靈真理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827" y="1281613"/>
            <a:ext cx="7159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Contextual Principle (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文脈上的原則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：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「不要蔑視文化與傳統！」</a:t>
            </a:r>
            <a:endParaRPr lang="en-US" sz="3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6" name="Picture 2" descr="Most Western Europeans favor restrictions on Muslim women's religious  clothing | Pew Research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2700226"/>
            <a:ext cx="5387787" cy="269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ossing Cultural Lines to Promote the Gospel (Hudson Taylor) -  VanceChristi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2" y="2536620"/>
            <a:ext cx="2319761" cy="360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768" y="257286"/>
            <a:ext cx="16385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應用： 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768" y="861504"/>
            <a:ext cx="93426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基要派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按字面遵行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，要求婦女聚會時蓋頭紗 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0" name="Picture 2" descr="On Veils for Christian Women – Complete Christia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8" y="1584637"/>
            <a:ext cx="3420932" cy="225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an-Catholic Spoonie: Pagan Headcovering? | Head covering, Jewish women,  Headcovering christ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40" y="1617804"/>
            <a:ext cx="1830593" cy="183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r Faith | Uptown Girl Headwe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53" y="1617804"/>
            <a:ext cx="1439849" cy="17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ead covering: Is it for women in this day and age? | Set Apart Peo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22" y="1617804"/>
            <a:ext cx="1615865" cy="166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ead Cover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40" y="3664444"/>
            <a:ext cx="5170627" cy="29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uzanne's Classic Headcovering | Garlands of Gra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56" y="3969396"/>
            <a:ext cx="2266864" cy="28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e As You Are Evening Worship - Immanuel Trinity Lutheran Chur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260"/>
          <a:stretch/>
        </p:blipFill>
        <p:spPr bwMode="auto">
          <a:xfrm>
            <a:off x="123302" y="175839"/>
            <a:ext cx="4876800" cy="1534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sual Worship? | Disciple Magazin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63" y="175839"/>
            <a:ext cx="3358440" cy="181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sual | Calvary Te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2" y="1987836"/>
            <a:ext cx="4876800" cy="281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nning Contemporary Worship Servic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11" y="2119256"/>
            <a:ext cx="3986913" cy="26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302" y="4809159"/>
            <a:ext cx="7981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【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後現代主義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】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追求「自我」、「自由」、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「隨便」、「反傳統」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4423" y="5951803"/>
            <a:ext cx="428835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違反「蒙頭」的大原則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92763" y="361075"/>
            <a:ext cx="2130013" cy="6071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152" y="4347229"/>
            <a:ext cx="5733314" cy="3009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889" y="82085"/>
            <a:ext cx="5017924" cy="3346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7"/>
            <a:ext cx="3886201" cy="6599063"/>
          </a:xfrm>
          <a:prstGeom prst="rect">
            <a:avLst/>
          </a:prstGeom>
        </p:spPr>
      </p:pic>
      <p:pic>
        <p:nvPicPr>
          <p:cNvPr id="1026" name="Picture 2" descr="Dress Code – Westlake High Schoo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8"/>
          <a:stretch/>
        </p:blipFill>
        <p:spPr bwMode="auto">
          <a:xfrm>
            <a:off x="4071276" y="1495338"/>
            <a:ext cx="4627134" cy="243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12339" b="13977"/>
          <a:stretch/>
        </p:blipFill>
        <p:spPr>
          <a:xfrm>
            <a:off x="4191591" y="4218711"/>
            <a:ext cx="4307305" cy="2380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90697" y="239422"/>
            <a:ext cx="51090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「凡事都要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規規矩矩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的按著</a:t>
            </a:r>
            <a:endParaRPr lang="en-US" altLang="zh-TW" sz="3200" dirty="0" smtClean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次序行」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林前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14:40)</a:t>
            </a:r>
            <a:endParaRPr lang="en-US" sz="3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10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827" y="87506"/>
            <a:ext cx="8327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Contextual Principle (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文脈上的原則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：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「在婚姻關係及教會領導上，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男人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要當屬靈</a:t>
            </a:r>
            <a:endParaRPr lang="en-US" altLang="zh-TW" sz="3200" dirty="0" smtClean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的頭 </a:t>
            </a:r>
            <a:r>
              <a:rPr lang="en-US" altLang="zh-TW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(headship)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399" y="1647517"/>
            <a:ext cx="8392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若婦女拒絕「蒙頭」，就等於拒絕神命定男人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在這方面作領導的</a:t>
            </a:r>
            <a:r>
              <a:rPr lang="zh-TW" altLang="en-US" sz="3200" u="sng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真理教導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99" y="2692461"/>
            <a:ext cx="8392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基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督是各人的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頭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；男人是女人的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頭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；神是基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督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2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頭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(3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827" y="3726184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保羅引用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聖父及聖子的關係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來說明，表示「男人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為屬靈的頭」乃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永恆的原則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，超越時代文化背景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827" y="4726917"/>
            <a:ext cx="87398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起初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女人乃是由男人而出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並且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女人乃是為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男人造的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(8-10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827" y="5725027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保羅又回到創世記講述神「最初」的造人的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次序</a:t>
            </a:r>
            <a:endParaRPr lang="en-US" altLang="zh-TW" sz="3200" dirty="0" smtClean="0">
              <a:solidFill>
                <a:srgbClr val="7030A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來支持證實他的論點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連天使也順服，何況人！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5344" y="5219360"/>
            <a:ext cx="4305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dirty="0" smtClean="0">
                <a:solidFill>
                  <a:schemeClr val="accent6">
                    <a:lumMod val="50000"/>
                  </a:schemeClr>
                </a:solidFill>
              </a:rPr>
              <a:t>Partnership</a:t>
            </a: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</a:rPr>
              <a:t> vs </a:t>
            </a:r>
            <a:r>
              <a:rPr lang="en-US" altLang="zh-TW" sz="3200" b="1" i="1" dirty="0" smtClean="0">
                <a:solidFill>
                  <a:schemeClr val="accent6">
                    <a:lumMod val="50000"/>
                  </a:schemeClr>
                </a:solidFill>
              </a:rPr>
              <a:t>Headship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89" y="216743"/>
            <a:ext cx="9212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今天男人為「頭」或作領導是極不被接受的教導！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553" y="87268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原因：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553" y="1425181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過往大男人主義的社會制度壓制女性，引來現代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婦權運動的興起及反彈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矯枉過正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</p:txBody>
      </p:sp>
      <p:pic>
        <p:nvPicPr>
          <p:cNvPr id="5" name="Picture 2" descr="譚克成(Bill Tam) — 溢樂華人浸信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4410"/>
          <a:stretch/>
        </p:blipFill>
        <p:spPr bwMode="auto">
          <a:xfrm>
            <a:off x="261175" y="2820445"/>
            <a:ext cx="2654300" cy="229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082" y="5240465"/>
            <a:ext cx="22715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/>
              <a:t>Dr. Bill Tam</a:t>
            </a:r>
          </a:p>
          <a:p>
            <a:r>
              <a:rPr lang="zh-TW" altLang="en-US" sz="32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譚克成博士</a:t>
            </a:r>
            <a:endParaRPr lang="en-US" sz="3200" dirty="0">
              <a:latin typeface="華康楷書體 Std W7" panose="03000700000000000000" pitchFamily="66" charset="-120"/>
              <a:ea typeface="華康楷書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2079" y="2820445"/>
            <a:ext cx="58528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造成現代</a:t>
            </a:r>
            <a:r>
              <a:rPr lang="zh-TW" altLang="en-US" sz="34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性向混亂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，男女角色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顛倒，同性戀氾濫兩大因素：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2079" y="3969487"/>
            <a:ext cx="606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/>
              <a:t>1. </a:t>
            </a:r>
            <a:r>
              <a:rPr lang="en-US" altLang="zh-TW" sz="3200" b="1" i="1" dirty="0" smtClean="0">
                <a:solidFill>
                  <a:schemeClr val="accent5">
                    <a:lumMod val="50000"/>
                  </a:schemeClr>
                </a:solidFill>
              </a:rPr>
              <a:t>Absent</a:t>
            </a:r>
            <a:r>
              <a:rPr lang="en-US" altLang="zh-TW" sz="3200" b="1" dirty="0" smtClean="0"/>
              <a:t> Father or</a:t>
            </a:r>
            <a:r>
              <a:rPr lang="en-US" altLang="zh-TW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3200" b="1" i="1" dirty="0" smtClean="0">
                <a:solidFill>
                  <a:schemeClr val="accent5">
                    <a:lumMod val="50000"/>
                  </a:schemeClr>
                </a:solidFill>
              </a:rPr>
              <a:t>Abusive</a:t>
            </a:r>
            <a:r>
              <a:rPr lang="en-US" altLang="zh-TW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3200" b="1" dirty="0" smtClean="0"/>
              <a:t>Father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22079" y="5095551"/>
            <a:ext cx="563750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TW" sz="3200" b="1" dirty="0"/>
              <a:t>2</a:t>
            </a:r>
            <a:r>
              <a:rPr lang="en-US" altLang="zh-TW" sz="3200" b="1" dirty="0" smtClean="0"/>
              <a:t>. 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Weak</a:t>
            </a:r>
            <a:r>
              <a:rPr lang="en-US" altLang="zh-TW" sz="3200" b="1" i="1" dirty="0" smtClean="0"/>
              <a:t> </a:t>
            </a:r>
            <a:r>
              <a:rPr lang="en-US" altLang="zh-TW" sz="3200" b="1" i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US" altLang="zh-TW" sz="3200" b="1" i="1" dirty="0" smtClean="0">
                <a:solidFill>
                  <a:schemeClr val="accent5">
                    <a:lumMod val="75000"/>
                  </a:schemeClr>
                </a:solidFill>
              </a:rPr>
              <a:t>ale</a:t>
            </a:r>
            <a:r>
              <a:rPr lang="en-US" altLang="zh-TW" sz="3200" b="1" i="1" dirty="0" smtClean="0"/>
              <a:t> </a:t>
            </a:r>
            <a:r>
              <a:rPr lang="en-US" altLang="zh-TW" sz="3200" b="1" dirty="0" smtClean="0"/>
              <a:t>leadership or </a:t>
            </a:r>
          </a:p>
          <a:p>
            <a:pPr>
              <a:lnSpc>
                <a:spcPts val="3400"/>
              </a:lnSpc>
            </a:pPr>
            <a:r>
              <a:rPr lang="en-US" altLang="zh-TW" sz="3200" b="1" dirty="0">
                <a:solidFill>
                  <a:srgbClr val="C00000"/>
                </a:solidFill>
              </a:rPr>
              <a:t> 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    Dominant</a:t>
            </a:r>
            <a:r>
              <a:rPr lang="en-US" altLang="zh-TW" sz="3200" b="1" dirty="0" smtClean="0"/>
              <a:t> </a:t>
            </a:r>
            <a:r>
              <a:rPr lang="en-US" altLang="zh-TW" sz="3200" b="1" i="1" dirty="0" smtClean="0">
                <a:solidFill>
                  <a:schemeClr val="accent5">
                    <a:lumMod val="75000"/>
                  </a:schemeClr>
                </a:solidFill>
              </a:rPr>
              <a:t>Female </a:t>
            </a:r>
            <a:r>
              <a:rPr lang="en-US" altLang="zh-TW" sz="3200" b="1" dirty="0" smtClean="0"/>
              <a:t>leadership </a:t>
            </a:r>
          </a:p>
          <a:p>
            <a:pPr>
              <a:lnSpc>
                <a:spcPts val="3400"/>
              </a:lnSpc>
            </a:pPr>
            <a:r>
              <a:rPr lang="en-US" altLang="zh-TW" sz="3200" b="1" dirty="0"/>
              <a:t> </a:t>
            </a:r>
            <a:r>
              <a:rPr lang="en-US" altLang="zh-TW" sz="3200" b="1" dirty="0" smtClean="0"/>
              <a:t>    in the family 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26623" y="4456986"/>
            <a:ext cx="223651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西方人家庭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3133" y="6021350"/>
            <a:ext cx="223651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東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方人家庭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20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鐘擺效應@ 期【惑】講堂:: 痞客邦: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90" y="0"/>
            <a:ext cx="7322842" cy="48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724" y="4051169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男權壓制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9267" y="4102863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婦權運動</a:t>
            </a:r>
            <a:endParaRPr lang="en-US" sz="3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Curved Up Arrow 2"/>
          <p:cNvSpPr/>
          <p:nvPr/>
        </p:nvSpPr>
        <p:spPr>
          <a:xfrm>
            <a:off x="1618948" y="4679576"/>
            <a:ext cx="6347012" cy="1957892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28" name="Picture 8" descr="圣经书PNG图片素材免费下载_图片编号2779754-PNG素材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00" r="98133">
                        <a14:foregroundMark x1="61067" y1="7879" x2="61067" y2="7879"/>
                        <a14:foregroundMark x1="55333" y1="7677" x2="55333" y2="7677"/>
                        <a14:backgroundMark x1="42133" y1="1414" x2="42133" y2="1414"/>
                        <a14:backgroundMark x1="38667" y1="1010" x2="38667" y2="1010"/>
                        <a14:backgroundMark x1="36933" y1="808" x2="36933" y2="808"/>
                        <a14:backgroundMark x1="35333" y1="606" x2="35333" y2="606"/>
                        <a14:backgroundMark x1="34267" y1="1212" x2="34267" y2="1212"/>
                        <a14:backgroundMark x1="32933" y1="1010" x2="32933" y2="1010"/>
                        <a14:backgroundMark x1="31467" y1="606" x2="31467" y2="606"/>
                        <a14:backgroundMark x1="29867" y1="1010" x2="29867" y2="1010"/>
                        <a14:backgroundMark x1="28400" y1="1212" x2="28400" y2="1212"/>
                        <a14:backgroundMark x1="26933" y1="808" x2="26933" y2="808"/>
                        <a14:backgroundMark x1="26000" y1="202" x2="26000" y2="202"/>
                        <a14:backgroundMark x1="24667" y1="606" x2="24667" y2="606"/>
                        <a14:backgroundMark x1="23733" y1="202" x2="23733" y2="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47" y="4666722"/>
            <a:ext cx="2820863" cy="18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366682" y="4369972"/>
            <a:ext cx="986692" cy="43869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5688507" y="4369972"/>
            <a:ext cx="1017187" cy="43869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0225" y="606682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聖經教導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25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63706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婦女聚會中的表現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(11:1-16)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860309" y="820450"/>
            <a:ext cx="2610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平等與次序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120286" y="1329569"/>
            <a:ext cx="4886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角色不同並不表示不平等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120286" y="1837075"/>
            <a:ext cx="4886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次序先後不表示價值高低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28483" y="3012521"/>
            <a:ext cx="7895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其實聖經教導的 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Leadership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 </a:t>
            </a:r>
            <a:r>
              <a:rPr lang="en-US" altLang="zh-TW" sz="3200" i="1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servanthood</a:t>
            </a:r>
            <a:endParaRPr lang="en-US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7046861" y="2559524"/>
            <a:ext cx="658304" cy="5884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11852" y="1911819"/>
            <a:ext cx="272685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領袖</a:t>
            </a:r>
            <a:r>
              <a:rPr lang="en-US" altLang="zh-TW" sz="3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服侍人</a:t>
            </a:r>
            <a:endParaRPr lang="en-US" sz="3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4777" y="3597296"/>
            <a:ext cx="85792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外邦人有尊為君王的，治理他們，有大臣操權管束他們</a:t>
            </a:r>
            <a:r>
              <a:rPr lang="zh-TW" altLang="en-US" sz="32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。只</a:t>
            </a:r>
            <a:r>
              <a:rPr lang="zh-TW" altLang="en-US" sz="3200" dirty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是在你們中間，不是這樣。你們中間，</a:t>
            </a:r>
            <a:r>
              <a:rPr lang="zh-TW" altLang="en-US" sz="3200" dirty="0">
                <a:solidFill>
                  <a:srgbClr val="C00000"/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誰願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為大</a:t>
            </a:r>
            <a:r>
              <a:rPr lang="zh-TW" altLang="en-US" sz="3200" dirty="0">
                <a:solidFill>
                  <a:srgbClr val="C00000"/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，就必作你們的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用人</a:t>
            </a:r>
            <a:r>
              <a:rPr lang="zh-TW" altLang="en-US" sz="3200" dirty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；在你們中間，</a:t>
            </a:r>
            <a:r>
              <a:rPr lang="zh-TW" altLang="en-US" sz="3200" dirty="0">
                <a:solidFill>
                  <a:srgbClr val="C00000"/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誰願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為首</a:t>
            </a:r>
            <a:r>
              <a:rPr lang="zh-TW" altLang="en-US" sz="3200" dirty="0">
                <a:solidFill>
                  <a:srgbClr val="C00000"/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，就必作眾人的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僕人</a:t>
            </a:r>
            <a:r>
              <a:rPr lang="zh-TW" altLang="en-US" sz="3200" dirty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。因為人子來，並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不是要受人的服事</a:t>
            </a:r>
            <a:r>
              <a:rPr lang="zh-TW" altLang="en-US" sz="3200" dirty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，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乃是要服事人</a:t>
            </a:r>
            <a:r>
              <a:rPr lang="zh-TW" altLang="en-US" sz="3200" dirty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，並且要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捨命</a:t>
            </a:r>
            <a:r>
              <a:rPr lang="zh-TW" altLang="en-US" sz="3200" dirty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作多人的贖價</a:t>
            </a:r>
            <a:r>
              <a:rPr lang="zh-TW" altLang="en-US" sz="32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。</a:t>
            </a:r>
            <a:r>
              <a:rPr lang="en-US" altLang="zh-TW" sz="28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可 </a:t>
            </a:r>
            <a:r>
              <a:rPr lang="en-US" altLang="zh-TW" sz="2800" dirty="0" smtClean="0">
                <a:latin typeface="華康楷書體 Std W7" panose="03000700000000000000" pitchFamily="66" charset="-120"/>
                <a:ea typeface="華康楷書體 Std W7" panose="03000700000000000000" pitchFamily="66" charset="-120"/>
              </a:rPr>
              <a:t>10:42-45)</a:t>
            </a:r>
            <a:endParaRPr lang="en-US" sz="2800" dirty="0">
              <a:latin typeface="華康楷書體 Std W7" panose="03000700000000000000" pitchFamily="66" charset="-120"/>
              <a:ea typeface="華康楷書體 Std W7" panose="03000700000000000000" pitchFamily="66" charset="-120"/>
            </a:endParaRPr>
          </a:p>
        </p:txBody>
      </p:sp>
      <p:pic>
        <p:nvPicPr>
          <p:cNvPr id="5122" name="Picture 2" descr="Police Officer Injuries | Oracle Law Firm | Injury Attorney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70" y="193063"/>
            <a:ext cx="1932521" cy="163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7230" b="50927"/>
          <a:stretch/>
        </p:blipFill>
        <p:spPr>
          <a:xfrm>
            <a:off x="6225382" y="-1"/>
            <a:ext cx="2918618" cy="1896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47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 animBg="1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96" y="691546"/>
            <a:ext cx="8315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凡女人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禱告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或是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講道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，若不蒙著頭，就羞辱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自己的頭，因為這就如同剃了頭髮一樣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(11:5)</a:t>
            </a:r>
            <a:endParaRPr lang="en-US" altLang="zh-TW" sz="30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396" y="3160453"/>
            <a:ext cx="80970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婦女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在會中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要閉口不言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他們若要學甚麼，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可以在家裡問自己的丈夫，因為婦女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在會中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說話原是可恥的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林前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14:34-35)</a:t>
            </a:r>
            <a:endParaRPr lang="en-US" altLang="zh-TW" sz="3000" dirty="0" smtClean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396" y="1801038"/>
            <a:ext cx="879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女人要</a:t>
            </a:r>
            <a:r>
              <a:rPr lang="zh-TW" altLang="en-US" sz="3200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沉靜</a:t>
            </a:r>
            <a:r>
              <a:rPr lang="zh-TW" altLang="en-US" sz="32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學道，一味的</a:t>
            </a:r>
            <a:r>
              <a:rPr lang="zh-TW" altLang="en-US" sz="3200" b="0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順服</a:t>
            </a:r>
            <a:r>
              <a:rPr lang="zh-TW" altLang="en-US" sz="32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。我</a:t>
            </a:r>
            <a:r>
              <a:rPr lang="zh-TW" altLang="en-US" sz="3200" b="0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不許女人講道</a:t>
            </a:r>
            <a:r>
              <a:rPr lang="zh-TW" altLang="en-US" sz="32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，也不許他轄管男人，只要沉靜 </a:t>
            </a:r>
            <a:r>
              <a:rPr lang="en-US" altLang="zh-TW" sz="30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提前</a:t>
            </a:r>
            <a:r>
              <a:rPr lang="en-US" altLang="zh-TW" sz="3000" b="0" i="0" dirty="0" smtClean="0">
                <a:effectLst/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2:11-13)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7200" l="5446" r="985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845" y="4004972"/>
            <a:ext cx="2334168" cy="2888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532" y="138020"/>
            <a:ext cx="305724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有關女人講道？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533" y="4864608"/>
            <a:ext cx="6035252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究竟姊妹可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否公眾禱告、教導、 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或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講道？ 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37532" y="2878256"/>
            <a:ext cx="33469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ent Arrow 9"/>
          <p:cNvSpPr/>
          <p:nvPr/>
        </p:nvSpPr>
        <p:spPr>
          <a:xfrm>
            <a:off x="3584448" y="310896"/>
            <a:ext cx="566928" cy="41189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9482" y="106178"/>
            <a:ext cx="2233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</a:rPr>
              <a:t>prophesying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300484" y="2339647"/>
            <a:ext cx="218009" cy="570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40669" y="2805945"/>
            <a:ext cx="146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</a:rPr>
              <a:t>teaches</a:t>
            </a:r>
            <a:endParaRPr lang="en-US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10" grpId="0" animBg="1"/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768" y="257286"/>
            <a:ext cx="16385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前言： 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768" y="872839"/>
            <a:ext cx="8920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今天「後現代」</a:t>
            </a:r>
            <a:r>
              <a:rPr lang="en-US" altLang="zh-TW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9" panose="020B0900000000000000" pitchFamily="34" charset="-120"/>
              </a:rPr>
              <a:t>post-modern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思想追求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自由與真實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看重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個人感受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過於一切，因此在敬拜聚會方面容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易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忽視規矩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、秩序、傳統等，以致造成混亂，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欠缺神聖莊嚴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的氣氛，甚至很難區分敬拜與娛樂的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界線。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768" y="3427384"/>
            <a:ext cx="892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當日哥林多教會也出現聚會混亂，有逆文化，不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尊重傳統，不守秩序的問題。保羅在第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章指責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當時婦女的行為表現，和信徒蔑視聖餐聚會。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768" y="5075097"/>
            <a:ext cx="892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哥林多教會滿有 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gifts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恩賜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，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but lack of 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grace </a:t>
            </a:r>
            <a:endParaRPr lang="en-US" altLang="zh-TW" sz="3200" i="1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舉止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06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942" y="295108"/>
            <a:ext cx="2460930" cy="615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CCIC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的立場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447" y="988847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婦女可以公眾禱告和講道，但要在對男性領導權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不被妥協或受威脅的情況下，經長老們一致充許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942" y="2265832"/>
            <a:ext cx="2800767" cy="615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我個人見解：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447" y="3081152"/>
            <a:ext cx="900919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不是誰人更能勝任，而是神的旨意與吩咐是什麼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?</a:t>
            </a:r>
          </a:p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正如養家活兒的首要責任是在於作父親的，不管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母親的能力多強，薪金多高，她的首要責任是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維持家庭成員的關係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參創</a:t>
            </a:r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3:19</a:t>
            </a:r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、箴</a:t>
            </a:r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14:1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2" y="5343022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講台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的教導與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權柄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的代表兩者是分不開的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。誰人</a:t>
            </a:r>
            <a:endParaRPr lang="en-US" altLang="zh-TW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經常站上去，就是代表在教會作帶領的。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3485477" y="2785399"/>
            <a:ext cx="516367" cy="3917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70325" y="2241066"/>
            <a:ext cx="3304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7030A0"/>
                </a:solidFill>
              </a:rPr>
              <a:t>NOT</a:t>
            </a:r>
            <a:r>
              <a:rPr lang="en-US" altLang="zh-TW" sz="3200" b="1" dirty="0" smtClean="0"/>
              <a:t> result driven!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280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62007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聖餐愛筵的紀律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(11:17-34)</a:t>
            </a:r>
          </a:p>
        </p:txBody>
      </p:sp>
      <p:sp>
        <p:nvSpPr>
          <p:cNvPr id="4" name="Rectangle 3"/>
          <p:cNvSpPr/>
          <p:nvPr/>
        </p:nvSpPr>
        <p:spPr>
          <a:xfrm>
            <a:off x="828035" y="777418"/>
            <a:ext cx="79961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早期教會聚會先有愛筵，之後共同擘餅，接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著有聖經教導、禱告、交通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甚至彼此洗腳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8036" y="1919757"/>
            <a:ext cx="79960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那一天，門徒約添了三千人，都恆心遵守使徒的教訓，彼此交接，擘餅，祈禱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他們天天同心合意恆切的在殿裡，且在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家中擘餅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，存著歡喜、誠實的心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用飯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徒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2:42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46</a:t>
            </a:r>
            <a:r>
              <a:rPr lang="en-US" altLang="zh-TW" sz="2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  <a:p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13184"/>
          <a:stretch/>
        </p:blipFill>
        <p:spPr>
          <a:xfrm>
            <a:off x="466716" y="4237624"/>
            <a:ext cx="4359369" cy="233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134" y="4237624"/>
            <a:ext cx="3919050" cy="244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62007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聖餐愛筵的紀律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(11:17-34)</a:t>
            </a:r>
          </a:p>
        </p:txBody>
      </p:sp>
      <p:sp>
        <p:nvSpPr>
          <p:cNvPr id="5" name="Rectangle 4"/>
          <p:cNvSpPr/>
          <p:nvPr/>
        </p:nvSpPr>
        <p:spPr>
          <a:xfrm>
            <a:off x="860309" y="852718"/>
            <a:ext cx="7552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A.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責備：分門別類、情況混亂、羞辱窮人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228607" y="2827230"/>
            <a:ext cx="5846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Love feast 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without love </a:t>
            </a:r>
            <a:r>
              <a:rPr lang="en-US" altLang="zh-TW" sz="32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sharing</a:t>
            </a:r>
            <a:endParaRPr lang="en-US" sz="3200" i="1" dirty="0"/>
          </a:p>
        </p:txBody>
      </p:sp>
      <p:sp>
        <p:nvSpPr>
          <p:cNvPr id="7" name="Rectangle 6"/>
          <p:cNvSpPr/>
          <p:nvPr/>
        </p:nvSpPr>
        <p:spPr>
          <a:xfrm>
            <a:off x="1204201" y="3313663"/>
            <a:ext cx="6268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Holy Communion 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without holiness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100" y="3944292"/>
            <a:ext cx="5971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B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癥結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：蔑視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不尊重聖餐的意義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204201" y="4481376"/>
            <a:ext cx="8050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主餐 </a:t>
            </a:r>
            <a:r>
              <a:rPr lang="en-US" altLang="zh-TW" sz="3200" i="1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Eucharist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希臘文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)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=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感恩 </a:t>
            </a:r>
            <a:r>
              <a:rPr lang="en-US" altLang="zh-TW" sz="3200" i="1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thanksgiving</a:t>
            </a:r>
            <a:r>
              <a:rPr lang="zh-TW" altLang="en-US" sz="3200" i="1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endParaRPr lang="en-US" altLang="zh-TW" sz="3200" i="1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4173" y="5098604"/>
            <a:ext cx="6527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紀念主為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何受難？主如何受死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？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)</a:t>
            </a:r>
          </a:p>
          <a:p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餅 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= 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主身體為我們擘開  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杯 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= 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主寶血為我們流出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4054" y="1319155"/>
            <a:ext cx="87970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算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不得喫主的晚餐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；因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為喫的時候，各人先喫自己的飯，甚至這個飢餓，那個酒醉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。你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們要喫喝，難道沒有家麼？還是</a:t>
            </a:r>
            <a:r>
              <a:rPr lang="zh-TW" altLang="en-US" sz="32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藐視神的教</a:t>
            </a:r>
            <a:r>
              <a:rPr lang="zh-TW" altLang="en-US" sz="32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會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(20-22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61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856" y="178784"/>
            <a:ext cx="85892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我當日傳給你們的，原是從主領受的，就是主耶穌被賣的那一夜，拿起餅來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b="1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祝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謝了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，就擘開，說：「這是</a:t>
            </a: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我的身體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，為你們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捨的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，你們應當如此行，為的是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記念我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。」飯後，也照樣拿起杯來，說：「這杯是用</a:t>
            </a: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我的血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所立的新約，你們每逢喝的時候，要如此行，為的是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記念我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。」你們每逢喫這餅，喝這杯，是表明主的死，</a:t>
            </a:r>
            <a:r>
              <a:rPr lang="zh-TW" altLang="en-US" sz="34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直等</a:t>
            </a:r>
            <a:r>
              <a:rPr lang="zh-TW" altLang="en-US" sz="34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到</a:t>
            </a:r>
            <a:r>
              <a:rPr lang="zh-TW" altLang="en-US" sz="3400" dirty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</a:t>
            </a:r>
            <a:r>
              <a:rPr lang="zh-TW" altLang="en-US" sz="3400" dirty="0" smtClean="0">
                <a:solidFill>
                  <a:srgbClr val="7030A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(11:23-26)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026" name="Picture 2" descr="Church Carto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32" y="4493454"/>
            <a:ext cx="5425440" cy="26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52129" y="793376"/>
            <a:ext cx="1277471" cy="470648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we shared the bread and wine on Z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602" y="225910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聖餐三重目的：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602" y="759596"/>
            <a:ext cx="668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Remebrance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記念主受死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(24-25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601" y="1293282"/>
            <a:ext cx="5860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2.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Proclamation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宣告主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(26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601" y="1803620"/>
            <a:ext cx="62680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3.</a:t>
            </a:r>
            <a:r>
              <a:rPr lang="en-US" altLang="zh-TW" sz="34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Unity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見證合一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林前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10:16-17)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601" y="2701860"/>
            <a:ext cx="6303989" cy="255454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我們所祝福的杯，豈不是</a:t>
            </a:r>
            <a:r>
              <a:rPr lang="zh-TW" altLang="en-US" sz="3200" dirty="0">
                <a:solidFill>
                  <a:srgbClr val="C00000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同領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基督的血麼？我們所擘開的餅，豈不是</a:t>
            </a:r>
            <a:r>
              <a:rPr lang="zh-TW" altLang="en-US" sz="3200" dirty="0">
                <a:solidFill>
                  <a:srgbClr val="C00000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同領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基督的身體麼？我們雖多，仍是</a:t>
            </a:r>
            <a:r>
              <a:rPr lang="zh-TW" altLang="en-US" sz="3200" dirty="0">
                <a:solidFill>
                  <a:srgbClr val="C00000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一個餅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</a:t>
            </a:r>
            <a:r>
              <a:rPr lang="zh-TW" altLang="en-US" sz="3200" dirty="0">
                <a:solidFill>
                  <a:srgbClr val="C00000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一個身體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，因為我們都是分受這一個餅。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21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099" y="3426793"/>
            <a:ext cx="839419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所以，無論何人，不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按理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喫主的餅，喝主的杯，就是干犯主的身、主的血了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。人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應當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自己省察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，然後喫這餅、喝這杯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。因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為人喫喝，若不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分辨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是主的身體，就是喫喝自己的罪了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just"/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所以我弟兄們，你們聚會喫的時候，要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彼此等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待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(11:28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29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33)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814" y="419548"/>
            <a:ext cx="4523779" cy="27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3632" y="247426"/>
            <a:ext cx="3236784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聖餐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個部份：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632" y="957025"/>
            <a:ext cx="411683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回顧主恩 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(Look back)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632" y="1635846"/>
            <a:ext cx="42586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自我省察 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(Look within)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632" y="2357266"/>
            <a:ext cx="428835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盼望主來 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(Look ahead)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6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mmu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184" y="201706"/>
            <a:ext cx="554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正確態度</a:t>
            </a:r>
            <a:r>
              <a:rPr lang="zh-TW" altLang="en-US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(27-29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33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節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：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184" y="817259"/>
            <a:ext cx="8679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按理吃喝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、自我省察、分辨是主、彼此等待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749" y="1531272"/>
            <a:ext cx="839204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基於以上原因，不信主人可以列席，但不應該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領取餅杯。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49" y="4370296"/>
            <a:ext cx="8153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27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節「不按理」</a:t>
            </a:r>
            <a:r>
              <a:rPr lang="en-US" altLang="zh-TW" sz="3200" i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U</a:t>
            </a:r>
            <a:r>
              <a:rPr lang="en-US" altLang="zh-TW" sz="3200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nworthy manner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，並不是</a:t>
            </a:r>
            <a:endParaRPr lang="en-US" altLang="zh-TW" sz="3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en-US" altLang="zh-TW" sz="32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“Unworthy”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不是要求聖潔無過，而是要</a:t>
            </a:r>
            <a:endParaRPr lang="en-US" altLang="zh-TW" sz="3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認罪求赦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919" y="5983901"/>
            <a:ext cx="5906553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it, my dear, it’s for sinners!</a:t>
            </a:r>
            <a:endParaRPr lang="en-US" sz="3400" b="1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7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62007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聖餐愛筵的紀律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(11:17-34)</a:t>
            </a:r>
          </a:p>
        </p:txBody>
      </p:sp>
      <p:sp>
        <p:nvSpPr>
          <p:cNvPr id="4" name="Rectangle 3"/>
          <p:cNvSpPr/>
          <p:nvPr/>
        </p:nvSpPr>
        <p:spPr>
          <a:xfrm>
            <a:off x="860309" y="809689"/>
            <a:ext cx="5245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D.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不順服的後果：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(30-34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節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210234" y="1277361"/>
            <a:ext cx="79337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因此，在你們中間有好些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軟弱的與患病的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死的也不少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。我們若是先分辨自己，就不至於受審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乃是被主懲治，免得我們和世人一同定罪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免得你們聚會，自己取罪。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4021" y="3339464"/>
            <a:ext cx="75713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雖然不是所有病痛都與罪有關，但上帝常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藉身體的病痛得到我們的注意力，並要我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們好好地思想與祂的關係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42" name="Picture 2" descr="sick-patient - AAPS | Association of American Physicians and Surge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4459592"/>
            <a:ext cx="3095933" cy="22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9789" y="4978617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疾病往往讓我們慢下腳步，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放下一切，重新思考我們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與主的關係 </a:t>
            </a:r>
            <a: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= </a:t>
            </a:r>
            <a:r>
              <a:rPr lang="en-US" altLang="zh-TW" sz="3000" i="1" dirty="0" smtClean="0">
                <a:solidFill>
                  <a:srgbClr val="C00000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wake up call</a:t>
            </a:r>
            <a:endParaRPr lang="en-US" sz="3000" i="1" dirty="0">
              <a:solidFill>
                <a:srgbClr val="C00000"/>
              </a:solidFill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61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054" y="206510"/>
            <a:ext cx="63706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婦女聚會中的表現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(11:1-16)</a:t>
            </a:r>
          </a:p>
        </p:txBody>
      </p:sp>
      <p:sp>
        <p:nvSpPr>
          <p:cNvPr id="6" name="Rectangle 5"/>
          <p:cNvSpPr/>
          <p:nvPr/>
        </p:nvSpPr>
        <p:spPr>
          <a:xfrm>
            <a:off x="860309" y="3197896"/>
            <a:ext cx="2610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蒙頭的意義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091717" y="3718031"/>
            <a:ext cx="628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在當時女人不蓋頭巾造成問題：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177772" y="4304419"/>
            <a:ext cx="5255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被視為不正經的女子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177772" y="4833791"/>
            <a:ext cx="5255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為開放，不受約束的表徵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177772" y="5353926"/>
            <a:ext cx="7912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令丈夫聲譽受損，在不信人面前失去見證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812197" y="840456"/>
            <a:ext cx="80413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女人禱告或是講道，若不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蒙著頭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，就羞辱自己的頭，因為這就如同剃了頭髮一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樣。女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人若不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蒙著頭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，就該剪了頭髮；女人若以剪髮、剃髮為羞愧，就該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蒙著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頭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(5-6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94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054" y="206510"/>
            <a:ext cx="63706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婦女聚會中的表現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(11:1-16)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0309" y="2627737"/>
            <a:ext cx="4525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了解當時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的風俗與背景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366223" y="3104934"/>
            <a:ext cx="666400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一般婦女蒙頭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妓女並不蒙頭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男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人卻不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蒙頭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中東國家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淫婦或奴婢受罰時被剃頭 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78005" y="3062373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表示貞潔、樸素、順服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8005" y="3582508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展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示美貌身段、賣弄風情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8005" y="4081784"/>
            <a:ext cx="4536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男人蒙頭羞辱自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己 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197" y="840456"/>
            <a:ext cx="80413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男人本不該蒙著頭，因為他是神的形像和榮耀；但女人是男人的榮耀。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309" y="1950231"/>
            <a:ext cx="428835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正如兒女是父母的榮耀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6223" y="5401287"/>
            <a:ext cx="46987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猶太男人真的不蒙頭嗎？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59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6" grpId="0"/>
      <p:bldP spid="3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70000"/>
            <a:ext cx="3770313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46" name="Picture 18" descr="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54025"/>
            <a:ext cx="2816225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47" name="Line 19"/>
          <p:cNvSpPr>
            <a:spLocks noChangeShapeType="1"/>
          </p:cNvSpPr>
          <p:nvPr/>
        </p:nvSpPr>
        <p:spPr bwMode="auto">
          <a:xfrm>
            <a:off x="1169988" y="3684588"/>
            <a:ext cx="182562" cy="512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8" name="Text Box 20"/>
          <p:cNvSpPr txBox="1">
            <a:spLocks noChangeArrowheads="1"/>
          </p:cNvSpPr>
          <p:nvPr/>
        </p:nvSpPr>
        <p:spPr bwMode="auto">
          <a:xfrm>
            <a:off x="417513" y="3243263"/>
            <a:ext cx="120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ea typeface="SimHei" pitchFamily="49" charset="-122"/>
              </a:rPr>
              <a:t>無邊小帽</a:t>
            </a:r>
          </a:p>
        </p:txBody>
      </p:sp>
      <p:sp>
        <p:nvSpPr>
          <p:cNvPr id="124949" name="Text Box 21"/>
          <p:cNvSpPr txBox="1">
            <a:spLocks noChangeArrowheads="1"/>
          </p:cNvSpPr>
          <p:nvPr/>
        </p:nvSpPr>
        <p:spPr bwMode="auto">
          <a:xfrm>
            <a:off x="3130550" y="665163"/>
            <a:ext cx="120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ea typeface="SimHei" pitchFamily="49" charset="-122"/>
              </a:rPr>
              <a:t>無邊小帽</a:t>
            </a:r>
          </a:p>
        </p:txBody>
      </p:sp>
      <p:sp>
        <p:nvSpPr>
          <p:cNvPr id="124950" name="Line 22"/>
          <p:cNvSpPr>
            <a:spLocks noChangeShapeType="1"/>
          </p:cNvSpPr>
          <p:nvPr/>
        </p:nvSpPr>
        <p:spPr bwMode="auto">
          <a:xfrm>
            <a:off x="3803650" y="1123950"/>
            <a:ext cx="73025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51" name="Text Box 23"/>
          <p:cNvSpPr txBox="1">
            <a:spLocks noChangeArrowheads="1"/>
          </p:cNvSpPr>
          <p:nvPr/>
        </p:nvSpPr>
        <p:spPr bwMode="auto">
          <a:xfrm>
            <a:off x="1406525" y="1241425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ea typeface="SimHei" pitchFamily="49" charset="-122"/>
              </a:rPr>
              <a:t>裹頭巾</a:t>
            </a:r>
          </a:p>
        </p:txBody>
      </p:sp>
      <p:sp>
        <p:nvSpPr>
          <p:cNvPr id="124952" name="Line 24"/>
          <p:cNvSpPr>
            <a:spLocks noChangeShapeType="1"/>
          </p:cNvSpPr>
          <p:nvPr/>
        </p:nvSpPr>
        <p:spPr bwMode="auto">
          <a:xfrm>
            <a:off x="2339975" y="1600200"/>
            <a:ext cx="366713" cy="255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53" name="Line 25"/>
          <p:cNvSpPr>
            <a:spLocks noChangeShapeType="1"/>
          </p:cNvSpPr>
          <p:nvPr/>
        </p:nvSpPr>
        <p:spPr bwMode="auto">
          <a:xfrm>
            <a:off x="2011363" y="2952750"/>
            <a:ext cx="658812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54" name="Text Box 26"/>
          <p:cNvSpPr txBox="1">
            <a:spLocks noChangeArrowheads="1"/>
          </p:cNvSpPr>
          <p:nvPr/>
        </p:nvSpPr>
        <p:spPr bwMode="auto">
          <a:xfrm>
            <a:off x="1414463" y="2530475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ea typeface="SimHei" pitchFamily="49" charset="-122"/>
              </a:rPr>
              <a:t>方巾</a:t>
            </a:r>
          </a:p>
        </p:txBody>
      </p:sp>
      <p:sp>
        <p:nvSpPr>
          <p:cNvPr id="124955" name="Line 27"/>
          <p:cNvSpPr>
            <a:spLocks noChangeShapeType="1"/>
          </p:cNvSpPr>
          <p:nvPr/>
        </p:nvSpPr>
        <p:spPr bwMode="auto">
          <a:xfrm flipH="1">
            <a:off x="3254375" y="3940175"/>
            <a:ext cx="11715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56" name="Line 28"/>
          <p:cNvSpPr>
            <a:spLocks noChangeShapeType="1"/>
          </p:cNvSpPr>
          <p:nvPr/>
        </p:nvSpPr>
        <p:spPr bwMode="auto">
          <a:xfrm flipH="1">
            <a:off x="4316413" y="4049713"/>
            <a:ext cx="182562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57" name="Text Box 29"/>
          <p:cNvSpPr txBox="1">
            <a:spLocks noChangeArrowheads="1"/>
          </p:cNvSpPr>
          <p:nvPr/>
        </p:nvSpPr>
        <p:spPr bwMode="auto">
          <a:xfrm>
            <a:off x="4400550" y="3644900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帶子</a:t>
            </a:r>
          </a:p>
        </p:txBody>
      </p:sp>
      <p:sp>
        <p:nvSpPr>
          <p:cNvPr id="124958" name="Text Box 30"/>
          <p:cNvSpPr txBox="1">
            <a:spLocks noChangeArrowheads="1"/>
          </p:cNvSpPr>
          <p:nvPr/>
        </p:nvSpPr>
        <p:spPr bwMode="auto">
          <a:xfrm>
            <a:off x="1687513" y="5884863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ea typeface="SimHei" pitchFamily="49" charset="-122"/>
              </a:rPr>
              <a:t>男子的頭巾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-747"/>
            <a:ext cx="9144000" cy="685800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11558" y="621879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*聖經簡報站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6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th and fiction of 'Passion' / Gibson film goes beyond Bible to tell  story of Jesus' crucifix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3"/>
          <a:stretch/>
        </p:blipFill>
        <p:spPr bwMode="auto">
          <a:xfrm>
            <a:off x="279655" y="255494"/>
            <a:ext cx="4837884" cy="307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/25/2018 The Garden of Gethsemane – New Life United Methodist Chu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39" y="3458905"/>
            <a:ext cx="3455589" cy="24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55" y="3490406"/>
            <a:ext cx="4126287" cy="2323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035" y="255494"/>
            <a:ext cx="3485594" cy="3079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631" y="6016182"/>
            <a:ext cx="5193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http://www.bible-researcher.com/headcoverings3.html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631" y="219245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受希臘文化影響</a:t>
            </a:r>
            <a:endParaRPr lang="en-US" sz="32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8629" y="6033616"/>
            <a:ext cx="490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http://www.dealpentecostal.co.uk/Did%20Jesus%20Pray%20with%20a%20Head%20Covering.pdf</a:t>
            </a:r>
          </a:p>
        </p:txBody>
      </p:sp>
      <p:sp>
        <p:nvSpPr>
          <p:cNvPr id="7" name="Rectangle 6"/>
          <p:cNvSpPr/>
          <p:nvPr/>
        </p:nvSpPr>
        <p:spPr>
          <a:xfrm>
            <a:off x="5117538" y="3448788"/>
            <a:ext cx="34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Rabbinic 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692" t="14706" r="2794"/>
          <a:stretch/>
        </p:blipFill>
        <p:spPr>
          <a:xfrm>
            <a:off x="279655" y="804020"/>
            <a:ext cx="4867835" cy="25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1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wom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2" y="795812"/>
            <a:ext cx="4243387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 descr="wome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3648075"/>
            <a:ext cx="3048000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1801813" y="6097588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dirty="0">
                <a:ea typeface="SimHei" pitchFamily="49" charset="-122"/>
              </a:rPr>
              <a:t>辮髮與直髮</a:t>
            </a: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1801813" y="3257464"/>
            <a:ext cx="120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dirty="0">
                <a:ea typeface="SimHei" pitchFamily="49" charset="-122"/>
              </a:rPr>
              <a:t>女子蒙頭</a:t>
            </a:r>
          </a:p>
        </p:txBody>
      </p:sp>
      <p:pic>
        <p:nvPicPr>
          <p:cNvPr id="8" name="Picture 11" descr="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2" t="28141" b="11800"/>
          <a:stretch/>
        </p:blipFill>
        <p:spPr bwMode="auto">
          <a:xfrm>
            <a:off x="5640593" y="1140310"/>
            <a:ext cx="2936838" cy="34209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95940" y="629818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*聖經簡報站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962" name="Picture 10" descr="roman41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065" r="1151" b="1343"/>
          <a:stretch>
            <a:fillRect/>
          </a:stretch>
        </p:blipFill>
        <p:spPr bwMode="auto">
          <a:xfrm>
            <a:off x="4630738" y="1057191"/>
            <a:ext cx="4302125" cy="489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5515284" y="5953386"/>
            <a:ext cx="234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希臘</a:t>
            </a:r>
            <a:r>
              <a:rPr lang="en-US" altLang="zh-TW" sz="2000" dirty="0">
                <a:latin typeface="SimHei" pitchFamily="49" charset="-122"/>
                <a:ea typeface="SimHei" pitchFamily="49" charset="-122"/>
              </a:rPr>
              <a:t>-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羅馬式的髮型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1371" y="6023513"/>
            <a:ext cx="784262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當時某些女信徒可能濫用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「得救的自由」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？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613" y="59304"/>
            <a:ext cx="8545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又願女人廉恥、自守，以正派衣裳為妝飾，不以</a:t>
            </a:r>
            <a:r>
              <a:rPr lang="zh-TW" altLang="en-US" sz="28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編髮</a:t>
            </a:r>
            <a:r>
              <a:rPr lang="zh-TW" altLang="en-US" sz="2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、黃金、珍珠，和貴價的衣裳為妝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飾 </a:t>
            </a:r>
            <a:r>
              <a:rPr lang="en-US" altLang="zh-TW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提前</a:t>
            </a:r>
            <a:r>
              <a:rPr lang="en-US" altLang="zh-TW" sz="2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2:9)</a:t>
            </a:r>
            <a:endParaRPr lang="en-US" sz="2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403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3" grpId="0"/>
      <p:bldP spid="1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 You Have a New Teen Driver ... | Triad Moms on Main | Greensboro,  Winston, Burlington, High 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" y="321343"/>
            <a:ext cx="5061884" cy="289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fense for MIP (Minor in Possession) Charges | Attorney David B. Tar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" y="3598965"/>
            <a:ext cx="5361317" cy="280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omen show support of the proposed Equal Rights Amendment on Liberty  Island, 8/10/70 | Womens protest, Women empowerment art, Womens mov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14" y="591671"/>
            <a:ext cx="3298334" cy="441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5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63706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婦女聚會中的表現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(11:1-16)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399" y="3680714"/>
            <a:ext cx="88024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保羅辯證女信徒該蒙頭不是為了守律法主義，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乃是為了好的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見證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，甘願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自律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，表示雖然得救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仍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尊重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文化風俗，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不蔑視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傳統，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順服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丈夫權柄。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因為愛，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甘願順服而使別人得到屬靈上的益處。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309" y="874242"/>
            <a:ext cx="5892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保羅解釋女人要蒙頭的理由：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120286" y="1383363"/>
            <a:ext cx="5657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創造次序：先男後女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(8-9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116232" y="1908877"/>
            <a:ext cx="6728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本性啟示：長髮與剃髮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(6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15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126990" y="2434391"/>
            <a:ext cx="3743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天使也服權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(10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137748" y="2955665"/>
            <a:ext cx="3743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教會的規矩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800901" y="2402641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撒旦及墮落的天使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48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10280</TotalTime>
  <Words>2895</Words>
  <Application>Microsoft Office PowerPoint</Application>
  <PresentationFormat>On-screen Show (4:3)</PresentationFormat>
  <Paragraphs>178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SimHei</vt:lpstr>
      <vt:lpstr>新細明體</vt:lpstr>
      <vt:lpstr>王漢宗空疊圓繁</vt:lpstr>
      <vt:lpstr>王漢宗超明體繁</vt:lpstr>
      <vt:lpstr>華康楷書體 Std W7</vt:lpstr>
      <vt:lpstr>華康楷書體 Std W9</vt:lpstr>
      <vt:lpstr>華康魏碑體 Std W7</vt:lpstr>
      <vt:lpstr>華康黑體 Std W12</vt:lpstr>
      <vt:lpstr>華康黑體 Std W7</vt:lpstr>
      <vt:lpstr>華康黑體 Std W9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125</cp:revision>
  <dcterms:created xsi:type="dcterms:W3CDTF">2020-10-29T23:58:49Z</dcterms:created>
  <dcterms:modified xsi:type="dcterms:W3CDTF">2021-01-31T20:31:01Z</dcterms:modified>
</cp:coreProperties>
</file>