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8" r:id="rId5"/>
    <p:sldId id="256" r:id="rId6"/>
    <p:sldId id="263" r:id="rId7"/>
    <p:sldId id="261" r:id="rId8"/>
    <p:sldId id="260" r:id="rId9"/>
    <p:sldId id="271" r:id="rId10"/>
    <p:sldId id="264" r:id="rId11"/>
    <p:sldId id="262" r:id="rId12"/>
    <p:sldId id="272" r:id="rId13"/>
    <p:sldId id="265" r:id="rId14"/>
    <p:sldId id="266" r:id="rId15"/>
    <p:sldId id="273" r:id="rId16"/>
    <p:sldId id="274" r:id="rId17"/>
    <p:sldId id="269" r:id="rId18"/>
    <p:sldId id="275" r:id="rId19"/>
    <p:sldId id="267" r:id="rId20"/>
    <p:sldId id="276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17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7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9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9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7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6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6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76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AE251-0A31-4034-BF43-A87E477A5EF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16B91-E22B-436E-A162-C1440094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6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rch in Corinth- Acts 18:1-4/1 Cor. 1:10-18 — Pulpit Fi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unched Tape 3"/>
          <p:cNvSpPr/>
          <p:nvPr/>
        </p:nvSpPr>
        <p:spPr>
          <a:xfrm>
            <a:off x="4851699" y="591670"/>
            <a:ext cx="3560781" cy="1366222"/>
          </a:xfrm>
          <a:prstGeom prst="flowChartPunchedTape">
            <a:avLst/>
          </a:prstGeom>
          <a:solidFill>
            <a:schemeClr val="bg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哥林多前書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1860" y="5077610"/>
            <a:ext cx="27061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12" panose="020B0C00000000000000" pitchFamily="34" charset="-120"/>
                <a:ea typeface="華康黑體 Std W12" panose="020B0C00000000000000" pitchFamily="34" charset="-120"/>
              </a:rPr>
              <a:t>2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/28/2021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 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華康黑體 Std W12" panose="020B0C00000000000000" pitchFamily="34" charset="-120"/>
              <a:ea typeface="華康黑體 Std W12" panose="020B0C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1895" y="5888919"/>
            <a:ext cx="5804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 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  16 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章 「捐獻與勸勉」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超明體繁" panose="02020300000000000000" pitchFamily="18" charset="-120"/>
              <a:ea typeface="王漢宗超明體繁" panose="020203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7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1" y="2972839"/>
            <a:ext cx="8869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你們寫信舉薦誰，我就打發他們，把你們的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捐資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送到耶路撒冷去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。若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我也該去，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他們可以和我同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去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(16:3-4)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1" y="181495"/>
            <a:ext cx="91400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教會在錢財的處理上要清楚，亦要信實可靠。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牧者最好不要管財務，特別是受薪同工。財務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最好成立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committee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，有眾數的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accountability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避免一人點賬，進賬及出賬都需要有別人核對。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1" y="2315831"/>
            <a:ext cx="9140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保羅也有成立 </a:t>
            </a:r>
            <a:r>
              <a:rPr lang="en-US" altLang="zh-TW" sz="3200" i="1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financial committee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59" y="4582458"/>
            <a:ext cx="87855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不但這樣，他也被眾教會挑選，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和我們同行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，把所託與我們的這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捐貲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送到了，可以榮耀主，又表明我們樂意的心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zh-TW" altLang="en-US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這</a:t>
            </a:r>
            <a:r>
              <a:rPr lang="zh-TW" altLang="en-US" sz="3200" dirty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就免得有人因我們收的捐銀很多，就挑我們的不</a:t>
            </a:r>
            <a:r>
              <a:rPr lang="zh-TW" altLang="en-US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林後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8:19-20)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24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1128" y="822062"/>
            <a:ext cx="7953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保羅不但在錢財處理上謹慎，他也不隨便放棄能事奉的機會</a:t>
            </a:r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054" y="206510"/>
            <a:ext cx="47965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保羅的行程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(16:5-9)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1128" y="4952494"/>
            <a:ext cx="7571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到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耶路撒冷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、經過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馬其頓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、要往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仍住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以弗所</a:t>
            </a:r>
            <a:endParaRPr lang="en-US" sz="3200" dirty="0">
              <a:solidFill>
                <a:srgbClr val="7030A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1128" y="1905506"/>
            <a:ext cx="83092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我要從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馬其頓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經過；既經過了，就要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到你們那裡去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，或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者和你們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同住幾時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，或者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也過冬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。無論我往那裡去，你們就可以給我送行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。我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如今不願意路過見你們；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主若許我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，我就指望和你們同住幾時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。但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我要仍舊住在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以弗所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，直等到五旬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(5-8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51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0" y="246743"/>
            <a:ext cx="8778640" cy="6364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3119801" y="531221"/>
            <a:ext cx="682942" cy="339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60799" y="2354943"/>
            <a:ext cx="754743" cy="3302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05000" y="2844847"/>
            <a:ext cx="718886" cy="261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59221" y="5820230"/>
            <a:ext cx="970493" cy="314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122" y="4651072"/>
            <a:ext cx="723307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探望馬其頓</a:t>
            </a:r>
            <a:r>
              <a:rPr lang="en-US" altLang="zh-TW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–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腓立比、帖撒羅尼迦、庇哩亞</a:t>
            </a:r>
            <a:r>
              <a:rPr lang="en-US" altLang="zh-TW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28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65" y="3881601"/>
            <a:ext cx="585288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工作路線</a:t>
            </a:r>
            <a:r>
              <a:rPr lang="en-US" altLang="zh-TW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–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以弗所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馬其頓哥林多</a:t>
            </a:r>
            <a:endParaRPr lang="en-US" sz="28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122" y="5442551"/>
            <a:ext cx="557075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冷天不宜行船，準備在哥林多過冬</a:t>
            </a:r>
            <a:endParaRPr lang="en-US" sz="28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110" y="6196542"/>
            <a:ext cx="844333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後來卻先停哥林多，再上馬其頓，又往返哥林多短留</a:t>
            </a:r>
            <a:endParaRPr lang="en-US" sz="28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878" y="930395"/>
            <a:ext cx="8084264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保羅在以弗所看到寬大的福音門，</a:t>
            </a:r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就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把</a:t>
            </a:r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握機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會留在</a:t>
            </a:r>
            <a:endParaRPr lang="en-US" altLang="zh-TW" sz="28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</a:t>
            </a:r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弗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所工作，</a:t>
            </a:r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而犧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牲與</a:t>
            </a:r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哥林多信徒更多相處的時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間</a:t>
            </a:r>
            <a:endParaRPr lang="en-US" altLang="zh-TW" sz="28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結果遭到誤會與批評。</a:t>
            </a:r>
            <a:endParaRPr lang="en-US" sz="28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89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87" y="130016"/>
            <a:ext cx="8783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我既然這樣深信，就早有意到你們那裡去，叫你們再得益處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；也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要從你們那裡經過，往馬其頓去，再從馬其頓回到你們那裡，叫你們給我送行往猶太去。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我有此意，豈是反覆不定麼？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我所起的意，豈是從情慾起的，叫我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忽是忽非麼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？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林後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1:15-17)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987" y="2684561"/>
            <a:ext cx="5867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保羅安排計劃時：</a:t>
            </a:r>
            <a:r>
              <a:rPr lang="en-US" altLang="zh-TW" sz="2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林前</a:t>
            </a:r>
            <a:r>
              <a:rPr lang="en-US" altLang="zh-TW" sz="2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16:4-7</a:t>
            </a:r>
            <a:r>
              <a:rPr lang="zh-TW" altLang="en-US" sz="2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2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987" y="3269336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若我也該去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987" y="3776738"/>
            <a:ext cx="4381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或者和你們同去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(6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987" y="4303703"/>
            <a:ext cx="2739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主若許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(7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019" y="4890431"/>
            <a:ext cx="770755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積極計劃與順服神的主權兩者不一定矛盾 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參雅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4:13-17) 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主若願意</a:t>
            </a:r>
            <a:r>
              <a:rPr lang="en-US" altLang="zh-TW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019" y="6031143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雖然計劃，仍要尋求神的旨意，順服祂的帶領</a:t>
            </a:r>
            <a:endParaRPr lang="en-US" sz="32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3011" y="3255301"/>
            <a:ext cx="4416594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而我們往往是自己先定了</a:t>
            </a:r>
            <a:endParaRPr lang="en-US" altLang="zh-TW" sz="3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計劃，然後拼命禱告，求</a:t>
            </a:r>
            <a:endParaRPr lang="en-US" altLang="zh-TW" sz="3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神來成就我們的計劃。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7949611" y="4776395"/>
            <a:ext cx="452112" cy="13182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7965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保羅的行程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(16:5-9)</a:t>
            </a:r>
          </a:p>
        </p:txBody>
      </p:sp>
      <p:sp>
        <p:nvSpPr>
          <p:cNvPr id="4" name="Rectangle 3"/>
          <p:cNvSpPr/>
          <p:nvPr/>
        </p:nvSpPr>
        <p:spPr>
          <a:xfrm>
            <a:off x="812202" y="822063"/>
            <a:ext cx="8213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但我要仍舊住在以弗所，直等到五旬節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；因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為有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寬大又有功效的門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為我開了，並且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反對的人也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多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(8-9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145" y="2907652"/>
            <a:ext cx="835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寬大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en-US" altLang="zh-TW" sz="32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opportunity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功效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= </a:t>
            </a:r>
            <a:r>
              <a:rPr lang="en-US" altLang="zh-TW" sz="32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effectiveness </a:t>
            </a:r>
          </a:p>
        </p:txBody>
      </p:sp>
      <p:pic>
        <p:nvPicPr>
          <p:cNvPr id="2050" name="Picture 2" descr="The Closing Doors of OpportunityRising Above Real Life | Joy P. Dah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7213" r="25768" b="15189"/>
          <a:stretch/>
        </p:blipFill>
        <p:spPr bwMode="auto">
          <a:xfrm>
            <a:off x="6226903" y="3622829"/>
            <a:ext cx="2639496" cy="313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6349109" y="6224567"/>
            <a:ext cx="251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7030A0"/>
                </a:solidFill>
              </a:rPr>
              <a:t>Open Door</a:t>
            </a:r>
            <a:endParaRPr lang="en-US" sz="3200" b="1" i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6337" y="3582870"/>
            <a:ext cx="30572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兩者同等重要！</a:t>
            </a:r>
            <a:endParaRPr lang="en-US" altLang="zh-TW" sz="3200" i="1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9649" y="5316407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保羅也是一個「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實際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主義者」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200" b="1" i="1" dirty="0" smtClean="0">
                <a:solidFill>
                  <a:srgbClr val="C00000"/>
                </a:solidFill>
                <a:ea typeface="華康黑體 Std W9" panose="020B0900000000000000" pitchFamily="34" charset="-120"/>
              </a:rPr>
              <a:t>Life is short, don’t </a:t>
            </a:r>
            <a:r>
              <a:rPr lang="en-US" sz="3200" b="1" i="1" dirty="0">
                <a:solidFill>
                  <a:srgbClr val="C00000"/>
                </a:solidFill>
                <a:ea typeface="華康黑體 Std W9" panose="020B0900000000000000" pitchFamily="34" charset="-120"/>
              </a:rPr>
              <a:t>w</a:t>
            </a:r>
            <a:r>
              <a:rPr lang="en-US" sz="3200" b="1" i="1" dirty="0" smtClean="0">
                <a:solidFill>
                  <a:srgbClr val="C00000"/>
                </a:solidFill>
                <a:ea typeface="華康黑體 Std W9" panose="020B0900000000000000" pitchFamily="34" charset="-120"/>
              </a:rPr>
              <a:t>aste time.</a:t>
            </a:r>
            <a:endParaRPr lang="en-US" sz="3200" b="1" i="1" dirty="0">
              <a:solidFill>
                <a:srgbClr val="C00000"/>
              </a:solidFill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368" y="2361633"/>
            <a:ext cx="5468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en-US" sz="3200" b="1" i="1" dirty="0" smtClean="0">
                <a:solidFill>
                  <a:srgbClr val="C00000"/>
                </a:solidFill>
              </a:rPr>
              <a:t>wide</a:t>
            </a:r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</a:rPr>
              <a:t> door for </a:t>
            </a:r>
            <a:r>
              <a:rPr lang="en-US" sz="3200" b="1" i="1" dirty="0" smtClean="0">
                <a:solidFill>
                  <a:srgbClr val="C00000"/>
                </a:solidFill>
              </a:rPr>
              <a:t>effective</a:t>
            </a:r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</a:rPr>
              <a:t> work!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17" y="4250137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不能只講求機會，也要衡量</a:t>
            </a:r>
            <a:endParaRPr lang="en-US" altLang="zh-TW" sz="32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事工</a:t>
            </a:r>
            <a:r>
              <a:rPr lang="zh-TW" altLang="en-US" sz="3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果效！</a:t>
            </a:r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26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52" y="4972829"/>
            <a:ext cx="777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「並且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反對的人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也多！」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(9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參徒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19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7" y="262115"/>
            <a:ext cx="3762105" cy="220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Image result for asian potlu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17" y="265451"/>
            <a:ext cx="3710081" cy="2218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5" y="2672743"/>
            <a:ext cx="3681397" cy="207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42492" y="2581608"/>
            <a:ext cx="403013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留學生查經班</a:t>
            </a:r>
            <a:endParaRPr lang="en-US" altLang="zh-TW" sz="2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大陸團契</a:t>
            </a:r>
            <a:endParaRPr lang="en-US" altLang="zh-TW" sz="2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韓國華工</a:t>
            </a:r>
            <a:endParaRPr lang="en-US" altLang="zh-TW" sz="2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英語班、電腦班</a:t>
            </a:r>
            <a:r>
              <a:rPr lang="en-US" altLang="zh-TW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</a:p>
          <a:p>
            <a:r>
              <a:rPr lang="zh-TW" altLang="en-US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神學課程</a:t>
            </a:r>
            <a:endParaRPr lang="en-US" altLang="zh-TW" sz="2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植堂</a:t>
            </a:r>
            <a:r>
              <a:rPr lang="en-US" altLang="zh-TW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2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0171" y="5546846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作神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的事工不是沒「有障礙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的」</a:t>
            </a:r>
            <a:endParaRPr lang="zh-TW" alt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141" y="6154005"/>
            <a:ext cx="429212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作神的工有時是孤單的    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38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53287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保羅的同工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(16:10-20)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5877" y="839091"/>
            <a:ext cx="1653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提摩太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3564" y="837594"/>
            <a:ext cx="5245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─ 繼承保羅牧養以弗所教會</a:t>
            </a:r>
            <a:endParaRPr lang="en-US" altLang="zh-TW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401" y="2507956"/>
            <a:ext cx="78598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極大壓力接任，年輕欠缺經驗，可能膽怯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</a:p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但保羅願意栽培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7914" y="1384455"/>
            <a:ext cx="8296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若是提摩太來到，你們要留心，叫他在你們那裡無所懼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怕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無論誰都不可藐視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(10-11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877" y="3733981"/>
            <a:ext cx="1653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亞波羅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6077" y="3704948"/>
            <a:ext cx="5245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─ 保羅尊重這位同工的意願</a:t>
            </a:r>
            <a:endParaRPr lang="en-US" altLang="zh-TW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4182" y="4289723"/>
            <a:ext cx="8102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至於兄弟亞波羅，我再三的勸他同弟兄們到你們那裡去；但這時他決不願意去，幾時有了機會他必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去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(12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7914" y="5830350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保羅沒有以長輩的身份向他施壓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7915" y="1437487"/>
            <a:ext cx="817775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不可叫人小看你年輕，總要在言語、行為、愛心、信心、清潔上，都作信徒的榜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樣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提前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4:12)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6456" y="1425657"/>
            <a:ext cx="820148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因為神賜給我們，不是膽怯的心，乃是剛強、仁愛、謹守的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提後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1:7)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47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  <p:bldP spid="17" grpId="0"/>
      <p:bldP spid="18" grpId="0"/>
      <p:bldP spid="16" grpId="0"/>
      <p:bldP spid="20" grpId="0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53287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保羅的同工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(16:10-20)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877" y="3411041"/>
            <a:ext cx="1653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司提反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6077" y="3389525"/>
            <a:ext cx="4834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─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全家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事奉，專服事聖徒</a:t>
            </a:r>
            <a:endParaRPr lang="en-US" altLang="zh-TW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877" y="4046039"/>
            <a:ext cx="3704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福徒拿都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、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亞該古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0514" y="4046187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─ 使牧者心裡暢快</a:t>
            </a:r>
            <a:endParaRPr lang="en-US" altLang="zh-TW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7913" y="797487"/>
            <a:ext cx="82557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你們曉得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司提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反一家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們專以服事聖徒為念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。我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勸你們順服這樣的人，並一切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同工同勞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的人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。司提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反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和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福徒拿都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，並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亞該古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到我這裡來，我很喜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歡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叫我和你們心裡都快活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。這樣的人，你們務要敬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重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(15-18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1170" y="4617501"/>
            <a:ext cx="3727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</a:rPr>
              <a:t>“refreshed my spirit”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0217" y="5202128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今天信徒大多令牧者有什麼感受呢？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91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53287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保羅的同工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(16:10-20)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5877" y="834755"/>
            <a:ext cx="3294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亞居拉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、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百基拉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8476" y="839089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─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夫妻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同心同行 </a:t>
            </a:r>
            <a:endParaRPr lang="en-US" altLang="zh-TW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2428" y="3437125"/>
            <a:ext cx="7981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今天大多是「一家一代表」，很少夫妻檔或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全家出動，甚至還被家人扯後腿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914" y="1353802"/>
            <a:ext cx="5325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新約出現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6x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，都是在一齊的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8" name="Picture 2" descr="When the Team is Strongest: How Teamwork Makes the Business Better -Vela  Agen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04"/>
          <a:stretch/>
        </p:blipFill>
        <p:spPr bwMode="auto">
          <a:xfrm>
            <a:off x="1662315" y="4554838"/>
            <a:ext cx="6088314" cy="211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45686" y="1378075"/>
            <a:ext cx="3137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(Pastors’ </a:t>
            </a:r>
            <a:r>
              <a:rPr lang="en-US" sz="3200" b="1" i="1" dirty="0" smtClean="0">
                <a:solidFill>
                  <a:srgbClr val="C00000"/>
                </a:solidFill>
              </a:rPr>
              <a:t>pastors)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914" y="1931707"/>
            <a:ext cx="8121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亞波羅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 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會堂裡放膽講道；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百基拉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亞居拉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聽見，就接他來，將神的道給他講解更加詳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細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徒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18:26)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91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181" y="240478"/>
            <a:ext cx="903371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100" b="1" i="1" dirty="0" smtClean="0"/>
              <a:t>Paul is not only a </a:t>
            </a:r>
            <a:r>
              <a:rPr lang="en-US" sz="3100" b="1" i="1" dirty="0" smtClean="0">
                <a:solidFill>
                  <a:srgbClr val="C00000"/>
                </a:solidFill>
              </a:rPr>
              <a:t>soul winner</a:t>
            </a:r>
            <a:r>
              <a:rPr lang="en-US" sz="3100" b="1" i="1" dirty="0" smtClean="0"/>
              <a:t>, he’s also a </a:t>
            </a:r>
            <a:r>
              <a:rPr lang="en-US" sz="3100" b="1" i="1" dirty="0" smtClean="0">
                <a:solidFill>
                  <a:srgbClr val="C00000"/>
                </a:solidFill>
              </a:rPr>
              <a:t>friend maker</a:t>
            </a:r>
            <a:endParaRPr lang="en-US" sz="3100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81" y="875866"/>
            <a:ext cx="8392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有些人很會工作，但朋友卻很少。有些人整天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結交朋友，但不太會工作！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81" y="3100204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其實教會最大的資產就是「人」！</a:t>
            </a:r>
            <a:endParaRPr lang="en-US" sz="32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81" y="3659907"/>
            <a:ext cx="634019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主耶穌在世工作三年多，沒有交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給十二使徒任何財物去投資什麼。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祂只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好好訓練他們，把自己生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命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投資在人身上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，因為當「人」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預備好了，上帝自然會賜下錢財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和機會來完成祂的旨意。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776" y="3869196"/>
            <a:ext cx="3487214" cy="3487214"/>
          </a:xfrm>
          <a:prstGeom prst="rect">
            <a:avLst/>
          </a:prstGeom>
        </p:spPr>
      </p:pic>
      <p:pic>
        <p:nvPicPr>
          <p:cNvPr id="10" name="Picture 9" descr="http://2.bp.blogspot.com/_gJVN2PkOSY8/TBAQHU5qCEI/AAAAAAAAAFE/HYlBUFnqDRI/s400/make-money-b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66" y="2977558"/>
            <a:ext cx="2885962" cy="21644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suzannahscully.com/blog/wp-content/uploads/2011/05/opportuni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76" y="1881061"/>
            <a:ext cx="2713815" cy="203536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181" y="1972373"/>
            <a:ext cx="7981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從保羅的書信能肯定他的社交圈子非常廣，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他不是獨行俠，他有很多親密的同工。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60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9" y="182881"/>
            <a:ext cx="14522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前言：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58" y="755402"/>
            <a:ext cx="8778242" cy="579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哥林多信徒曾寫信問保羅有關對耶路撒冷捐獻之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事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(16:1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「論到為聖徒捐錢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，於是保羅在信末回答他們，並同時提及自己的行程計劃和同工的服事配搭。這章聖經似乎與我們無關，但其實它對今天教會三方面的資源提供很好的原則：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錢財奉獻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(1-4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事奉機會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(5-9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同工配搭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(10-24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pPr>
              <a:lnSpc>
                <a:spcPts val="2200"/>
              </a:lnSpc>
            </a:pP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若作神忠心的管家，就必需好好把握這三方面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錢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機會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人力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的資源，不能隨便浪費。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80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69749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最後的勸勉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(16:13-14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21-24)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233" y="2575549"/>
            <a:ext cx="31566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務要堅固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站立得穩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剛強作大丈夫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憑愛心行事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3983866" y="2782059"/>
            <a:ext cx="457200" cy="1143000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7045" y="3021825"/>
            <a:ext cx="18261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信仰方面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032275" y="4162460"/>
            <a:ext cx="152400" cy="30480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34830" y="4046710"/>
            <a:ext cx="18261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關係方面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7232" y="895456"/>
            <a:ext cx="7821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務要警醒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，在真道上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站立得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穩，要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作大丈夫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，要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剛強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。凡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你們所作的都要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憑愛心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而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作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(13-14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232" y="4939912"/>
            <a:ext cx="63401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作「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大丈夫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」不是作「大男人」！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Men of courage; be strong</a:t>
            </a:r>
            <a:endParaRPr lang="en-US" sz="32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78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69749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最後的勸勉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(16:13-14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21-24)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3663" y="844797"/>
            <a:ext cx="223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ea typeface="華康儷中黑" pitchFamily="1" charset="-120"/>
                <a:sym typeface="Wingdings"/>
              </a:rPr>
              <a:t></a:t>
            </a:r>
            <a:r>
              <a:rPr lang="zh-TW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  <a:sym typeface="Wingdings"/>
              </a:rPr>
              <a:t>  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警告：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2096" y="1395599"/>
            <a:ext cx="7489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「若有人不愛主，這人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可詛可咒</a:t>
            </a:r>
            <a:r>
              <a:rPr lang="zh-TW" altLang="en-US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en-US" altLang="zh-TW" sz="28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(16:22)</a:t>
            </a:r>
            <a:endParaRPr lang="en-US" sz="28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6946" y="2525423"/>
            <a:ext cx="716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我肯定不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會離開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主，但也不一定很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愛主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354" y="3123894"/>
            <a:ext cx="405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「主必要來！」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(22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2920" y="3618627"/>
            <a:ext cx="7234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證明這事的說：「是了，我必快來！」阿們！主耶穌啊，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我願你來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！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啟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22:20)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76946" y="1974207"/>
            <a:ext cx="7334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若有人愛神，這人乃是神所知道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(8:3)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9669" y="3159147"/>
            <a:ext cx="378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i="1" dirty="0" err="1" smtClean="0">
                <a:solidFill>
                  <a:srgbClr val="C00000"/>
                </a:solidFill>
              </a:rPr>
              <a:t>Maran</a:t>
            </a:r>
            <a:r>
              <a:rPr lang="en-US" altLang="zh-TW" sz="3200" b="1" i="1" dirty="0" err="1" smtClean="0">
                <a:solidFill>
                  <a:srgbClr val="7030A0"/>
                </a:solidFill>
              </a:rPr>
              <a:t>atha</a:t>
            </a:r>
            <a:r>
              <a:rPr lang="en-US" altLang="zh-TW" sz="3200" b="1" i="1" dirty="0" smtClean="0">
                <a:solidFill>
                  <a:srgbClr val="7030A0"/>
                </a:solidFill>
              </a:rPr>
              <a:t> </a:t>
            </a:r>
            <a:r>
              <a:rPr lang="en-US" altLang="zh-TW" sz="3200" dirty="0" smtClean="0">
                <a:solidFill>
                  <a:srgbClr val="7030A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亞蘭文</a:t>
            </a:r>
            <a:r>
              <a:rPr lang="en-US" altLang="zh-TW" sz="3200" dirty="0" smtClean="0">
                <a:solidFill>
                  <a:srgbClr val="7030A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200" dirty="0">
              <a:solidFill>
                <a:srgbClr val="7030A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507" b="6333"/>
          <a:stretch/>
        </p:blipFill>
        <p:spPr>
          <a:xfrm>
            <a:off x="1575229" y="4695844"/>
            <a:ext cx="4072535" cy="2070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3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392" y="147198"/>
            <a:ext cx="59061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耶路撒冷教會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的需要：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393" y="687445"/>
            <a:ext cx="87782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但現在，我往耶路撒冷去供給聖徒。因為馬其頓和亞該亞人樂意湊出捐項給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耶路撒冷聖徒中的窮人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。這固然是他們樂意的，其實也算是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所欠的債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；因外邦人既然在他們屬靈的好處上有分，就當把養身之物供給他們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羅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15:25-27)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393" y="3241988"/>
            <a:ext cx="87782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當那些日子，有幾位先知從耶路撒冷下到安提阿。內中有一位，名叫亞迦布，站起來，藉著聖靈指明天下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將有大饑荒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（這事到革老丟年間果然有了。）於是門徒定意照各人的力量捐錢，送去供給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住在猶太的弟兄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。他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們就這樣行，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把捐項託巴拿巴和掃羅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送到眾長老那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裡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徒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11:27-30</a:t>
            </a:r>
            <a:r>
              <a:rPr lang="en-US" altLang="zh-TW" sz="2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513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15" y="124185"/>
            <a:ext cx="9004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保羅在</a:t>
            </a:r>
            <a:r>
              <a:rPr lang="zh-TW" altLang="en-US" sz="3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第三次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旅行佈道時，希望從外邦信徒收集奉獻去幫助耶路撒冷教會，因為當時耶路撒冷的信徒「凡物公用」，窮人多就成為教會重大的負擔。另外，保羅覺得外邦信徒既從耶路撒冷信徒得屬靈的好處，理應在物質上有所表示。</a:t>
            </a:r>
            <a:r>
              <a:rPr lang="zh-TW" altLang="en-US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況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且在徒 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11:27-30 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提到將會有大飢荒，而耶路撒冷教會因信徒多，需要也大。</a:t>
            </a:r>
            <a:endParaRPr lang="en-US" altLang="zh-TW" sz="3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531"/>
          <a:stretch/>
        </p:blipFill>
        <p:spPr>
          <a:xfrm>
            <a:off x="1419351" y="2986507"/>
            <a:ext cx="6359080" cy="379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421" y="6288976"/>
            <a:ext cx="91101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最主要的原因，保羅盼望藉奉獻來促進外邦信徒與猶大信徒的關係</a:t>
            </a:r>
            <a:endParaRPr lang="en-US" sz="2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21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054" y="206510"/>
            <a:ext cx="47965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捐獻的原則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(16:1-4)</a:t>
            </a:r>
          </a:p>
        </p:txBody>
      </p:sp>
      <p:sp>
        <p:nvSpPr>
          <p:cNvPr id="6" name="Rectangle 5"/>
          <p:cNvSpPr/>
          <p:nvPr/>
        </p:nvSpPr>
        <p:spPr>
          <a:xfrm>
            <a:off x="884932" y="1779687"/>
            <a:ext cx="2900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循例義務：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441916" y="1779686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奉獻是敬拜中的一項行動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99838" y="746877"/>
            <a:ext cx="8344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每逢七日的第一日，各人要照自己的進項抽出來留著，免得我來的時候現湊 </a:t>
            </a:r>
            <a:r>
              <a:rPr lang="en-US" altLang="zh-TW" sz="28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</a:t>
            </a:r>
            <a:r>
              <a:rPr lang="zh-TW" altLang="en-US" sz="28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1937" y="2278584"/>
            <a:ext cx="5198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每逢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經常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性、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規律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性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880132" y="822063"/>
            <a:ext cx="3240046" cy="5031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2406" y="3352583"/>
            <a:ext cx="2847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各人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當行：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4500732" y="822063"/>
            <a:ext cx="899606" cy="50313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55799" y="3352575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不是某些人，有錢或有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餘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的人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916315" y="3884291"/>
            <a:ext cx="819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抽出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留著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表示有所預備，不是隨便施捨 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8175811" y="822063"/>
            <a:ext cx="925158" cy="50313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12406" y="5387825"/>
            <a:ext cx="2331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按照能力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59954" y="5383605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並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沒有提「</a:t>
            </a: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十分之一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」，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因為那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是基本，不是目標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1937" y="2779311"/>
            <a:ext cx="772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不是一年一次，或特別節日，或為了年底減稅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9868" r="89967"/>
                    </a14:imgEffect>
                  </a14:imgLayer>
                </a14:imgProps>
              </a:ext>
            </a:extLst>
          </a:blip>
          <a:srcRect l="13552" t="23054" r="14519" b="3428"/>
          <a:stretch/>
        </p:blipFill>
        <p:spPr>
          <a:xfrm rot="20745833">
            <a:off x="3518857" y="4136123"/>
            <a:ext cx="2583543" cy="14853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6" b="70278" l="26094" r="49896"/>
                    </a14:imgEffect>
                  </a14:imgLayer>
                </a14:imgProps>
              </a:ext>
            </a:extLst>
          </a:blip>
          <a:srcRect l="23333" t="24427" r="48810" b="29435"/>
          <a:stretch/>
        </p:blipFill>
        <p:spPr>
          <a:xfrm rot="2827612">
            <a:off x="6192910" y="4014385"/>
            <a:ext cx="1855672" cy="172878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91277" y="822063"/>
            <a:ext cx="2349361" cy="50313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556" r="94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2336" y="4189045"/>
            <a:ext cx="2147324" cy="14315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6615" y1="50470" x2="16615" y2="50470"/>
                        <a14:foregroundMark x1="15923" y1="47231" x2="15923" y2="47231"/>
                        <a14:foregroundMark x1="15385" y1="45350" x2="15385" y2="45350"/>
                        <a14:foregroundMark x1="16000" y1="48694" x2="16000" y2="48694"/>
                        <a14:foregroundMark x1="15154" y1="47544" x2="15154" y2="47544"/>
                        <a14:foregroundMark x1="14462" y1="47753" x2="14462" y2="47753"/>
                        <a14:foregroundMark x1="14231" y1="45873" x2="14231" y2="45873"/>
                        <a14:foregroundMark x1="13923" y1="44514" x2="13923" y2="445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418" y="4399100"/>
            <a:ext cx="1740278" cy="12811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54820" y="2805656"/>
            <a:ext cx="7837402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「不可空手朝見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」(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出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23:15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34:20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、申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16:16)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1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  <p:bldP spid="12" grpId="0" animBg="1"/>
      <p:bldP spid="13" grpId="0"/>
      <p:bldP spid="14" grpId="0"/>
      <p:bldP spid="15" grpId="0" animBg="1"/>
      <p:bldP spid="16" grpId="0"/>
      <p:bldP spid="17" grpId="0"/>
      <p:bldP spid="2" grpId="0"/>
      <p:bldP spid="1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722" y="3230297"/>
            <a:ext cx="1492716" cy="52835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衝動性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9199" y="3230297"/>
            <a:ext cx="1492716" cy="5283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紀律性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556" y1="83482" x2="87556" y2="83482"/>
                        <a14:foregroundMark x1="92000" y1="78571" x2="93778" y2="78571"/>
                        <a14:foregroundMark x1="94667" y1="89286" x2="94667" y2="89286"/>
                        <a14:foregroundMark x1="94667" y1="83036" x2="94667" y2="83036"/>
                        <a14:foregroundMark x1="89778" y1="92411" x2="89778" y2="92411"/>
                        <a14:foregroundMark x1="96000" y1="88393" x2="96000" y2="88393"/>
                        <a14:foregroundMark x1="98667" y1="87054" x2="98667" y2="87054"/>
                        <a14:foregroundMark x1="91111" y1="87500" x2="91111" y2="87500"/>
                        <a14:foregroundMark x1="94222" y1="92411" x2="94222" y2="92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9987" y="2093266"/>
            <a:ext cx="1803083" cy="1795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279" l="0" r="100000">
                        <a14:foregroundMark x1="36523" y1="33333" x2="36523" y2="33333"/>
                        <a14:foregroundMark x1="41016" y1="8844" x2="41016" y2="8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662" y="2195162"/>
            <a:ext cx="2262744" cy="1299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1565" y="3758647"/>
            <a:ext cx="2515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i="1" dirty="0" smtClean="0"/>
              <a:t>Impulse Giver</a:t>
            </a:r>
            <a:endParaRPr lang="en-US" sz="3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939887" y="3758646"/>
            <a:ext cx="2805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i="1" dirty="0" smtClean="0"/>
              <a:t>Discipline Giver</a:t>
            </a:r>
            <a:endParaRPr lang="en-US" sz="32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007567" y="432735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感情支配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8585" y="43252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順服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憑信心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7198" y="4909997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一刻性、即興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3912" y="490999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經常性、作好預備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41" y="546655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令自己感覺好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4542" y="546581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為神國度需要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550485" y="2990800"/>
            <a:ext cx="32273" cy="36574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49025" y="602099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只出錢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4042" y="6008801"/>
            <a:ext cx="2307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給錢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+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禱告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2683" r="28884" b="70493"/>
          <a:stretch/>
        </p:blipFill>
        <p:spPr>
          <a:xfrm>
            <a:off x="2471114" y="225911"/>
            <a:ext cx="4697724" cy="241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7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nk Icon PNG Images | Vector and PSD Files | Free Download on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222" l="10000" r="90000">
                        <a14:foregroundMark x1="79167" y1="23333" x2="79167" y2="23333"/>
                        <a14:foregroundMark x1="71944" y1="20833" x2="71944" y2="20833"/>
                        <a14:foregroundMark x1="68611" y1="29444" x2="68611" y2="29444"/>
                        <a14:foregroundMark x1="63333" y1="35833" x2="63333" y2="35833"/>
                        <a14:foregroundMark x1="58611" y1="41111" x2="58611" y2="41111"/>
                        <a14:foregroundMark x1="55000" y1="45000" x2="55000" y2="45000"/>
                        <a14:foregroundMark x1="46389" y1="76667" x2="46389" y2="76667"/>
                        <a14:foregroundMark x1="29722" y1="73611" x2="29722" y2="73611"/>
                        <a14:foregroundMark x1="35278" y1="74722" x2="35278" y2="74722"/>
                        <a14:foregroundMark x1="33611" y1="74167" x2="33611" y2="74167"/>
                        <a14:foregroundMark x1="45000" y1="75000" x2="45000" y2="75000"/>
                        <a14:foregroundMark x1="68611" y1="21111" x2="68611" y2="21111"/>
                        <a14:foregroundMark x1="68611" y1="21111" x2="68611" y2="21111"/>
                        <a14:foregroundMark x1="68611" y1="21111" x2="68611" y2="21111"/>
                        <a14:foregroundMark x1="82778" y1="22778" x2="82778" y2="22778"/>
                        <a14:foregroundMark x1="82778" y1="22778" x2="82778" y2="22778"/>
                        <a14:foregroundMark x1="81667" y1="28333" x2="81667" y2="28333"/>
                        <a14:foregroundMark x1="78056" y1="31389" x2="78056" y2="31389"/>
                        <a14:foregroundMark x1="84444" y1="27222" x2="84444" y2="2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468" y="-107894"/>
            <a:ext cx="3098519" cy="309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9490" y="193636"/>
            <a:ext cx="6347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根據調查，收入與奉獻不成正比例，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一般窮人比有錢人在奉獻比例上高！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為什麼？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57" y="2828933"/>
            <a:ext cx="880241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TW" sz="3200" b="1" i="1" dirty="0" smtClean="0">
                <a:solidFill>
                  <a:schemeClr val="accent5">
                    <a:lumMod val="50000"/>
                  </a:schemeClr>
                </a:solidFill>
              </a:rPr>
              <a:t>When your outgo exceeds your income, then your upkeep is your downfall!</a:t>
            </a:r>
            <a:endParaRPr lang="en-US" sz="32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157" y="3836218"/>
            <a:ext cx="8802410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當你的開支超過你的收入，你生活的高尚便成為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你的墮落！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157" y="4918345"/>
            <a:ext cx="9212778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在林後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8-9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章，保羅強調奉獻是一個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恩典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，更是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一個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見證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：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「耶和華是我的牧者，我必不至缺乏」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9490" y="1729676"/>
            <a:ext cx="63401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越有錢，使用越大筆，開支越高，</a:t>
            </a:r>
            <a:endParaRPr lang="en-US" altLang="zh-TW" sz="3200" dirty="0" smtClean="0">
              <a:solidFill>
                <a:srgbClr val="7030A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越不容易</a:t>
            </a:r>
            <a:r>
              <a:rPr lang="zh-TW" altLang="en-US" sz="3200" dirty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拿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出來</a:t>
            </a:r>
            <a:endParaRPr lang="en-US" sz="3200" dirty="0">
              <a:solidFill>
                <a:srgbClr val="7030A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7528" y="4227172"/>
            <a:ext cx="5186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只能進不能退，只能加不能減</a:t>
            </a:r>
            <a:endParaRPr lang="en-US" sz="3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92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229" y="923080"/>
            <a:ext cx="850264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獎學金、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allowance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、公司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onus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、過年紅包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229" y="232229"/>
            <a:ext cx="880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只要有一顆願意的心，神總會讓我們想到方法！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44" y="1187255"/>
            <a:ext cx="3280002" cy="3280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70" y="4196442"/>
            <a:ext cx="3534229" cy="220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117" y="4102229"/>
            <a:ext cx="4030436" cy="230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928" y="1715605"/>
            <a:ext cx="2937370" cy="220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17" y="1931307"/>
            <a:ext cx="2810571" cy="178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8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2523</TotalTime>
  <Words>2861</Words>
  <Application>Microsoft Office PowerPoint</Application>
  <PresentationFormat>On-screen Show (4:3)</PresentationFormat>
  <Paragraphs>163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新細明體</vt:lpstr>
      <vt:lpstr>王漢宗空疊圓繁</vt:lpstr>
      <vt:lpstr>王漢宗超明體繁</vt:lpstr>
      <vt:lpstr>華康儷中黑</vt:lpstr>
      <vt:lpstr>華康魏碑體 Std W7</vt:lpstr>
      <vt:lpstr>華康黑體 Std W12</vt:lpstr>
      <vt:lpstr>華康黑體 Std W7</vt:lpstr>
      <vt:lpstr>華康黑體 Std W9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116</cp:revision>
  <dcterms:created xsi:type="dcterms:W3CDTF">2020-11-03T01:12:33Z</dcterms:created>
  <dcterms:modified xsi:type="dcterms:W3CDTF">2021-02-28T20:32:42Z</dcterms:modified>
</cp:coreProperties>
</file>