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6" r:id="rId4"/>
    <p:sldId id="268" r:id="rId5"/>
    <p:sldId id="258" r:id="rId6"/>
    <p:sldId id="259" r:id="rId7"/>
    <p:sldId id="269" r:id="rId8"/>
    <p:sldId id="270" r:id="rId9"/>
    <p:sldId id="260" r:id="rId10"/>
    <p:sldId id="266" r:id="rId11"/>
    <p:sldId id="271" r:id="rId12"/>
    <p:sldId id="261" r:id="rId13"/>
    <p:sldId id="262" r:id="rId14"/>
    <p:sldId id="263" r:id="rId15"/>
    <p:sldId id="277" r:id="rId16"/>
    <p:sldId id="274" r:id="rId17"/>
    <p:sldId id="264" r:id="rId18"/>
    <p:sldId id="272" r:id="rId19"/>
    <p:sldId id="265" r:id="rId20"/>
    <p:sldId id="273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818" autoAdjust="0"/>
  </p:normalViewPr>
  <p:slideViewPr>
    <p:cSldViewPr snapToGrid="0">
      <p:cViewPr varScale="1">
        <p:scale>
          <a:sx n="51" d="100"/>
          <a:sy n="51" d="100"/>
        </p:scale>
        <p:origin x="128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6A31-9E67-468D-A09B-6FBC9A622BC0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F7E5-CB2E-4E06-8C73-2461C0D8A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9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6A31-9E67-468D-A09B-6FBC9A622BC0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F7E5-CB2E-4E06-8C73-2461C0D8A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3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6A31-9E67-468D-A09B-6FBC9A622BC0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F7E5-CB2E-4E06-8C73-2461C0D8A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9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69B99-1108-455D-B3B6-AA29F1CC0F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98673-BF69-47C3-8E12-4728C802F3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61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69B99-1108-455D-B3B6-AA29F1CC0F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98673-BF69-47C3-8E12-4728C802F3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174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69B99-1108-455D-B3B6-AA29F1CC0F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98673-BF69-47C3-8E12-4728C802F3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037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69B99-1108-455D-B3B6-AA29F1CC0F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98673-BF69-47C3-8E12-4728C802F3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769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69B99-1108-455D-B3B6-AA29F1CC0F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98673-BF69-47C3-8E12-4728C802F3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565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69B99-1108-455D-B3B6-AA29F1CC0F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98673-BF69-47C3-8E12-4728C802F3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167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69B99-1108-455D-B3B6-AA29F1CC0F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98673-BF69-47C3-8E12-4728C802F3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487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69B99-1108-455D-B3B6-AA29F1CC0F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98673-BF69-47C3-8E12-4728C802F3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55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6A31-9E67-468D-A09B-6FBC9A622BC0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F7E5-CB2E-4E06-8C73-2461C0D8A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18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69B99-1108-455D-B3B6-AA29F1CC0F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98673-BF69-47C3-8E12-4728C802F3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762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69B99-1108-455D-B3B6-AA29F1CC0F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98673-BF69-47C3-8E12-4728C802F3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838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69B99-1108-455D-B3B6-AA29F1CC0F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98673-BF69-47C3-8E12-4728C802F3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14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6A31-9E67-468D-A09B-6FBC9A622BC0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F7E5-CB2E-4E06-8C73-2461C0D8A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2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6A31-9E67-468D-A09B-6FBC9A622BC0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F7E5-CB2E-4E06-8C73-2461C0D8A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8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6A31-9E67-468D-A09B-6FBC9A622BC0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F7E5-CB2E-4E06-8C73-2461C0D8A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6A31-9E67-468D-A09B-6FBC9A622BC0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F7E5-CB2E-4E06-8C73-2461C0D8A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2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6A31-9E67-468D-A09B-6FBC9A622BC0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F7E5-CB2E-4E06-8C73-2461C0D8A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2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6A31-9E67-468D-A09B-6FBC9A622BC0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F7E5-CB2E-4E06-8C73-2461C0D8A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3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6A31-9E67-468D-A09B-6FBC9A622BC0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F7E5-CB2E-4E06-8C73-2461C0D8A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3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56A31-9E67-468D-A09B-6FBC9A622BC0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3F7E5-CB2E-4E06-8C73-2461C0D8A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6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69B99-1108-455D-B3B6-AA29F1CC0F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98673-BF69-47C3-8E12-4728C802F3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15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urch in Corinth- Acts 18:1-4/1 Cor. 1:10-18 — Pulpit Fi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4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4851699" y="591670"/>
            <a:ext cx="3560781" cy="1366222"/>
          </a:xfrm>
          <a:prstGeom prst="flowChartPunchedTape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空疊圓繁" panose="02000500000000000000" pitchFamily="2" charset="-120"/>
                <a:ea typeface="王漢宗空疊圓繁" panose="02000500000000000000" pitchFamily="2" charset="-120"/>
                <a:cs typeface="+mn-cs"/>
              </a:rPr>
              <a:t>哥林多前書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王漢宗空疊圓繁" panose="02000500000000000000" pitchFamily="2" charset="-120"/>
              <a:ea typeface="王漢宗空疊圓繁" panose="02000500000000000000" pitchFamily="2" charset="-12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0336" y="5077610"/>
            <a:ext cx="29899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12" panose="020B0C00000000000000" pitchFamily="34" charset="-120"/>
                <a:ea typeface="華康黑體 Std W12" panose="020B0C00000000000000" pitchFamily="34" charset="-120"/>
              </a:rPr>
              <a:t>12/13/2020</a:t>
            </a:r>
            <a:r>
              <a:rPr kumimoji="0" lang="en-US" altLang="zh-TW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華康黑體 Std W12" panose="020B0C00000000000000" pitchFamily="34" charset="-120"/>
                <a:ea typeface="華康黑體 Std W12" panose="020B0C00000000000000" pitchFamily="34" charset="-120"/>
              </a:rPr>
              <a:t>  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uLnTx/>
              <a:uFillTx/>
              <a:latin typeface="華康黑體 Std W12" panose="020B0C00000000000000" pitchFamily="34" charset="-120"/>
              <a:ea typeface="華康黑體 Std W12" panose="020B0C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3706" y="5888919"/>
            <a:ext cx="591700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80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1–2 </a:t>
            </a:r>
            <a:r>
              <a:rPr lang="zh-TW" altLang="en-US" sz="380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章 「分門結黨」</a:t>
            </a:r>
            <a:r>
              <a:rPr lang="en-US" altLang="zh-TW" sz="380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(</a:t>
            </a:r>
            <a:r>
              <a:rPr lang="zh-TW" altLang="en-US" sz="380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一</a:t>
            </a:r>
            <a:r>
              <a:rPr lang="en-US" altLang="zh-TW" sz="380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785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054" y="206510"/>
            <a:ext cx="54986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十字架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的道理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(1:18-31)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3516" y="822063"/>
            <a:ext cx="84035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1" charset="-120"/>
              </a:rPr>
              <a:t>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神的大能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    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7300" y="5020916"/>
            <a:ext cx="82421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*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不多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並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不是沒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有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(</a:t>
            </a:r>
            <a:r>
              <a:rPr 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Not </a:t>
            </a:r>
            <a:r>
              <a:rPr lang="en-US" sz="3200" dirty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Many</a:t>
            </a:r>
            <a:r>
              <a:rPr 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it is not </a:t>
            </a:r>
            <a:r>
              <a:rPr lang="en-US" sz="32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Any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8818" y="1328046"/>
            <a:ext cx="78010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</a:t>
            </a:r>
            <a:r>
              <a:rPr lang="zh-TW" altLang="en-US" sz="3200" dirty="0" smtClean="0">
                <a:solidFill>
                  <a:srgbClr val="00B05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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世人為</a:t>
            </a:r>
            <a:r>
              <a:rPr lang="zh-TW" altLang="en-US" sz="32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愚</a:t>
            </a:r>
            <a:r>
              <a:rPr lang="zh-TW" altLang="en-US" sz="3200" dirty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拙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─ 因十字架是「</a:t>
            </a:r>
            <a:r>
              <a:rPr lang="zh-TW" altLang="en-US" sz="32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故意犧</a:t>
            </a:r>
            <a:r>
              <a:rPr lang="zh-TW" altLang="en-US" sz="3200" dirty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牲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 </a:t>
            </a:r>
          </a:p>
          <a:p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  <a:r>
              <a:rPr lang="en-US" altLang="zh-TW" sz="3200" i="1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“</a:t>
            </a:r>
            <a:r>
              <a:rPr lang="en-US" sz="3200" i="1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Give </a:t>
            </a:r>
            <a:r>
              <a:rPr lang="en-US" sz="3200" i="1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without return”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858817" y="2405264"/>
            <a:ext cx="7801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</a:t>
            </a:r>
            <a:r>
              <a:rPr lang="zh-TW" altLang="en-US" sz="3200" dirty="0" smtClean="0">
                <a:solidFill>
                  <a:srgbClr val="00B05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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福音不是一套哲學，乃是有所</a:t>
            </a:r>
            <a:r>
              <a:rPr lang="zh-TW" altLang="en-US" sz="32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行動</a:t>
            </a:r>
            <a:endParaRPr lang="en-US" sz="3200" i="1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1849" y="3508192"/>
            <a:ext cx="227658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</a:t>
            </a:r>
            <a:r>
              <a:rPr lang="zh-TW" altLang="en-US" sz="34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神的揀選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74780" y="4019019"/>
            <a:ext cx="78692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可見你們蒙召的，按著肉體有智慧的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不多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，有能力的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不多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，有尊貴的也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不</a:t>
            </a:r>
            <a:r>
              <a:rPr lang="zh-TW" altLang="en-US" sz="32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多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(26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3516" y="5552858"/>
            <a:ext cx="8429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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*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不是只有農民沒知識水平的人才信耶穌的</a:t>
            </a:r>
            <a:endParaRPr lang="en-US" sz="3200" i="1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8742" y="2920145"/>
            <a:ext cx="8255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「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神因為愛世人，就賜下了自己的獨生子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endParaRPr lang="en-US" sz="3200" i="1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4274" y="6051554"/>
            <a:ext cx="8429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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*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救恩不在乎人這邊的條件！</a:t>
            </a:r>
            <a:endParaRPr lang="en-US" sz="3200" i="1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78434" y="814973"/>
            <a:ext cx="5965566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詩歌：世人看為愚拙，我看為榮耀</a:t>
            </a:r>
            <a:endParaRPr lang="en-US" sz="3000" i="1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202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8" grpId="0"/>
      <p:bldP spid="10" grpId="0"/>
      <p:bldP spid="13" grpId="0"/>
      <p:bldP spid="14" grpId="0"/>
      <p:bldP spid="15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rvard-Universität verzichtet nach Trump-Rüffel auf Millionenhilfe - Welt  - derStandard.de › Wissen und Gesellscha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282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www.google.com/url?source=imglanding&amp;ct=img&amp;q=http://www.webcomicsnation.com/memberimages/protagoras1.jpg&amp;sa=X&amp;ei=BxrgTq3RPOnniAKhsujzDg&amp;ved=0CAsQ8wc&amp;usg=AFQjCNGx5ipzjKfdtIlx7lf0f-ZyMzhdEg"/>
          <p:cNvPicPr>
            <a:picLocks noChangeAspect="1" noChangeArrowheads="1"/>
          </p:cNvPicPr>
          <p:nvPr/>
        </p:nvPicPr>
        <p:blipFill rotWithShape="1">
          <a:blip r:embed="rId3" cstate="print"/>
          <a:srcRect l="29784" t="8000" r="29767" b="12000"/>
          <a:stretch/>
        </p:blipFill>
        <p:spPr bwMode="auto">
          <a:xfrm>
            <a:off x="287665" y="178073"/>
            <a:ext cx="2465799" cy="36575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92516" y="144440"/>
            <a:ext cx="571243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smtClean="0">
                <a:solidFill>
                  <a:schemeClr val="accent5">
                    <a:lumMod val="50000"/>
                  </a:schemeClr>
                </a:solidFill>
              </a:rPr>
              <a:t>      Protagoras : </a:t>
            </a:r>
            <a:r>
              <a:rPr lang="en-US" sz="3000" b="1" i="1" dirty="0">
                <a:solidFill>
                  <a:schemeClr val="accent5">
                    <a:lumMod val="50000"/>
                  </a:schemeClr>
                </a:solidFill>
              </a:rPr>
              <a:t>(490 – 420 B.C.)</a:t>
            </a:r>
          </a:p>
          <a:p>
            <a:r>
              <a:rPr lang="en-US" sz="3000" b="1" i="1" dirty="0" smtClean="0">
                <a:solidFill>
                  <a:schemeClr val="accent5">
                    <a:lumMod val="50000"/>
                  </a:schemeClr>
                </a:solidFill>
              </a:rPr>
              <a:t>“Man is measure of the Universe”</a:t>
            </a:r>
          </a:p>
          <a:p>
            <a:pPr fontAlgn="t"/>
            <a:r>
              <a:rPr lang="zh-TW" altLang="en-US" dirty="0"/>
              <a:t> </a:t>
            </a:r>
            <a:r>
              <a:rPr lang="zh-TW" altLang="en-US" dirty="0" smtClean="0"/>
              <a:t>                       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人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是宇宙的尺度</a:t>
            </a:r>
          </a:p>
          <a:p>
            <a:endParaRPr lang="en-US" sz="3000" b="1" i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10" descr="http://www.google.com/url?source=imglanding&amp;ct=img&amp;q=http://utiledesign.com/wp-content/uploads/2011/04/COVER.jpg&amp;sa=X&amp;ei=8RjgTojnG-adiAL34-2BDw&amp;ved=0CAwQ8wc&amp;usg=AFQjCNHs5cJGXXhIDyy5fkXm3Ggh3b750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0855256">
            <a:off x="2756926" y="1379538"/>
            <a:ext cx="15953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600" dirty="0" smtClean="0">
                <a:solidFill>
                  <a:schemeClr val="bg1">
                    <a:lumMod val="65000"/>
                  </a:schemeClr>
                </a:solidFill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Psalm 8:4</a:t>
            </a:r>
            <a:endParaRPr lang="en-US" sz="2600" dirty="0">
              <a:solidFill>
                <a:schemeClr val="bg1">
                  <a:lumMod val="65000"/>
                </a:schemeClr>
              </a:solidFill>
              <a:latin typeface="華康龍門石碑 Std W9" panose="03000900000000000000" pitchFamily="66" charset="-120"/>
              <a:ea typeface="華康龍門石碑 Std W9" panose="03000900000000000000" pitchFamily="66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0564" y="2213493"/>
            <a:ext cx="5262979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人算什麼，你竟顧念他？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795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054" y="206510"/>
            <a:ext cx="54986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十字架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的道理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(1:18-31)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388" y="822063"/>
            <a:ext cx="6269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1" charset="-120"/>
              </a:rPr>
              <a:t> 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  <a:r>
              <a:rPr lang="en-US" sz="3200" kern="0" dirty="0" smtClean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滅亡者與得救者的分隔線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1026" name="Picture 2" descr="Download Christian Cross Transparent HQ PNG Image | FreePNGI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2515" y="275294"/>
            <a:ext cx="2529777" cy="426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4054" y="5749693"/>
            <a:ext cx="880241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神的智慧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就是讓人感到無法自誇，只能誇十字架</a:t>
            </a:r>
            <a:endParaRPr lang="en-US" sz="32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1849" y="1378177"/>
            <a:ext cx="230383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</a:t>
            </a:r>
            <a:r>
              <a:rPr 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智慧</a:t>
            </a:r>
            <a:endParaRPr lang="zh-TW" altLang="en-US" sz="34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12498" y="1368981"/>
            <a:ext cx="99738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(8x)</a:t>
            </a:r>
            <a:endParaRPr lang="zh-TW" altLang="en-US" sz="34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8681" y="1950212"/>
            <a:ext cx="55194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希臘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人認為人如神一般，又或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神如人一般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希臘神話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，他們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拒</a:t>
            </a:r>
            <a:r>
              <a:rPr lang="zh-TW" altLang="en-US" sz="3200" dirty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絕因為</a:t>
            </a:r>
            <a:r>
              <a:rPr lang="zh-TW" altLang="en-US" sz="32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不符他們有限的</a:t>
            </a:r>
            <a:r>
              <a:rPr lang="zh-TW" altLang="en-US" sz="3200" dirty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邏輯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68681" y="3590260"/>
            <a:ext cx="5929828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猶太人驕傲，認為他們被神揀選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有特權，要求耶穌以神蹟來證明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祂如上帝有大能，他們</a:t>
            </a:r>
            <a:r>
              <a:rPr lang="zh-TW" altLang="en-US" sz="32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拒</a:t>
            </a:r>
            <a:r>
              <a:rPr lang="zh-TW" altLang="en-US" sz="3200" dirty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絕因</a:t>
            </a:r>
            <a:r>
              <a:rPr lang="zh-TW" altLang="en-US" sz="32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為</a:t>
            </a:r>
            <a:endParaRPr lang="en-US" altLang="zh-TW" sz="3200" dirty="0" smtClean="0">
              <a:solidFill>
                <a:srgbClr val="8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認為十字架代表軟弱無能</a:t>
            </a:r>
            <a:endParaRPr lang="zh-TW" altLang="en-US" sz="3200" dirty="0">
              <a:solidFill>
                <a:srgbClr val="8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 rot="614837">
            <a:off x="7084379" y="2119331"/>
            <a:ext cx="1928733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不合邏輯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 rot="21262562">
            <a:off x="7070528" y="3064165"/>
            <a:ext cx="1928733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人性驕傲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414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1.66667E-6 0.2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4.16667E-6 0.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/>
      <p:bldP spid="10" grpId="0"/>
      <p:bldP spid="9" grpId="0"/>
      <p:bldP spid="12" grpId="0"/>
      <p:bldP spid="11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054" y="206510"/>
            <a:ext cx="453040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保羅的見證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(2:1-5)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153" y="801515"/>
            <a:ext cx="41457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1" charset="-120"/>
              </a:rPr>
              <a:t>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不用高言大智</a:t>
            </a:r>
            <a:endParaRPr lang="en-US" altLang="zh-TW" sz="3400" dirty="0" smtClean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5332728" y="3217649"/>
            <a:ext cx="468359" cy="31527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3004" y="270479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罪</a:t>
            </a:r>
            <a:endParaRPr lang="en-US" sz="3200" dirty="0">
              <a:solidFill>
                <a:srgbClr val="8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6248900" y="3234701"/>
            <a:ext cx="441789" cy="320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07051" y="269270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永生</a:t>
            </a:r>
            <a:endParaRPr lang="en-US" sz="3200" dirty="0">
              <a:solidFill>
                <a:srgbClr val="8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6223" y="2877484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</a:t>
            </a:r>
            <a:r>
              <a:rPr lang="zh-TW" altLang="en-US" sz="34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只傳十字架</a:t>
            </a:r>
          </a:p>
          <a:p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1315528" y="1325453"/>
            <a:ext cx="6278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 </a:t>
            </a:r>
            <a:r>
              <a:rPr lang="en-US" altLang="zh-TW" sz="3200" b="1" i="1" dirty="0">
                <a:ea typeface="華康黑體 Std W9" panose="020B0900000000000000" pitchFamily="34" charset="-120"/>
              </a:rPr>
              <a:t>eloquent, clever, but </a:t>
            </a:r>
            <a:r>
              <a:rPr lang="en-US" altLang="zh-TW" sz="3200" b="1" i="1" dirty="0">
                <a:solidFill>
                  <a:srgbClr val="800000"/>
                </a:solidFill>
                <a:ea typeface="華康黑體 Std W9" panose="020B0900000000000000" pitchFamily="34" charset="-120"/>
              </a:rPr>
              <a:t>no substance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20356" y="1778750"/>
            <a:ext cx="5802807" cy="990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TW" sz="3200" b="1" i="1" dirty="0">
                <a:ea typeface="華康黑體 Std W9" panose="020B0900000000000000" pitchFamily="34" charset="-120"/>
              </a:rPr>
              <a:t> </a:t>
            </a:r>
            <a:r>
              <a:rPr lang="en-US" sz="3200" kern="0" dirty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 </a:t>
            </a:r>
            <a:r>
              <a:rPr lang="zh-TW" altLang="en-US" sz="3000" dirty="0" smtClean="0">
                <a:ea typeface="華康黑體 Std W9" panose="020B0900000000000000" pitchFamily="34" charset="-120"/>
                <a:sym typeface="Wingdings" panose="05000000000000000000" pitchFamily="2" charset="2"/>
              </a:rPr>
              <a:t>高科技、視感官 </a:t>
            </a:r>
            <a:r>
              <a:rPr lang="en-US" altLang="zh-TW" sz="3000" b="1" i="1" dirty="0" smtClean="0">
                <a:ea typeface="華康黑體 Std W9" panose="020B0900000000000000" pitchFamily="34" charset="-120"/>
                <a:sym typeface="Wingdings" panose="05000000000000000000" pitchFamily="2" charset="2"/>
              </a:rPr>
              <a:t>using</a:t>
            </a:r>
            <a:r>
              <a:rPr lang="en-US" altLang="zh-TW" sz="3000" dirty="0" smtClean="0">
                <a:ea typeface="華康黑體 Std W9" panose="020B0900000000000000" pitchFamily="34" charset="-120"/>
                <a:sym typeface="Wingdings" panose="05000000000000000000" pitchFamily="2" charset="2"/>
              </a:rPr>
              <a:t> </a:t>
            </a:r>
            <a:r>
              <a:rPr lang="en-US" altLang="zh-TW" sz="3200" b="1" i="1" dirty="0" smtClean="0">
                <a:ea typeface="華康黑體 Std W9" panose="020B0900000000000000" pitchFamily="34" charset="-120"/>
              </a:rPr>
              <a:t>PPT,</a:t>
            </a:r>
          </a:p>
          <a:p>
            <a:pPr>
              <a:lnSpc>
                <a:spcPts val="3500"/>
              </a:lnSpc>
            </a:pPr>
            <a:r>
              <a:rPr lang="en-US" altLang="zh-TW" sz="3200" b="1" i="1" dirty="0">
                <a:ea typeface="華康黑體 Std W9" panose="020B0900000000000000" pitchFamily="34" charset="-120"/>
              </a:rPr>
              <a:t> </a:t>
            </a:r>
            <a:r>
              <a:rPr lang="en-US" altLang="zh-TW" sz="3200" b="1" i="1" dirty="0" smtClean="0">
                <a:ea typeface="華康黑體 Std W9" panose="020B0900000000000000" pitchFamily="34" charset="-120"/>
              </a:rPr>
              <a:t>    </a:t>
            </a:r>
            <a:r>
              <a:rPr lang="en-US" altLang="zh-TW" sz="3200" b="1" i="1" dirty="0">
                <a:ea typeface="華康黑體 Std W9" panose="020B0900000000000000" pitchFamily="34" charset="-120"/>
              </a:rPr>
              <a:t>but </a:t>
            </a:r>
            <a:r>
              <a:rPr lang="en-US" altLang="zh-TW" sz="3200" b="1" i="1" dirty="0">
                <a:solidFill>
                  <a:srgbClr val="C00000"/>
                </a:solidFill>
                <a:ea typeface="華康黑體 Std W9" panose="020B0900000000000000" pitchFamily="34" charset="-120"/>
              </a:rPr>
              <a:t>no power</a:t>
            </a:r>
            <a:r>
              <a:rPr lang="en-US" altLang="zh-TW" sz="3200" b="1" i="1" dirty="0">
                <a:ea typeface="華康黑體 Std W9" panose="020B0900000000000000" pitchFamily="34" charset="-120"/>
              </a:rPr>
              <a:t>,</a:t>
            </a:r>
            <a:r>
              <a:rPr lang="zh-TW" altLang="en-US" sz="3200" b="1" i="1" dirty="0">
                <a:ea typeface="華康黑體 Std W9" panose="020B0900000000000000" pitchFamily="34" charset="-120"/>
              </a:rPr>
              <a:t> </a:t>
            </a:r>
            <a:r>
              <a:rPr lang="en-US" altLang="zh-TW" sz="3200" b="1" i="1" dirty="0" smtClean="0">
                <a:ea typeface="華康黑體 Std W9" panose="020B0900000000000000" pitchFamily="34" charset="-120"/>
              </a:rPr>
              <a:t>and </a:t>
            </a:r>
            <a:r>
              <a:rPr lang="en-US" altLang="zh-TW" sz="3200" b="1" i="1" dirty="0">
                <a:solidFill>
                  <a:srgbClr val="C00000"/>
                </a:solidFill>
                <a:ea typeface="華康黑體 Std W9" panose="020B0900000000000000" pitchFamily="34" charset="-120"/>
              </a:rPr>
              <a:t>no point</a:t>
            </a:r>
            <a:r>
              <a:rPr lang="zh-TW" altLang="en-US" sz="32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  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2018" y="816903"/>
            <a:ext cx="415965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1" charset="-120"/>
              </a:rPr>
              <a:t>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弦耀自己多於榮耀神</a:t>
            </a:r>
            <a:endParaRPr lang="en-US" altLang="zh-TW" sz="3400" dirty="0" smtClean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15528" y="3488406"/>
            <a:ext cx="5782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en-US" kern="0" dirty="0" smtClean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 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福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音的中心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-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基督的死與復活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54892" y="4001650"/>
            <a:ext cx="553850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</a:rPr>
              <a:t>Where 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</a:rPr>
              <a:t>is the man who usually </a:t>
            </a:r>
            <a:endParaRPr lang="en-US" sz="28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ts val="3000"/>
              </a:lnSpc>
            </a:pPr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</a:rPr>
              <a:t>stands there 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</a:rPr>
              <a:t>so we can’t see Jesus?”</a:t>
            </a:r>
          </a:p>
          <a:p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553" y="1819153"/>
            <a:ext cx="1978103" cy="3116273"/>
          </a:xfrm>
          <a:prstGeom prst="rect">
            <a:avLst/>
          </a:prstGeom>
        </p:spPr>
      </p:pic>
      <p:sp>
        <p:nvSpPr>
          <p:cNvPr id="17" name="AutoShape 2" descr="Free Preacher Silhouette, Download Free Clip Art, Free Clip Art on Clipart 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6465" y1="7843" x2="46465" y2="7843"/>
                        <a14:foregroundMark x1="48990" y1="26667" x2="48990" y2="26667"/>
                        <a14:foregroundMark x1="45455" y1="27843" x2="45455" y2="27843"/>
                        <a14:foregroundMark x1="41414" y1="23922" x2="41414" y2="23922"/>
                        <a14:foregroundMark x1="67172" y1="15294" x2="67172" y2="15294"/>
                        <a14:foregroundMark x1="69697" y1="12941" x2="69697" y2="12941"/>
                        <a14:foregroundMark x1="55556" y1="22745" x2="55556" y2="22745"/>
                        <a14:foregroundMark x1="47475" y1="22353" x2="47475" y2="22353"/>
                        <a14:foregroundMark x1="68182" y1="21176" x2="68182" y2="21176"/>
                        <a14:foregroundMark x1="39899" y1="20784" x2="39899" y2="207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5613" y="2213978"/>
            <a:ext cx="1960692" cy="263788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24737" y="4795578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C.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靠聖靈大能</a:t>
            </a:r>
            <a:endParaRPr lang="zh-TW" altLang="en-US" sz="34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84581" y="5314159"/>
            <a:ext cx="79454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只有聖靈才讓人知罪悔改，</a:t>
            </a:r>
            <a:endParaRPr lang="en-US" altLang="zh-TW" sz="30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被神愛感動，最有口才經驗的</a:t>
            </a:r>
            <a:endParaRPr lang="en-US" altLang="zh-TW" sz="30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傳道人亦需要禱告</a:t>
            </a:r>
            <a:endParaRPr lang="zh-TW" altLang="en-US" sz="30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58" y="5455540"/>
            <a:ext cx="9135924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3000" b="1" dirty="0" smtClean="0"/>
              <a:t> We </a:t>
            </a:r>
            <a:r>
              <a:rPr lang="en-US" sz="3000" b="1" dirty="0"/>
              <a:t>don’t convert people with </a:t>
            </a:r>
            <a:r>
              <a:rPr lang="en-US" sz="3000" b="1" i="1" dirty="0" smtClean="0"/>
              <a:t>explanation</a:t>
            </a:r>
            <a:r>
              <a:rPr lang="en-US" sz="3000" b="1" dirty="0" smtClean="0"/>
              <a:t>, nor </a:t>
            </a:r>
            <a:r>
              <a:rPr lang="en-US" sz="3000" b="1" i="1" dirty="0" err="1" smtClean="0"/>
              <a:t>mani</a:t>
            </a:r>
            <a:r>
              <a:rPr lang="en-US" altLang="zh-TW" sz="3000" b="1" i="1" dirty="0" smtClean="0"/>
              <a:t>- </a:t>
            </a:r>
          </a:p>
          <a:p>
            <a:pPr>
              <a:lnSpc>
                <a:spcPts val="3200"/>
              </a:lnSpc>
            </a:pPr>
            <a:r>
              <a:rPr lang="en-US" sz="3000" b="1" i="1" dirty="0"/>
              <a:t> </a:t>
            </a:r>
            <a:r>
              <a:rPr lang="en-US" sz="3000" b="1" i="1" dirty="0" err="1" smtClean="0"/>
              <a:t>pulation</a:t>
            </a:r>
            <a:r>
              <a:rPr lang="en-US" sz="3000" b="1" i="1" dirty="0" smtClean="0"/>
              <a:t>,</a:t>
            </a:r>
            <a:r>
              <a:rPr lang="en-US" sz="3000" b="1" dirty="0" smtClean="0"/>
              <a:t> but </a:t>
            </a:r>
            <a:r>
              <a:rPr lang="en-US" sz="3000" b="1" i="1" dirty="0">
                <a:solidFill>
                  <a:srgbClr val="C00000"/>
                </a:solidFill>
              </a:rPr>
              <a:t>by power </a:t>
            </a:r>
            <a:r>
              <a:rPr lang="en-US" sz="3000" b="1" dirty="0"/>
              <a:t>of the </a:t>
            </a:r>
            <a:r>
              <a:rPr lang="en-US" sz="3000" b="1" i="1" dirty="0">
                <a:solidFill>
                  <a:srgbClr val="C00000"/>
                </a:solidFill>
              </a:rPr>
              <a:t>Holy </a:t>
            </a:r>
            <a:r>
              <a:rPr lang="en-US" sz="3000" b="1" i="1" dirty="0" smtClean="0">
                <a:solidFill>
                  <a:srgbClr val="C00000"/>
                </a:solidFill>
              </a:rPr>
              <a:t>Spirit </a:t>
            </a:r>
          </a:p>
          <a:p>
            <a:pPr>
              <a:lnSpc>
                <a:spcPts val="3200"/>
              </a:lnSpc>
            </a:pPr>
            <a:r>
              <a:rPr lang="zh-TW" altLang="en-US" sz="30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叫你們的信不在乎人的智慧，只在乎神的大能</a:t>
            </a:r>
            <a:r>
              <a:rPr lang="zh-TW" altLang="en-US" sz="30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28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(5</a:t>
            </a:r>
            <a:r>
              <a:rPr lang="zh-TW" altLang="en-US" sz="28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</a:t>
            </a:r>
            <a:r>
              <a:rPr lang="en-US" altLang="zh-TW" sz="28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2800" dirty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2235" y="4852163"/>
            <a:ext cx="3647152" cy="55399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不見一人，只見耶穌</a:t>
            </a:r>
            <a:endParaRPr lang="en-US" sz="30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71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-3.05556E-6 0.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2" grpId="0"/>
      <p:bldP spid="11" grpId="0"/>
      <p:bldP spid="12" grpId="0"/>
      <p:bldP spid="13" grpId="0" animBg="1"/>
      <p:bldP spid="14" grpId="0"/>
      <p:bldP spid="15" grpId="0"/>
      <p:bldP spid="19" grpId="0"/>
      <p:bldP spid="20" grpId="0"/>
      <p:bldP spid="1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3483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2174" y="298398"/>
            <a:ext cx="716093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哥林多前書第二章的三個重要對比：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927549"/>
              </p:ext>
            </p:extLst>
          </p:nvPr>
        </p:nvGraphicFramePr>
        <p:xfrm>
          <a:off x="362174" y="1096831"/>
          <a:ext cx="810409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1482">
                  <a:extLst>
                    <a:ext uri="{9D8B030D-6E8A-4147-A177-3AD203B41FA5}">
                      <a16:colId xmlns:a16="http://schemas.microsoft.com/office/drawing/2014/main" val="979535151"/>
                    </a:ext>
                  </a:extLst>
                </a:gridCol>
                <a:gridCol w="5432610">
                  <a:extLst>
                    <a:ext uri="{9D8B030D-6E8A-4147-A177-3AD203B41FA5}">
                      <a16:colId xmlns:a16="http://schemas.microsoft.com/office/drawing/2014/main" val="8384562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3200" b="0" dirty="0" smtClean="0">
                          <a:solidFill>
                            <a:schemeClr val="tx1"/>
                          </a:solidFill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vv.</a:t>
                      </a:r>
                      <a:r>
                        <a:rPr lang="en-US" altLang="zh-TW" sz="3200" b="0" baseline="0" dirty="0" smtClean="0">
                          <a:solidFill>
                            <a:schemeClr val="tx1"/>
                          </a:solidFill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 </a:t>
                      </a:r>
                      <a:r>
                        <a:rPr lang="en-US" altLang="zh-TW" sz="3200" b="0" dirty="0" smtClean="0">
                          <a:solidFill>
                            <a:schemeClr val="tx1"/>
                          </a:solidFill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6</a:t>
                      </a:r>
                      <a:r>
                        <a:rPr lang="en-US" altLang="zh-TW" sz="3200" b="0" baseline="0" dirty="0" smtClean="0">
                          <a:solidFill>
                            <a:schemeClr val="tx1"/>
                          </a:solidFill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–10a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400" b="0" dirty="0" smtClean="0">
                          <a:solidFill>
                            <a:schemeClr val="tx1"/>
                          </a:solidFill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神智慧 </a:t>
                      </a:r>
                      <a:r>
                        <a:rPr lang="en-US" altLang="zh-TW" sz="3400" b="0" dirty="0" smtClean="0">
                          <a:solidFill>
                            <a:schemeClr val="tx1"/>
                          </a:solidFill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vs </a:t>
                      </a:r>
                      <a:r>
                        <a:rPr lang="zh-TW" altLang="en-US" sz="3400" b="0" dirty="0" smtClean="0">
                          <a:solidFill>
                            <a:schemeClr val="tx1"/>
                          </a:solidFill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人智慧</a:t>
                      </a:r>
                      <a:endParaRPr lang="en-US" sz="3400" b="0" dirty="0">
                        <a:solidFill>
                          <a:schemeClr val="tx1"/>
                        </a:solidFill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631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vv. 10b - 13</a:t>
                      </a:r>
                      <a:endParaRPr lang="en-US" sz="3200" dirty="0"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400" dirty="0" smtClean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神的靈 </a:t>
                      </a:r>
                      <a:r>
                        <a:rPr lang="en-US" altLang="zh-TW" sz="3400" dirty="0" smtClean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vs </a:t>
                      </a:r>
                      <a:r>
                        <a:rPr lang="zh-TW" altLang="en-US" sz="3400" dirty="0" smtClean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人的靈</a:t>
                      </a:r>
                      <a:endParaRPr lang="en-US" sz="3400" dirty="0"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760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vv. 14</a:t>
                      </a:r>
                      <a:r>
                        <a:rPr lang="en-US" altLang="zh-TW" sz="3200" baseline="0" dirty="0" smtClean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 -</a:t>
                      </a:r>
                      <a:r>
                        <a:rPr lang="en-US" altLang="zh-TW" sz="3200" dirty="0" smtClean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 16</a:t>
                      </a:r>
                      <a:endParaRPr lang="en-US" sz="3200" dirty="0"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400" dirty="0" smtClean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屬血氣 </a:t>
                      </a:r>
                      <a:r>
                        <a:rPr lang="en-US" altLang="zh-TW" sz="3400" dirty="0" smtClean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vs </a:t>
                      </a:r>
                      <a:r>
                        <a:rPr lang="zh-TW" altLang="en-US" sz="3400" dirty="0" smtClean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屬聖靈</a:t>
                      </a:r>
                      <a:endParaRPr lang="en-US" sz="3400" dirty="0"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68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715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054" y="206510"/>
            <a:ext cx="479650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五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屬靈的智慧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(2:6-16)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4836" y="1301095"/>
            <a:ext cx="81114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000" b="1" i="1" dirty="0" smtClean="0">
                <a:solidFill>
                  <a:schemeClr val="accent5">
                    <a:lumMod val="50000"/>
                  </a:schemeClr>
                </a:solidFill>
              </a:rPr>
              <a:t>K</a:t>
            </a:r>
            <a:r>
              <a:rPr lang="en-US" sz="3000" b="1" i="1" dirty="0" smtClean="0">
                <a:solidFill>
                  <a:schemeClr val="accent5">
                    <a:lumMod val="50000"/>
                  </a:schemeClr>
                </a:solidFill>
              </a:rPr>
              <a:t>nowledge</a:t>
            </a:r>
            <a:r>
              <a:rPr lang="en-US" sz="3000" b="1" dirty="0" smtClean="0"/>
              <a:t> </a:t>
            </a:r>
            <a:r>
              <a:rPr lang="en-US" altLang="zh-TW" sz="3000" b="1" dirty="0" smtClean="0"/>
              <a:t>(</a:t>
            </a:r>
            <a:r>
              <a:rPr lang="zh-TW" altLang="en-US" sz="3000" dirty="0" smtClean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知識</a:t>
            </a:r>
            <a:r>
              <a:rPr lang="en-US" altLang="zh-TW" sz="3000" b="1" dirty="0" smtClean="0"/>
              <a:t>) </a:t>
            </a:r>
            <a:r>
              <a:rPr lang="en-US" sz="3000" b="1" dirty="0" smtClean="0"/>
              <a:t>= </a:t>
            </a:r>
            <a:r>
              <a:rPr lang="en-US" sz="3000" b="1" dirty="0"/>
              <a:t>what we know</a:t>
            </a:r>
          </a:p>
          <a:p>
            <a:r>
              <a:rPr lang="en-US" altLang="zh-TW" sz="3000" b="1" i="1" dirty="0">
                <a:solidFill>
                  <a:schemeClr val="accent5">
                    <a:lumMod val="50000"/>
                  </a:schemeClr>
                </a:solidFill>
              </a:rPr>
              <a:t>W</a:t>
            </a:r>
            <a:r>
              <a:rPr lang="en-US" sz="3000" b="1" i="1" dirty="0" smtClean="0">
                <a:solidFill>
                  <a:schemeClr val="accent5">
                    <a:lumMod val="50000"/>
                  </a:schemeClr>
                </a:solidFill>
              </a:rPr>
              <a:t>isdom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TW" sz="3000" b="1" dirty="0" smtClean="0"/>
              <a:t>(</a:t>
            </a:r>
            <a:r>
              <a:rPr lang="zh-TW" altLang="en-US" sz="3000" dirty="0" smtClean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智慧</a:t>
            </a:r>
            <a:r>
              <a:rPr lang="en-US" altLang="zh-TW" sz="3000" b="1" dirty="0" smtClean="0"/>
              <a:t>) </a:t>
            </a:r>
            <a:r>
              <a:rPr lang="en-US" sz="3000" b="1" dirty="0" smtClean="0"/>
              <a:t>= </a:t>
            </a:r>
            <a:r>
              <a:rPr lang="en-US" sz="3000" b="1" dirty="0"/>
              <a:t>what we do with what we know</a:t>
            </a:r>
          </a:p>
          <a:p>
            <a:r>
              <a:rPr lang="en-US" sz="3000" b="1" dirty="0"/>
              <a:t>       </a:t>
            </a:r>
            <a:r>
              <a:rPr lang="en-US" sz="3000" b="1" dirty="0" smtClean="0"/>
              <a:t>= </a:t>
            </a:r>
            <a:r>
              <a:rPr lang="en-US" sz="3000" b="1" dirty="0"/>
              <a:t>Knowledge + </a:t>
            </a:r>
            <a:r>
              <a:rPr lang="en-US" sz="3000" b="1" dirty="0">
                <a:solidFill>
                  <a:srgbClr val="C00000"/>
                </a:solidFill>
              </a:rPr>
              <a:t>values</a:t>
            </a:r>
            <a:r>
              <a:rPr lang="en-US" sz="3000" b="1" dirty="0"/>
              <a:t>, </a:t>
            </a: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</a:rPr>
              <a:t>a moral </a:t>
            </a:r>
            <a:r>
              <a:rPr lang="en-US" sz="3000" b="1" i="1" dirty="0" smtClean="0">
                <a:solidFill>
                  <a:schemeClr val="accent6">
                    <a:lumMod val="50000"/>
                  </a:schemeClr>
                </a:solidFill>
              </a:rPr>
              <a:t>concept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904835" y="2751983"/>
            <a:ext cx="5904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知識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+ </a:t>
            </a:r>
            <a:r>
              <a:rPr lang="zh-TW" altLang="en-US" sz="3200" dirty="0" smtClean="0">
                <a:solidFill>
                  <a:srgbClr val="7030A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價值觀</a:t>
            </a:r>
            <a:r>
              <a:rPr lang="zh-TW" altLang="en-US" sz="32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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「道德理念」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6439" y="746943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知識與智慧之別？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7170"/>
          <a:stretch/>
        </p:blipFill>
        <p:spPr>
          <a:xfrm>
            <a:off x="322624" y="3924674"/>
            <a:ext cx="4021431" cy="2680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val 10"/>
          <p:cNvSpPr/>
          <p:nvPr/>
        </p:nvSpPr>
        <p:spPr>
          <a:xfrm>
            <a:off x="6606541" y="3256606"/>
            <a:ext cx="1096940" cy="10690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IQ</a:t>
            </a:r>
          </a:p>
          <a:p>
            <a:pPr algn="ctr"/>
            <a:r>
              <a:rPr lang="zh-TW" alt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智商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00146" y="4520172"/>
            <a:ext cx="1118463" cy="1086611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EQ</a:t>
            </a:r>
          </a:p>
          <a:p>
            <a:pPr algn="ctr"/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情</a:t>
            </a:r>
            <a:r>
              <a:rPr lang="zh-TW" alt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商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68515" y="5670900"/>
            <a:ext cx="1077374" cy="1079587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</a:t>
            </a:r>
            <a:r>
              <a:rPr lang="en-US" altLang="zh-TW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Q</a:t>
            </a:r>
          </a:p>
          <a:p>
            <a:pPr algn="ctr"/>
            <a:r>
              <a:rPr lang="zh-TW" alt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痛苦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890166" y="5471771"/>
            <a:ext cx="1069320" cy="108354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RQ</a:t>
            </a:r>
          </a:p>
          <a:p>
            <a:pPr algn="ctr"/>
            <a:r>
              <a:rPr lang="zh-TW" alt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關係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68515" y="3381119"/>
            <a:ext cx="1104168" cy="106109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F</a:t>
            </a:r>
            <a:r>
              <a:rPr lang="en-US" altLang="zh-TW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Q</a:t>
            </a:r>
          </a:p>
          <a:p>
            <a:pPr algn="ctr"/>
            <a:r>
              <a:rPr lang="zh-TW" alt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信仰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29295" y="4153127"/>
            <a:ext cx="1112716" cy="107888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MQ</a:t>
            </a:r>
          </a:p>
          <a:p>
            <a:pPr algn="ctr"/>
            <a:r>
              <a:rPr lang="zh-TW" alt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財物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8" name="Up Arrow 17"/>
          <p:cNvSpPr/>
          <p:nvPr/>
        </p:nvSpPr>
        <p:spPr>
          <a:xfrm rot="17607892">
            <a:off x="4112363" y="2481238"/>
            <a:ext cx="565517" cy="17110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04836" y="710598"/>
            <a:ext cx="887697" cy="7593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961" r="89844">
                        <a14:foregroundMark x1="32813" y1="37029" x2="32813" y2="370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8985" y="4453889"/>
            <a:ext cx="2250903" cy="21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5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14250"/>
              </p:ext>
            </p:extLst>
          </p:nvPr>
        </p:nvGraphicFramePr>
        <p:xfrm>
          <a:off x="888231" y="2424413"/>
          <a:ext cx="7739194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7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1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3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神的智慧</a:t>
                      </a:r>
                      <a:endParaRPr lang="en-US" sz="3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人的智慧</a:t>
                      </a:r>
                      <a:endParaRPr lang="en-US" sz="3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0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完備 </a:t>
                      </a:r>
                      <a:r>
                        <a:rPr lang="en-US" altLang="zh-TW" sz="30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(</a:t>
                      </a:r>
                      <a:r>
                        <a:rPr lang="zh-TW" altLang="en-US" sz="30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全知全智</a:t>
                      </a:r>
                      <a:r>
                        <a:rPr lang="en-US" altLang="zh-TW" sz="30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)</a:t>
                      </a:r>
                      <a:endParaRPr lang="en-US" sz="30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0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需不斷學習補添</a:t>
                      </a:r>
                      <a:endParaRPr lang="en-US" sz="30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0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出發點：沒有需要</a:t>
                      </a:r>
                      <a:endParaRPr lang="en-US" sz="30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0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出發點：滿有需要</a:t>
                      </a:r>
                      <a:endParaRPr lang="en-US" sz="30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0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付出性</a:t>
                      </a:r>
                      <a:r>
                        <a:rPr lang="zh-TW" altLang="en-US" sz="3000" baseline="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 </a:t>
                      </a:r>
                      <a:r>
                        <a:rPr lang="en-US" altLang="zh-TW" sz="3000" baseline="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(give)</a:t>
                      </a:r>
                      <a:endParaRPr lang="en-US" sz="30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0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吸取性 </a:t>
                      </a:r>
                      <a:r>
                        <a:rPr lang="en-US" altLang="zh-TW" sz="30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(get)</a:t>
                      </a:r>
                      <a:endParaRPr lang="en-US" sz="30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甘願犧</a:t>
                      </a:r>
                      <a:r>
                        <a:rPr lang="zh-TW" altLang="en-US" sz="30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牲 </a:t>
                      </a:r>
                      <a:r>
                        <a:rPr lang="en-US" altLang="zh-TW" sz="30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(sacrifice)</a:t>
                      </a:r>
                      <a:endParaRPr lang="en-US" sz="3000" dirty="0" smtClean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害怕</a:t>
                      </a:r>
                      <a:r>
                        <a:rPr lang="zh-TW" altLang="en-US" sz="30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失去</a:t>
                      </a:r>
                      <a:r>
                        <a:rPr lang="zh-TW" altLang="en-US" sz="3000" baseline="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 </a:t>
                      </a:r>
                      <a:r>
                        <a:rPr lang="en-US" altLang="zh-TW" sz="3000" baseline="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(against loss)</a:t>
                      </a:r>
                      <a:endParaRPr lang="en-US" sz="3000" dirty="0" smtClean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為永恆價值</a:t>
                      </a:r>
                      <a:endParaRPr lang="en-US" sz="3000" dirty="0" smtClean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為眼前事物、今生求存</a:t>
                      </a:r>
                      <a:endParaRPr lang="en-US" sz="3000" dirty="0" smtClean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0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不需要任何人來肯定</a:t>
                      </a:r>
                      <a:endParaRPr lang="en-US" sz="30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0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需要被別人肯定、羨慕</a:t>
                      </a:r>
                      <a:endParaRPr lang="en-US" sz="30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02169" y="754088"/>
            <a:ext cx="809708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我們也講智慧。但不是這世上的智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慧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乃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是</a:t>
            </a:r>
            <a:endParaRPr lang="en-US" altLang="zh-TW" sz="32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從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前所隱藏、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神奧秘的智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慧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(6-7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2169" y="1831306"/>
            <a:ext cx="2627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超越人智慧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64054" y="206510"/>
            <a:ext cx="479650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五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屬靈的智慧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(2:6-16)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106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054" y="206510"/>
            <a:ext cx="479650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五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屬靈的智慧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(2:6-16)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3465" y="1886811"/>
            <a:ext cx="821418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神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為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愛祂的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人所預備的是眼睛未曾看見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</a:t>
            </a:r>
            <a:endParaRPr lang="en-US" altLang="zh-TW" sz="32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耳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朵未曾聽見，人心也未曾想到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的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(9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</a:p>
          <a:p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- </a:t>
            </a:r>
            <a:r>
              <a:rPr lang="zh-TW" altLang="en-US" sz="28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引自以賽亞書 </a:t>
            </a:r>
            <a:r>
              <a:rPr lang="en-US" altLang="zh-TW" sz="28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64:4 (</a:t>
            </a:r>
            <a:r>
              <a:rPr lang="zh-TW" altLang="en-US" sz="28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以色列人等待神的</a:t>
            </a:r>
            <a:r>
              <a:rPr lang="zh-TW" altLang="en-US" sz="28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救贖</a:t>
            </a:r>
            <a:r>
              <a:rPr lang="en-US" altLang="zh-TW" sz="28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3341" y="3450632"/>
            <a:ext cx="25747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藉聖靈顯明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827068" y="809593"/>
            <a:ext cx="80498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神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奧秘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的智慧，就是神在萬世以前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預定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使我們得榮耀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的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(7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3341" y="5387970"/>
            <a:ext cx="757130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這奧秘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只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有神藉著聖靈向我們顯明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了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林前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2:10)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3341" y="3946593"/>
            <a:ext cx="807929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就如神從創立世界以前，</a:t>
            </a:r>
            <a:r>
              <a:rPr lang="zh-TW" altLang="en-US" sz="3200" dirty="0">
                <a:solidFill>
                  <a:srgbClr val="8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在基督裡揀選了我們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，使我們在他面前成為聖潔，無有瑕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疵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弗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1:4)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415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054" y="206510"/>
            <a:ext cx="479650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五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屬靈的智慧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(2:6-16)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5364" y="1331959"/>
            <a:ext cx="8290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sz="3200" kern="0" dirty="0" smtClean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參</a:t>
            </a:r>
            <a:r>
              <a:rPr lang="zh-TW" altLang="en-US" sz="32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透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萬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事與神的奧秘 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(10</a:t>
            </a:r>
            <a:r>
              <a:rPr lang="zh-TW" altLang="en-US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28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3341" y="820450"/>
            <a:ext cx="2590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聖靈的作為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278458" y="1841855"/>
            <a:ext cx="757130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人心比萬物都詭詐，壞到極處，誰能識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透</a:t>
            </a:r>
            <a:endParaRPr lang="en-US" altLang="zh-TW" sz="32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呢？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耶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17:9)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5291" y="2886972"/>
            <a:ext cx="8290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sz="3200" kern="0" dirty="0" smtClean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幫助人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知道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神的事 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(11</a:t>
            </a:r>
            <a:r>
              <a:rPr lang="zh-TW" altLang="en-US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28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78458" y="3981643"/>
            <a:ext cx="76611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但保惠師，就是父因我的名所要差來的聖靈，他要將一切的事指教你們，並且要叫你們想起我對你們所說的一切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話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約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14:26)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7068" y="3389465"/>
            <a:ext cx="8290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sz="3200" kern="0" dirty="0" smtClean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指教人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解釋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神的事 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(13</a:t>
            </a:r>
            <a:r>
              <a:rPr lang="zh-TW" altLang="en-US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28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53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4054" y="206510"/>
            <a:ext cx="453040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問安與感恩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(1:1-9)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982" y="2779954"/>
            <a:ext cx="941563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kern="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A. </a:t>
            </a:r>
            <a:r>
              <a:rPr lang="zh-TW" altLang="en-US" sz="3400" kern="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發信人：保羅、</a:t>
            </a:r>
            <a:r>
              <a:rPr lang="zh-TW" altLang="en-US" sz="3400" kern="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所</a:t>
            </a:r>
            <a:r>
              <a:rPr kumimoji="0" lang="zh-TW" altLang="en-US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提尼</a:t>
            </a:r>
            <a:r>
              <a:rPr kumimoji="0" lang="zh-TW" altLang="en-US" sz="3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kumimoji="0" lang="en-US" altLang="zh-TW" sz="3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kumimoji="0" lang="zh-TW" altLang="en-US" sz="3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參徒</a:t>
            </a:r>
            <a:r>
              <a:rPr kumimoji="0" lang="en-US" altLang="zh-TW" sz="3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18:17)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 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好同工</a:t>
            </a: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</a:t>
            </a:r>
            <a:r>
              <a:rPr kumimoji="0" lang="en-US" altLang="zh-TW" sz="32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-</a:t>
            </a: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</a:t>
            </a:r>
            <a:r>
              <a:rPr kumimoji="0" lang="en-US" altLang="zh-TW" sz="3200" b="1" i="1" u="none" strike="noStrike" kern="0" cap="none" spc="0" normalizeH="0" baseline="0" noProof="0" dirty="0" smtClean="0">
                <a:ln>
                  <a:noFill/>
                </a:ln>
                <a:uLnTx/>
                <a:uFillTx/>
                <a:ea typeface="華康黑體 Std W9" panose="020B0900000000000000" pitchFamily="34" charset="-120"/>
                <a:sym typeface="Wingdings"/>
              </a:rPr>
              <a:t>share loading</a:t>
            </a:r>
            <a:r>
              <a:rPr lang="en-US" altLang="zh-TW" sz="3200" b="1" i="1" kern="0" dirty="0" smtClean="0">
                <a:ea typeface="華康黑體 Std W9" panose="020B0900000000000000" pitchFamily="34" charset="-120"/>
                <a:sym typeface="Wingdings"/>
              </a:rPr>
              <a:t> </a:t>
            </a:r>
            <a:r>
              <a:rPr lang="zh-TW" altLang="en-US" sz="3200" i="1" kern="0" dirty="0" smtClean="0">
                <a:ea typeface="華康黑體 Std W9" panose="020B0900000000000000" pitchFamily="34" charset="-120"/>
                <a:sym typeface="Wingdings"/>
              </a:rPr>
              <a:t>較易</a:t>
            </a:r>
            <a:endParaRPr kumimoji="0" lang="en-US" altLang="zh-TW" sz="3200" i="1" u="none" strike="noStrike" kern="0" cap="none" spc="0" normalizeH="0" baseline="0" noProof="0" dirty="0" smtClean="0">
              <a:ln>
                <a:noFill/>
              </a:ln>
              <a:uLnTx/>
              <a:uFillTx/>
              <a:ea typeface="華康黑體 Std W9" panose="020B0900000000000000" pitchFamily="34" charset="-120"/>
              <a:sym typeface="Wingding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1" u="none" strike="noStrike" kern="0" cap="none" spc="0" normalizeH="0" baseline="0" noProof="0" dirty="0" smtClean="0">
                <a:ln>
                  <a:noFill/>
                </a:ln>
                <a:uLnTx/>
                <a:uFillTx/>
                <a:ea typeface="華康黑體 Std W9" panose="020B0900000000000000" pitchFamily="34" charset="-120"/>
                <a:sym typeface="Wingdings"/>
              </a:rPr>
              <a:t>                   </a:t>
            </a:r>
            <a:r>
              <a:rPr kumimoji="0" lang="en-US" altLang="zh-TW" sz="2400" b="1" i="1" u="none" strike="noStrike" kern="0" cap="none" spc="0" normalizeH="0" baseline="0" noProof="0" dirty="0" smtClean="0">
                <a:ln>
                  <a:noFill/>
                </a:ln>
                <a:uLnTx/>
                <a:uFillTx/>
                <a:ea typeface="華康黑體 Std W9" panose="020B0900000000000000" pitchFamily="34" charset="-120"/>
                <a:sym typeface="Wingdings"/>
              </a:rPr>
              <a:t>  </a:t>
            </a:r>
            <a:r>
              <a:rPr kumimoji="0" lang="en-US" altLang="zh-TW" sz="3200" b="1" i="1" u="none" strike="noStrike" kern="0" cap="none" spc="0" normalizeH="0" noProof="0" dirty="0" smtClean="0">
                <a:ln>
                  <a:noFill/>
                </a:ln>
                <a:uLnTx/>
                <a:uFillTx/>
                <a:ea typeface="華康黑體 Std W9" panose="020B0900000000000000" pitchFamily="34" charset="-120"/>
                <a:sym typeface="Wingdings"/>
              </a:rPr>
              <a:t> </a:t>
            </a:r>
            <a:r>
              <a:rPr kumimoji="0" lang="en-US" altLang="zh-TW" sz="3200" b="1" i="1" u="none" strike="noStrike" kern="0" cap="none" spc="0" normalizeH="0" baseline="0" noProof="0" dirty="0" smtClean="0">
                <a:ln>
                  <a:noFill/>
                </a:ln>
                <a:uLnTx/>
                <a:uFillTx/>
                <a:ea typeface="華康黑體 Std W9" panose="020B0900000000000000" pitchFamily="34" charset="-120"/>
                <a:sym typeface="Wingdings"/>
              </a:rPr>
              <a:t>- share feeling, </a:t>
            </a:r>
            <a:r>
              <a:rPr kumimoji="0" lang="en-US" altLang="zh-TW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ea typeface="華康黑體 Std W9" panose="020B0900000000000000" pitchFamily="34" charset="-120"/>
                <a:sym typeface="Wingdings"/>
              </a:rPr>
              <a:t>suffering</a:t>
            </a:r>
            <a:r>
              <a:rPr kumimoji="0" lang="en-US" altLang="zh-TW" sz="3200" b="1" i="1" u="none" strike="noStrike" kern="0" cap="none" spc="0" normalizeH="0" baseline="0" noProof="0" dirty="0" smtClean="0">
                <a:ln>
                  <a:noFill/>
                </a:ln>
                <a:uLnTx/>
                <a:uFillTx/>
                <a:ea typeface="華康黑體 Std W9" panose="020B0900000000000000" pitchFamily="34" charset="-120"/>
                <a:sym typeface="Wingdings"/>
              </a:rPr>
              <a:t>... </a:t>
            </a:r>
            <a:r>
              <a:rPr lang="zh-TW" altLang="en-US" sz="3200" i="1" kern="0" dirty="0" smtClean="0">
                <a:ea typeface="華康黑體 Std W9" panose="020B0900000000000000" pitchFamily="34" charset="-120"/>
                <a:sym typeface="Wingdings"/>
              </a:rPr>
              <a:t>較難</a:t>
            </a:r>
            <a:endParaRPr kumimoji="0" lang="en-US" altLang="zh-TW" sz="3200" b="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sym typeface="Wingding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200" kern="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   </a:t>
            </a: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</a:t>
            </a:r>
            <a:r>
              <a:rPr kumimoji="0" lang="en-US" altLang="zh-TW" sz="32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- </a:t>
            </a: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奉神旨意、</a:t>
            </a: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蒙召</a:t>
            </a: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經歷</a:t>
            </a:r>
            <a:endParaRPr kumimoji="0" lang="en-US" altLang="zh-TW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lvl="0">
              <a:defRPr/>
            </a:pP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  </a:t>
            </a:r>
            <a:endParaRPr kumimoji="0" lang="en-US" altLang="zh-TW" sz="3200" b="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sym typeface="Wingdings"/>
            </a:endParaRPr>
          </a:p>
          <a:p>
            <a:pPr lvl="0">
              <a:lnSpc>
                <a:spcPts val="1000"/>
              </a:lnSpc>
              <a:defRPr/>
            </a:pPr>
            <a:r>
              <a:rPr lang="en-US" sz="3200" kern="0" dirty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</a:t>
            </a:r>
            <a:r>
              <a:rPr lang="en-US" sz="3200" kern="0" dirty="0" smtClean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 </a:t>
            </a:r>
          </a:p>
          <a:p>
            <a:pPr lvl="0">
              <a:lnSpc>
                <a:spcPts val="3400"/>
              </a:lnSpc>
              <a:defRPr/>
            </a:pPr>
            <a:r>
              <a:rPr lang="en-US" sz="3200" kern="0" dirty="0" smtClean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   </a:t>
            </a: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今天神學教育普遍看重學術的裝備過於 </a:t>
            </a:r>
            <a:endParaRPr kumimoji="0" lang="en-US" altLang="zh-TW" sz="3200" b="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sym typeface="Wingdings"/>
            </a:endParaRPr>
          </a:p>
          <a:p>
            <a:pPr lvl="0">
              <a:lnSpc>
                <a:spcPts val="3400"/>
              </a:lnSpc>
              <a:defRPr/>
            </a:pPr>
            <a:r>
              <a:rPr lang="en-US" altLang="zh-TW" sz="3200" kern="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Arial" panose="020B0604020202020204" pitchFamily="34" charset="0"/>
                <a:sym typeface="Wingdings"/>
              </a:rPr>
              <a:t> </a:t>
            </a:r>
            <a:r>
              <a:rPr lang="en-US" altLang="zh-TW" sz="3200" kern="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cs typeface="Arial" panose="020B0604020202020204" pitchFamily="34" charset="0"/>
                <a:sym typeface="Wingdings"/>
              </a:rPr>
              <a:t>   </a:t>
            </a:r>
            <a:r>
              <a:rPr kumimoji="0" lang="en-US" altLang="zh-TW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ea typeface="華康黑體 Std W9" panose="020B0900000000000000" pitchFamily="34" charset="-120"/>
                <a:cs typeface="Arial" panose="020B0604020202020204" pitchFamily="34" charset="0"/>
                <a:sym typeface="Wingdings"/>
              </a:rPr>
              <a:t>God’s will or calling</a:t>
            </a:r>
            <a:endParaRPr kumimoji="0" lang="en-US" altLang="zh-TW" sz="320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uLnTx/>
              <a:uFillTx/>
              <a:ea typeface="華康黑體 Std W9" panose="020B0900000000000000" pitchFamily="34" charset="-120"/>
              <a:cs typeface="Arial" panose="020B0604020202020204" pitchFamily="34" charset="0"/>
              <a:sym typeface="Wingdings"/>
            </a:endParaRPr>
          </a:p>
          <a:p>
            <a:pPr lvl="0">
              <a:defRPr/>
            </a:pP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  </a:t>
            </a:r>
            <a:endParaRPr kumimoji="0" lang="en-US" altLang="zh-TW" sz="2800" b="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sym typeface="Wingding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1441" y="765157"/>
            <a:ext cx="811664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奉神旨意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</a:t>
            </a:r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蒙召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作耶穌基督使徒的</a:t>
            </a:r>
            <a:r>
              <a:rPr lang="zh-TW" altLang="en-US" sz="34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保羅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，同兄弟</a:t>
            </a:r>
            <a:r>
              <a:rPr lang="zh-TW" altLang="en-US" sz="34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所提尼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，寫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信給在哥林多神的教會，就是在基督耶穌裡成聖、</a:t>
            </a:r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蒙召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作聖徒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的</a:t>
            </a:r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</a:p>
          <a:p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(1-2</a:t>
            </a:r>
            <a:r>
              <a:rPr lang="zh-TW" altLang="en-US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0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8345" y="4869700"/>
            <a:ext cx="4910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*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這才是傳道人真正的資格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9155" y="6211754"/>
            <a:ext cx="6962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*</a:t>
            </a:r>
            <a:r>
              <a:rPr lang="zh-TW" altLang="en-US" sz="32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原</a:t>
            </a:r>
            <a:r>
              <a:rPr lang="zh-TW" altLang="en-US" sz="3200" dirty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來不是</a:t>
            </a:r>
            <a:r>
              <a:rPr lang="zh-TW" altLang="en-US" sz="32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每個進神學院都是</a:t>
            </a:r>
            <a:r>
              <a:rPr lang="zh-TW" altLang="en-US" sz="3200" u="sng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蒙召</a:t>
            </a:r>
            <a:r>
              <a:rPr lang="zh-TW" altLang="en-US" sz="32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的！</a:t>
            </a:r>
            <a:endParaRPr lang="en-US" sz="3200" dirty="0">
              <a:solidFill>
                <a:srgbClr val="8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915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054" y="206510"/>
            <a:ext cx="479650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五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屬靈的智慧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(2:6-16)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6520" y="1398260"/>
            <a:ext cx="80806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屬靈的人能看透萬事，卻沒有一人能看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透了他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(15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 </a:t>
            </a:r>
            <a:r>
              <a:rPr lang="zh-TW" altLang="en-US" sz="2800" dirty="0" smtClean="0">
                <a:solidFill>
                  <a:srgbClr val="7030A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可譯作：</a:t>
            </a:r>
            <a:endParaRPr lang="en-US" sz="2800" dirty="0">
              <a:solidFill>
                <a:srgbClr val="7030A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6520" y="2474574"/>
            <a:ext cx="80806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屬靈的人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能</a:t>
            </a:r>
            <a:r>
              <a:rPr lang="zh-TW" altLang="en-US" sz="3200" dirty="0" smtClean="0">
                <a:solidFill>
                  <a:srgbClr val="8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辨別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衡量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 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萬事，但屬血氣的人無法</a:t>
            </a:r>
            <a:r>
              <a:rPr lang="zh-TW" altLang="en-US" sz="3200" dirty="0" smtClean="0">
                <a:solidFill>
                  <a:srgbClr val="8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評論 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衡量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 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他 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1458" y="4075133"/>
            <a:ext cx="7571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因此，順服屬靈領袖的帶領是須要學習的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1458" y="3564070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屬血氣的人無法領會屬靈的事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3341" y="820450"/>
            <a:ext cx="2590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聖靈的作為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7495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7907" y="1495454"/>
            <a:ext cx="85731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保</a:t>
            </a:r>
            <a:r>
              <a:rPr lang="zh-TW" altLang="en-US" sz="32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羅約</a:t>
            </a:r>
            <a:r>
              <a:rPr lang="zh-TW" altLang="en-US" sz="3200" dirty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主後</a:t>
            </a:r>
            <a:r>
              <a:rPr lang="en-US" altLang="zh-TW" sz="3200" dirty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33</a:t>
            </a:r>
            <a:r>
              <a:rPr lang="zh-TW" altLang="en-US" sz="3200" dirty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年</a:t>
            </a:r>
            <a:r>
              <a:rPr lang="zh-TW" altLang="en-US" sz="32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蒙召</a:t>
            </a:r>
            <a:r>
              <a:rPr lang="zh-TW" altLang="en-US" sz="32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，在阿拉伯</a:t>
            </a:r>
            <a:r>
              <a:rPr lang="en-US" altLang="zh-TW" sz="32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</a:t>
            </a:r>
            <a:r>
              <a:rPr lang="zh-TW" altLang="en-US" sz="32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年，之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後到</a:t>
            </a:r>
            <a:r>
              <a:rPr lang="zh-TW" altLang="en-US" sz="32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大馬色，再赴耶路撒冷</a:t>
            </a:r>
            <a:r>
              <a:rPr lang="en-US" altLang="zh-TW" sz="32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加</a:t>
            </a:r>
            <a:r>
              <a:rPr lang="en-US" altLang="zh-TW" sz="32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1:17-18)</a:t>
            </a:r>
            <a:r>
              <a:rPr lang="zh-TW" altLang="en-US" sz="32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，因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猶太</a:t>
            </a:r>
            <a:r>
              <a:rPr lang="zh-TW" altLang="en-US" sz="32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人逼害，被送到該撒利亞，再回故鄉大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數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徒</a:t>
            </a:r>
            <a:r>
              <a:rPr lang="en-US" altLang="zh-TW" sz="32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9:26-30)</a:t>
            </a:r>
            <a:r>
              <a:rPr lang="zh-TW" altLang="en-US" sz="32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，最後被巴拿巴帶到安提阿教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會服</a:t>
            </a:r>
            <a:r>
              <a:rPr lang="zh-TW" altLang="en-US" sz="32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事</a:t>
            </a:r>
            <a:r>
              <a:rPr lang="en-US" altLang="zh-TW" sz="32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徒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11:25</a:t>
            </a:r>
            <a:r>
              <a:rPr lang="en-US" altLang="zh-TW" sz="32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r>
              <a:rPr lang="zh-TW" altLang="en-US" sz="32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，開始旅行佈道時約</a:t>
            </a:r>
            <a:r>
              <a:rPr lang="zh-TW" altLang="en-US" sz="3200" dirty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主後</a:t>
            </a:r>
            <a:r>
              <a:rPr lang="en-US" altLang="zh-TW" sz="32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47</a:t>
            </a:r>
            <a:r>
              <a:rPr lang="zh-TW" altLang="en-US" sz="32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年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加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2:1</a:t>
            </a:r>
            <a:r>
              <a:rPr lang="en-US" altLang="zh-TW" sz="32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lang="zh-TW" altLang="en-US" sz="32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徒</a:t>
            </a:r>
            <a:r>
              <a:rPr lang="en-US" altLang="zh-TW" sz="32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15:1-5)</a:t>
            </a:r>
            <a:endParaRPr lang="en-US" sz="32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7669" y="4021377"/>
            <a:ext cx="232627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14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年的裝備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1749" y="825335"/>
            <a:ext cx="69381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kern="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但亦不是說只要蒙召就不用任何裝備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64054" y="206510"/>
            <a:ext cx="453040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問安與感恩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(1:1-9)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5348" y="4600186"/>
            <a:ext cx="461216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kern="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B. </a:t>
            </a:r>
            <a:r>
              <a:rPr lang="zh-TW" altLang="en-US" sz="3400" kern="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收</a:t>
            </a:r>
            <a:r>
              <a:rPr lang="zh-TW" altLang="en-US" sz="3400" kern="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信</a:t>
            </a:r>
            <a:r>
              <a:rPr lang="zh-TW" altLang="en-US" sz="3400" kern="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</a:t>
            </a:r>
            <a:r>
              <a:rPr lang="zh-TW" altLang="en-US" sz="3400" kern="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：哥林多教會</a:t>
            </a:r>
            <a:endParaRPr lang="en-US" sz="3400" dirty="0"/>
          </a:p>
        </p:txBody>
      </p:sp>
      <p:sp>
        <p:nvSpPr>
          <p:cNvPr id="9" name="Rectangle 8"/>
          <p:cNvSpPr/>
          <p:nvPr/>
        </p:nvSpPr>
        <p:spPr>
          <a:xfrm>
            <a:off x="928028" y="5146071"/>
            <a:ext cx="21996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sz="3200" kern="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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神的教會</a:t>
            </a:r>
            <a:endParaRPr lang="en-US" altLang="zh-TW" sz="32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19984" y="5162340"/>
            <a:ext cx="60610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</a:t>
            </a:r>
            <a:r>
              <a:rPr lang="en-US" sz="3200" kern="0" dirty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「</a:t>
            </a:r>
            <a:r>
              <a:rPr lang="zh-TW" altLang="en-US" sz="3200" dirty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教會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」希臘文 </a:t>
            </a:r>
            <a:r>
              <a:rPr lang="en-US" altLang="zh-TW" sz="3200" i="1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ecclesia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  <a:sym typeface="Wingdings"/>
            </a:endParaRPr>
          </a:p>
          <a:p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   = 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一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群</a:t>
            </a:r>
            <a:r>
              <a:rPr lang="zh-TW" altLang="en-US" sz="3200" dirty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被召出</a:t>
            </a:r>
            <a:r>
              <a:rPr lang="zh-TW" altLang="en-US" sz="32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來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的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人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427935" y="4052154"/>
            <a:ext cx="38683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kern="0" dirty="0">
                <a:solidFill>
                  <a:schemeClr val="accent5">
                    <a:lumMod val="75000"/>
                  </a:schemeClr>
                </a:solidFill>
                <a:ea typeface="華康黑體 Std W9" panose="020B0900000000000000" pitchFamily="34" charset="-120"/>
                <a:cs typeface="Arial" panose="020B0604020202020204" pitchFamily="34" charset="0"/>
                <a:sym typeface="Wingdings"/>
              </a:rPr>
              <a:t>神學畢業學位     </a:t>
            </a:r>
            <a:r>
              <a:rPr lang="zh-TW" altLang="en-US" sz="3000" kern="0" dirty="0" smtClean="0">
                <a:solidFill>
                  <a:schemeClr val="accent5">
                    <a:lumMod val="75000"/>
                  </a:schemeClr>
                </a:solidFill>
                <a:ea typeface="華康黑體 Std W9" panose="020B0900000000000000" pitchFamily="34" charset="-120"/>
                <a:cs typeface="Arial" panose="020B0604020202020204" pitchFamily="34" charset="0"/>
                <a:sym typeface="Wingdings"/>
              </a:rPr>
              <a:t> </a:t>
            </a:r>
            <a:r>
              <a:rPr lang="zh-TW" altLang="en-US" sz="3000" kern="0" dirty="0">
                <a:solidFill>
                  <a:schemeClr val="accent5">
                    <a:lumMod val="75000"/>
                  </a:schemeClr>
                </a:solidFill>
                <a:ea typeface="華康黑體 Std W9" panose="020B0900000000000000" pitchFamily="34" charset="-120"/>
                <a:cs typeface="Arial" panose="020B0604020202020204" pitchFamily="34" charset="0"/>
                <a:sym typeface="Wingdings"/>
              </a:rPr>
              <a:t>蒙召 </a:t>
            </a:r>
            <a:endParaRPr lang="en-US" sz="3000" dirty="0"/>
          </a:p>
        </p:txBody>
      </p:sp>
      <p:sp>
        <p:nvSpPr>
          <p:cNvPr id="11" name="Not Equal 10"/>
          <p:cNvSpPr/>
          <p:nvPr/>
        </p:nvSpPr>
        <p:spPr>
          <a:xfrm>
            <a:off x="7775729" y="4155482"/>
            <a:ext cx="527120" cy="359595"/>
          </a:xfrm>
          <a:prstGeom prst="mathNot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7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/>
      <p:bldP spid="9" grpId="0"/>
      <p:bldP spid="10" grpId="0"/>
      <p:bldP spid="3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8706" y="746757"/>
            <a:ext cx="86105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sz="3600" kern="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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教會</a:t>
            </a:r>
            <a:r>
              <a:rPr lang="en-US" altLang="zh-TW" sz="32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=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在某處聚集的人 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(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狹義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/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地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理上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)</a:t>
            </a:r>
          </a:p>
          <a:p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        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=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在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主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基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督裡的人 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(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廣義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/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靈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意上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)</a:t>
            </a:r>
            <a:endParaRPr lang="en-US" altLang="zh-TW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>
              <a:lnSpc>
                <a:spcPts val="2400"/>
              </a:lnSpc>
            </a:pP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  <a:sym typeface="Wingdings"/>
            </a:endParaRPr>
          </a:p>
          <a:p>
            <a:r>
              <a:rPr lang="en-US" sz="3200" kern="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</a:t>
            </a:r>
            <a:r>
              <a:rPr lang="en-US" sz="3200" kern="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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成聖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、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蒙召</a:t>
            </a:r>
            <a:endParaRPr lang="en-US" altLang="zh-TW" sz="32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  <a:sym typeface="Wingdings"/>
            </a:endParaRPr>
          </a:p>
          <a:p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 </a:t>
            </a:r>
            <a:r>
              <a:rPr lang="en-US" sz="3200" kern="0" dirty="0" smtClean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天主教著重信徒死後能否被封為「聖人」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  <a:sym typeface="Wingdings"/>
            </a:endParaRPr>
          </a:p>
          <a:p>
            <a:r>
              <a:rPr lang="en-US" altLang="zh-TW" sz="3200" i="1" dirty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</a:t>
            </a:r>
            <a:r>
              <a:rPr lang="en-US" altLang="zh-TW" sz="3200" i="1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  </a:t>
            </a:r>
            <a:r>
              <a:rPr lang="en-US" altLang="zh-TW" sz="3200" b="1" i="1" dirty="0" smtClean="0">
                <a:solidFill>
                  <a:srgbClr val="800000"/>
                </a:solidFill>
                <a:ea typeface="華康黑體 Std W9" panose="020B0900000000000000" pitchFamily="34" charset="-120"/>
                <a:sym typeface="Wingdings"/>
              </a:rPr>
              <a:t>“Dead Saints”</a:t>
            </a:r>
            <a:r>
              <a:rPr lang="zh-TW" altLang="en-US" sz="3200" b="1" dirty="0" smtClean="0">
                <a:ea typeface="華康黑體 Std W9" panose="020B0900000000000000" pitchFamily="34" charset="-120"/>
                <a:sym typeface="Wingdings"/>
              </a:rPr>
              <a:t>，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聖經卻強調信徒生前努力   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  <a:sym typeface="Wingdings"/>
            </a:endParaRPr>
          </a:p>
          <a:p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   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過神聖生活 </a:t>
            </a:r>
            <a:r>
              <a:rPr lang="en-US" altLang="zh-TW" sz="3200" b="1" i="1" dirty="0" smtClean="0">
                <a:solidFill>
                  <a:srgbClr val="800000"/>
                </a:solidFill>
                <a:ea typeface="華康黑體 Std W9" panose="020B0900000000000000" pitchFamily="34" charset="-120"/>
                <a:sym typeface="Wingdings"/>
              </a:rPr>
              <a:t>“Living Saints”</a:t>
            </a:r>
          </a:p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  </a:t>
            </a:r>
            <a:r>
              <a:rPr lang="en-US" sz="3200" kern="0" dirty="0" smtClean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 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「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分別為聖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」原意 </a:t>
            </a:r>
            <a:r>
              <a:rPr lang="en-US" altLang="zh-TW" sz="3200" b="1" dirty="0" smtClean="0">
                <a:solidFill>
                  <a:srgbClr val="C00000"/>
                </a:solidFill>
                <a:ea typeface="華康黑體 Std W9" panose="020B0900000000000000" pitchFamily="34" charset="-120"/>
                <a:sym typeface="Wingdings"/>
              </a:rPr>
              <a:t>“</a:t>
            </a:r>
            <a:r>
              <a:rPr lang="en-US" altLang="zh-TW" sz="3200" b="1" i="1" dirty="0" smtClean="0">
                <a:solidFill>
                  <a:srgbClr val="C00000"/>
                </a:solidFill>
                <a:ea typeface="華康黑體 Std W9" panose="020B0900000000000000" pitchFamily="34" charset="-120"/>
                <a:sym typeface="Wingdings"/>
              </a:rPr>
              <a:t>set apar</a:t>
            </a:r>
            <a:r>
              <a:rPr lang="en-US" altLang="zh-TW" sz="3200" b="1" dirty="0" smtClean="0">
                <a:solidFill>
                  <a:srgbClr val="C00000"/>
                </a:solidFill>
                <a:ea typeface="華康黑體 Std W9" panose="020B0900000000000000" pitchFamily="34" charset="-120"/>
                <a:sym typeface="Wingdings"/>
              </a:rPr>
              <a:t>t” 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不在乎本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身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  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  <a:sym typeface="Wingdings"/>
            </a:endParaRPr>
          </a:p>
          <a:p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   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的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價值或質素，乃在於使用者的權利或目的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  <a:sym typeface="Wingdings"/>
            </a:endParaRPr>
          </a:p>
          <a:p>
            <a:pPr>
              <a:lnSpc>
                <a:spcPts val="2400"/>
              </a:lnSpc>
            </a:pP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  <a:sym typeface="Wingdings"/>
            </a:endParaRPr>
          </a:p>
          <a:p>
            <a:r>
              <a:rPr lang="en-US" sz="3200" kern="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</a:t>
            </a:r>
            <a:r>
              <a:rPr lang="en-US" sz="3200" kern="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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求告主名</a:t>
            </a:r>
            <a:r>
              <a:rPr lang="en-US" altLang="zh-TW" sz="32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- 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世界眾聖徒能夠聯誼的基礎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  <a:sym typeface="Wingdings"/>
            </a:endParaRPr>
          </a:p>
          <a:p>
            <a:r>
              <a:rPr lang="zh-TW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1" charset="-120"/>
                <a:sym typeface="Wingdings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1" charset="-120"/>
                <a:sym typeface="Wingdings"/>
              </a:rPr>
              <a:t>     </a:t>
            </a:r>
            <a:endParaRPr lang="en-US" altLang="zh-TW" sz="28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儷中黑" pitchFamily="1" charset="-120"/>
              <a:sym typeface="Wingding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054" y="206510"/>
            <a:ext cx="453040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問安與感恩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(1:1-9)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3057" y="2038182"/>
            <a:ext cx="469872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所有信徒都是「聖徒」！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8898" y="5774797"/>
            <a:ext cx="81013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因為無論在那裡，有兩三個人奉我的名聚會，那裡就有我在他們中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間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太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18:20)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427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054" y="206510"/>
            <a:ext cx="453040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問安與感恩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(1:1-9)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158" y="832820"/>
            <a:ext cx="872893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1" charset="-120"/>
              </a:rPr>
              <a:t> </a:t>
            </a:r>
            <a:r>
              <a:rPr lang="en-US" altLang="zh-TW" sz="3400" kern="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C.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為教會感恩</a:t>
            </a:r>
            <a:endParaRPr lang="en-US" altLang="zh-TW" sz="34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 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  <a:sym typeface="Wingdings"/>
            </a:endParaRPr>
          </a:p>
          <a:p>
            <a:r>
              <a:rPr lang="en-US" sz="3200" kern="0" dirty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</a:t>
            </a:r>
            <a:r>
              <a:rPr lang="en-US" sz="3200" kern="0" dirty="0" smtClean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</a:t>
            </a:r>
          </a:p>
          <a:p>
            <a:r>
              <a:rPr lang="en-US" sz="3200" kern="0" dirty="0" smtClean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  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凡事富足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  <a:sym typeface="Wingdings"/>
            </a:endParaRPr>
          </a:p>
          <a:p>
            <a:r>
              <a:rPr lang="en-US" sz="3200" kern="0" dirty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</a:t>
            </a:r>
            <a:r>
              <a:rPr lang="en-US" sz="3200" kern="0" dirty="0" smtClean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</a:t>
            </a:r>
            <a:r>
              <a:rPr lang="en-US" sz="3200" kern="0" dirty="0" smtClean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口才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/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知識全備</a:t>
            </a:r>
            <a:endParaRPr lang="en-US" sz="3200" kern="0" dirty="0" smtClean="0">
              <a:solidFill>
                <a:schemeClr val="accent6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  <a:sym typeface="Wingdings"/>
            </a:endParaRPr>
          </a:p>
          <a:p>
            <a:r>
              <a:rPr lang="en-US" sz="3200" kern="0" dirty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</a:t>
            </a:r>
            <a:r>
              <a:rPr lang="en-US" sz="3200" kern="0" dirty="0" smtClean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</a:t>
            </a:r>
            <a:r>
              <a:rPr lang="en-US" sz="3200" kern="0" dirty="0" smtClean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恩賜及人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  <a:sym typeface="Wingding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9752" y="2278380"/>
            <a:ext cx="62023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指恩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賜能力，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不一定是物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質財富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3355" y="1319297"/>
            <a:ext cx="79816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要從軟弱</a:t>
            </a:r>
            <a:r>
              <a:rPr lang="zh-TW" altLang="en-US" sz="3200" dirty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</a:t>
            </a:r>
            <a:r>
              <a:rPr lang="zh-TW" altLang="en-US" sz="32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信徒、有問題的教會中找到長處</a:t>
            </a:r>
            <a:endParaRPr lang="en-US" altLang="zh-TW" sz="3200" dirty="0" smtClean="0">
              <a:solidFill>
                <a:srgbClr val="8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及感</a:t>
            </a:r>
            <a:r>
              <a:rPr lang="zh-TW" altLang="en-US" sz="32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恩之處是一種重要的學習</a:t>
            </a:r>
            <a:endParaRPr lang="en-US" sz="3200" dirty="0">
              <a:solidFill>
                <a:srgbClr val="8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3426" y="2784814"/>
            <a:ext cx="5381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希臘講求學問，出能人哲士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7824" y="3757888"/>
            <a:ext cx="81853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今天教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會不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是聘一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兩位「全才」人物，乃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是</a:t>
            </a:r>
            <a:endParaRPr lang="en-US" altLang="zh-TW" sz="3200" dirty="0" smtClean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要總動員，裝備信徒，人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人服事，發揮各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種 </a:t>
            </a:r>
            <a:endParaRPr lang="en-US" altLang="zh-TW" sz="3200" dirty="0" smtClean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恩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賜     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546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054" y="206510"/>
            <a:ext cx="453040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問安與感恩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(1:1-9)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3605" y="2989178"/>
            <a:ext cx="76017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kern="0" dirty="0" smtClean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堅固到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底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  <a:sym typeface="Wingdings"/>
            </a:endParaRPr>
          </a:p>
          <a:p>
            <a:endParaRPr lang="en-US" sz="3200" kern="0" dirty="0" smtClean="0">
              <a:solidFill>
                <a:schemeClr val="accent6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  <a:sym typeface="Wingdings"/>
            </a:endParaRPr>
          </a:p>
          <a:p>
            <a:endParaRPr lang="en-US" sz="3200" kern="0" dirty="0">
              <a:solidFill>
                <a:schemeClr val="accent6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  <a:sym typeface="Wingdings"/>
            </a:endParaRPr>
          </a:p>
          <a:p>
            <a:r>
              <a:rPr lang="en-US" sz="3200" kern="0" dirty="0" smtClean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無可指責 </a:t>
            </a:r>
            <a:endParaRPr lang="en-US" altLang="zh-TW" sz="3200" dirty="0">
              <a:latin typeface="華康黑體 Std W9" panose="020B0900000000000000" pitchFamily="34" charset="-120"/>
              <a:ea typeface="華康黑體 Std W9" panose="020B0900000000000000" pitchFamily="34" charset="-120"/>
              <a:sym typeface="Wingding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4524" y="797679"/>
            <a:ext cx="284885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1" charset="-120"/>
              </a:rPr>
              <a:t> </a:t>
            </a:r>
            <a:r>
              <a:rPr lang="en-US" altLang="zh-TW" sz="3400" kern="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D.</a:t>
            </a:r>
            <a:r>
              <a:rPr lang="zh-TW" altLang="en-US" sz="34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為教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會祈求</a:t>
            </a:r>
            <a:endParaRPr lang="en-US" altLang="zh-TW" sz="34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6785" y="1327185"/>
            <a:ext cx="811664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等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候我們的主耶穌基督顯現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。祂也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必</a:t>
            </a:r>
            <a:r>
              <a:rPr lang="zh-TW" altLang="en-US" sz="3400" dirty="0">
                <a:solidFill>
                  <a:srgbClr val="8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堅固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你們</a:t>
            </a:r>
            <a:r>
              <a:rPr lang="zh-TW" altLang="en-US" sz="3400" dirty="0">
                <a:solidFill>
                  <a:srgbClr val="8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到底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，叫你們在我們主耶穌基督的日子</a:t>
            </a:r>
            <a:r>
              <a:rPr lang="zh-TW" altLang="en-US" sz="3400" dirty="0">
                <a:solidFill>
                  <a:srgbClr val="8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無可責</a:t>
            </a:r>
            <a:r>
              <a:rPr lang="zh-TW" altLang="en-US" sz="3400" dirty="0" smtClean="0">
                <a:solidFill>
                  <a:srgbClr val="8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備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(7-8</a:t>
            </a:r>
            <a:r>
              <a:rPr lang="zh-TW" altLang="en-US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0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7412" y="3465348"/>
            <a:ext cx="79816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滿有恩賜不一定保證興旺，乃要經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得起試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探</a:t>
            </a:r>
            <a:endParaRPr lang="en-US" altLang="zh-TW" sz="3200" dirty="0" smtClean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與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試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煉</a:t>
            </a:r>
            <a:endParaRPr lang="en-US" altLang="zh-TW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7412" y="4970370"/>
            <a:ext cx="7981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不等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於完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美無過，或沒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有失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敗軟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弱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而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是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能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盡忠持守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著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見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證，也能保守合一</a:t>
            </a:r>
            <a:endParaRPr lang="en-US" altLang="zh-TW" sz="32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644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054" y="206510"/>
            <a:ext cx="46265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分黨問題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(1:10-17)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137" y="1841242"/>
            <a:ext cx="3124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1" charset="-120"/>
              </a:rPr>
              <a:t>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分門立派</a:t>
            </a:r>
          </a:p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保羅派</a:t>
            </a:r>
          </a:p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亞波羅派</a:t>
            </a:r>
          </a:p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磯法派</a:t>
            </a:r>
          </a:p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4.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基督派</a:t>
            </a:r>
          </a:p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 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     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  <a:sym typeface="Wingding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8941" y="2287517"/>
            <a:ext cx="401424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─ 外邦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信徒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─ 有學識、高等教育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─ 猶太人信徒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─ 自認屬靈者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7137" y="4349620"/>
            <a:ext cx="8318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「藉</a:t>
            </a:r>
            <a:r>
              <a:rPr lang="zh-TW" altLang="en-US" sz="32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主耶穌基督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的名，勸你們說一樣的話」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(10</a:t>
            </a:r>
            <a:r>
              <a:rPr lang="zh-TW" altLang="en-US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 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NIV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in the name of our </a:t>
            </a:r>
            <a:r>
              <a:rPr lang="en-US" altLang="zh-TW" sz="32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Lord Jesus</a:t>
            </a:r>
          </a:p>
          <a:p>
            <a:r>
              <a:rPr lang="en-US" altLang="zh-TW" sz="3200" i="1" dirty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200" i="1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lang="en-US" altLang="zh-TW" sz="32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Christ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200" i="1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agree with one another</a:t>
            </a:r>
            <a:endParaRPr lang="en-US" sz="3200" i="1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137" y="764024"/>
            <a:ext cx="83840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Division</a:t>
            </a:r>
            <a:r>
              <a:rPr lang="en-US" sz="32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200" dirty="0" smtClean="0">
                <a:solidFill>
                  <a:schemeClr val="accent1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是教會常見問題。新約差不多每卷書</a:t>
            </a:r>
            <a:endParaRPr lang="en-US" altLang="zh-TW" sz="3200" dirty="0" smtClean="0">
              <a:solidFill>
                <a:schemeClr val="accent1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solidFill>
                  <a:schemeClr val="accent1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都有提及，就連十二使徒當中也有過紛爭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4857" y="5873114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保羅在第三章詳細解釋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15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054" y="206510"/>
            <a:ext cx="46265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分黨問題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(1:10-17)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5482" y="2893895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ea typeface="華康黑體 Std W9" panose="020B0900000000000000" pitchFamily="34" charset="-120"/>
              </a:rPr>
              <a:t>Emphasizing the “messenger” rather than the “message”  </a:t>
            </a:r>
            <a:r>
              <a:rPr lang="en-US" altLang="zh-TW" sz="3200" b="1" dirty="0" smtClean="0">
                <a:ea typeface="華康黑體 Std W9" panose="020B0900000000000000" pitchFamily="34" charset="-120"/>
              </a:rPr>
              <a:t>(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內容重要過外表的包裝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3642" y="2364875"/>
            <a:ext cx="29851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高舉人過於主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864374"/>
            <a:ext cx="3586238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兩個提醒：</a:t>
            </a:r>
            <a:endParaRPr lang="en-US" altLang="zh-TW" sz="3000" dirty="0" smtClean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0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</a:t>
            </a:r>
            <a:r>
              <a:rPr lang="zh-TW" altLang="en-US" sz="30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誰為你釘十字架？</a:t>
            </a:r>
            <a:endParaRPr lang="en-US" altLang="zh-TW" sz="3000" dirty="0" smtClean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0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</a:t>
            </a:r>
            <a:r>
              <a:rPr lang="zh-TW" altLang="en-US" sz="30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奉誰的名受洗呢？</a:t>
            </a:r>
            <a:endParaRPr lang="en-US" sz="30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130" y="3960443"/>
            <a:ext cx="2309046" cy="2768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Pin on research resour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810" y="3971113"/>
            <a:ext cx="2284232" cy="2758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 flipH="1">
            <a:off x="1451094" y="3894913"/>
            <a:ext cx="1624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亞波羅</a:t>
            </a:r>
            <a:endParaRPr lang="en-US" sz="2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525211" y="3927794"/>
            <a:ext cx="1004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保</a:t>
            </a:r>
            <a:r>
              <a:rPr lang="zh-TW" alt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羅</a:t>
            </a:r>
            <a:endParaRPr lang="en-US" sz="2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8755" y="2364875"/>
            <a:ext cx="464216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i="1" dirty="0" smtClean="0">
                <a:solidFill>
                  <a:srgbClr val="800000"/>
                </a:solidFill>
              </a:rPr>
              <a:t>Pledge loyalty to whom?</a:t>
            </a:r>
            <a:endParaRPr lang="en-US" sz="3400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6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054" y="206510"/>
            <a:ext cx="54986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十字架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的道理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(1:18-31)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4" name="Picture 2" descr="http://www.google.com/url?source=imglanding&amp;ct=img&amp;q=http://www.myhiphopbling.com/media/cross-pendant-CR46.jpg&amp;sa=X&amp;ei=4hTgToH4CIrTiALrzuXvDg&amp;ved=0CAwQ8wc&amp;usg=AFQjCNHQNZ5nRf3o2k1pyGuV05Q_O5McI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893" y="1028573"/>
            <a:ext cx="25908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http://www.google.com/url?source=imgres&amp;ct=img&amp;q=http://22.media.tumblr.com/tumblr_kregnoLI7Z1qzpdjwo1_500.jpg&amp;sa=X&amp;ei=3RXgTpDJBbCOigLf972IDw&amp;ved=0CAQQ8wc4Bg&amp;usg=AFQjCNFhpJthkPCXs_xgtPvaZWvz5URzag"/>
          <p:cNvPicPr>
            <a:picLocks noChangeAspect="1" noChangeArrowheads="1"/>
          </p:cNvPicPr>
          <p:nvPr/>
        </p:nvPicPr>
        <p:blipFill>
          <a:blip r:embed="rId4" cstate="print"/>
          <a:srcRect l="10984" t="3735" r="10984" b="1868"/>
          <a:stretch>
            <a:fillRect/>
          </a:stretch>
        </p:blipFill>
        <p:spPr bwMode="auto">
          <a:xfrm>
            <a:off x="3251771" y="1696394"/>
            <a:ext cx="2327097" cy="3311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Religious Jewelry and the Off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946" y="3051426"/>
            <a:ext cx="3208532" cy="3208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964" y="5122958"/>
            <a:ext cx="569579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試想今天誰會設計一張處死的</a:t>
            </a:r>
            <a:endParaRPr lang="en-US" altLang="zh-TW" sz="32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電椅作手飾掛在自己的脖子上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?</a:t>
            </a:r>
            <a:endParaRPr lang="en-US" sz="32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1991" y="1111619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1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殘酷羞辱刑罰的記號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836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7732</TotalTime>
  <Words>2390</Words>
  <Application>Microsoft Office PowerPoint</Application>
  <PresentationFormat>On-screen Show (4:3)</PresentationFormat>
  <Paragraphs>215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新細明體</vt:lpstr>
      <vt:lpstr>王漢宗空疊圓繁</vt:lpstr>
      <vt:lpstr>王漢宗超明體繁</vt:lpstr>
      <vt:lpstr>華康儷中黑</vt:lpstr>
      <vt:lpstr>華康魏碑體 Std W7</vt:lpstr>
      <vt:lpstr>華康黑體 Std W12</vt:lpstr>
      <vt:lpstr>華康黑體 Std W7</vt:lpstr>
      <vt:lpstr>華康黑體 Std W9</vt:lpstr>
      <vt:lpstr>華康龍門石碑 Std W9</vt:lpstr>
      <vt:lpstr>Arial</vt:lpstr>
      <vt:lpstr>Calibri</vt:lpstr>
      <vt:lpstr>Calibri Light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131</cp:revision>
  <dcterms:created xsi:type="dcterms:W3CDTF">2020-09-22T22:55:15Z</dcterms:created>
  <dcterms:modified xsi:type="dcterms:W3CDTF">2020-12-13T17:56:10Z</dcterms:modified>
</cp:coreProperties>
</file>