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1" r:id="rId3"/>
    <p:sldId id="258" r:id="rId4"/>
    <p:sldId id="259" r:id="rId5"/>
    <p:sldId id="256" r:id="rId6"/>
    <p:sldId id="275" r:id="rId7"/>
    <p:sldId id="277" r:id="rId8"/>
    <p:sldId id="260" r:id="rId9"/>
    <p:sldId id="278" r:id="rId10"/>
    <p:sldId id="261" r:id="rId11"/>
    <p:sldId id="262" r:id="rId12"/>
    <p:sldId id="264" r:id="rId13"/>
    <p:sldId id="265" r:id="rId14"/>
    <p:sldId id="263" r:id="rId15"/>
    <p:sldId id="266" r:id="rId16"/>
    <p:sldId id="267" r:id="rId17"/>
    <p:sldId id="268" r:id="rId18"/>
    <p:sldId id="269" r:id="rId19"/>
    <p:sldId id="279" r:id="rId20"/>
    <p:sldId id="270" r:id="rId21"/>
    <p:sldId id="271" r:id="rId22"/>
    <p:sldId id="280" r:id="rId23"/>
    <p:sldId id="272" r:id="rId24"/>
    <p:sldId id="273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42" d="100"/>
          <a:sy n="42" d="100"/>
        </p:scale>
        <p:origin x="101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2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6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6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4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0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75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5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D39ED-17B6-4371-87DC-605E895FF2E7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36BC3-79EC-4BB4-99F2-1C98588D7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rch in Corinth- Acts 18:1-4/1 Cor. 1:10-18 — Pulpit Fi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unched Tape 3"/>
          <p:cNvSpPr/>
          <p:nvPr/>
        </p:nvSpPr>
        <p:spPr>
          <a:xfrm>
            <a:off x="4851699" y="591670"/>
            <a:ext cx="3560781" cy="1366222"/>
          </a:xfrm>
          <a:prstGeom prst="flowChartPunchedTape">
            <a:avLst/>
          </a:prstGeom>
          <a:solidFill>
            <a:schemeClr val="bg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哥林多前書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0336" y="5077610"/>
            <a:ext cx="29899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12/20/2020</a:t>
            </a:r>
            <a:r>
              <a:rPr kumimoji="0" lang="en-US" altLang="zh-TW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華康黑體 Std W12" panose="020B0C00000000000000" pitchFamily="34" charset="-120"/>
                <a:ea typeface="華康黑體 Std W12" panose="020B0C00000000000000" pitchFamily="34" charset="-120"/>
                <a:cs typeface="+mn-cs"/>
              </a:rPr>
              <a:t> 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華康黑體 Std W12" panose="020B0C00000000000000" pitchFamily="34" charset="-120"/>
              <a:ea typeface="華康黑體 Std W12" panose="020B0C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3706" y="5888919"/>
            <a:ext cx="59170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3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–4 </a:t>
            </a: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章 「分門結黨」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(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超明體繁" panose="02020300000000000000" pitchFamily="18" charset="-120"/>
                <a:ea typeface="王漢宗超明體繁" panose="02020300000000000000" pitchFamily="18" charset="-120"/>
                <a:cs typeface="+mn-cs"/>
              </a:rPr>
              <a:t>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超明體繁" panose="02020300000000000000" pitchFamily="18" charset="-120"/>
              <a:ea typeface="王漢宗超明體繁" panose="020203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5304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工人與工作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(3:5-9)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3951" y="1493384"/>
            <a:ext cx="8444173" cy="15346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600"/>
              </a:lnSpc>
            </a:pP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Diversity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of Ministry 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─ 有撒種的、有澆灌的</a:t>
            </a:r>
            <a:endParaRPr lang="en-US" altLang="zh-TW" sz="32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600"/>
              </a:lnSpc>
            </a:pPr>
            <a:r>
              <a:rPr 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Unity</a:t>
            </a:r>
            <a:r>
              <a:rPr 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of Purpose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zh-TW" altLang="en-US" sz="2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─ 都是為了完成神工作</a:t>
            </a:r>
            <a:endParaRPr lang="en-US" altLang="zh-TW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>
              <a:lnSpc>
                <a:spcPts val="3600"/>
              </a:lnSpc>
            </a:pPr>
            <a:r>
              <a:rPr 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Humility</a:t>
            </a:r>
            <a:r>
              <a:rPr 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of Spirit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zh-TW" altLang="en-US" sz="2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─ 每一個都是神的用人</a:t>
            </a:r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052" name="Picture 4" descr="Trophy - 1st 2nd 3rd Place Trophies - Free Transparent PNG Clipart Images 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2" b="938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89" y="2952076"/>
            <a:ext cx="3757098" cy="23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2362" y="3689690"/>
            <a:ext cx="800219" cy="111825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恩賜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Equal 7"/>
          <p:cNvSpPr/>
          <p:nvPr/>
        </p:nvSpPr>
        <p:spPr>
          <a:xfrm>
            <a:off x="1308098" y="3899194"/>
            <a:ext cx="1021977" cy="69924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6" name="Picture 8" descr="Repair tool, General contractor Architectural engineering Business  Subcontractor, Decoration tools free png | PNGFu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5275" y1="16374" x2="75275" y2="16374"/>
                        <a14:foregroundMark x1="24286" y1="14286" x2="24286" y2="14286"/>
                        <a14:foregroundMark x1="34286" y1="25495" x2="34286" y2="25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92" y="3080302"/>
            <a:ext cx="2417132" cy="24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78456" y="389487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建立教會</a:t>
            </a:r>
            <a:endParaRPr lang="en-US" sz="40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0" name="Not Equal 9"/>
          <p:cNvSpPr/>
          <p:nvPr/>
        </p:nvSpPr>
        <p:spPr>
          <a:xfrm>
            <a:off x="5018241" y="3943963"/>
            <a:ext cx="1138990" cy="68981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931768">
            <a:off x="7167391" y="3146945"/>
            <a:ext cx="707886" cy="8874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400" spc="-300" dirty="0" smtClean="0">
                <a:solidFill>
                  <a:srgbClr val="00206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誇耀</a:t>
            </a:r>
            <a:endParaRPr lang="en-US" sz="3400" spc="-300" dirty="0">
              <a:solidFill>
                <a:srgbClr val="00206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2362" y="5308650"/>
            <a:ext cx="85074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因為那已經立好的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根基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就是耶穌基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督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各人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工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程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必然顯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露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有火發現；這火要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試驗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各人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工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程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怎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樣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(11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13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7971" y="849059"/>
            <a:ext cx="2605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僅與神同工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9672" y="3164363"/>
            <a:ext cx="1834156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弗 </a:t>
            </a:r>
            <a:r>
              <a:rPr lang="en-US" altLang="zh-TW" sz="2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4:11-16</a:t>
            </a:r>
            <a:endParaRPr lang="en-US" sz="2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50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/>
      <p:bldP spid="1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50626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工程的比喻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(3:10-15)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074" name="Picture 2" descr="Level Your House - Crown Leveling - Foundation Repair Exper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r="15784"/>
          <a:stretch/>
        </p:blipFill>
        <p:spPr bwMode="auto">
          <a:xfrm>
            <a:off x="236049" y="921410"/>
            <a:ext cx="4513371" cy="337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6815" y="3532255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 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基督是根基</a:t>
            </a:r>
            <a:endParaRPr lang="en-US" sz="3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6287" y="1887881"/>
            <a:ext cx="42546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材料決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定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工程素質： 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2870" y="825137"/>
            <a:ext cx="31470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硬體 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外殼建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造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軟體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生命建造</a:t>
            </a:r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0737" y="2508788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金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信心 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彼前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1:7)</a:t>
            </a: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銀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智慧 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箴言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2:4)</a:t>
            </a:r>
            <a:endParaRPr lang="en-US" altLang="zh-TW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寶石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寶貴之物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王上</a:t>
            </a:r>
            <a:r>
              <a:rPr lang="en-US" altLang="zh-TW" sz="28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7:9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9" name="Picture 10" descr="http://static.flickr.com/2764/4047910611_45619e03f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38" y="882063"/>
            <a:ext cx="4724399" cy="3429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6065125"/>
            <a:ext cx="90268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建造這一切所用的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石頭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都是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寶貴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王上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7:9)</a:t>
            </a:r>
            <a:endParaRPr lang="en-US" sz="2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6" y="4339356"/>
            <a:ext cx="88793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信心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既被試驗，就比那被火試驗仍然能壞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endParaRPr lang="en-US" altLang="zh-TW" sz="34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金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子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更顯寶貴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彼前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1:7)</a:t>
            </a:r>
            <a:endParaRPr lang="en-US" sz="2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94903"/>
            <a:ext cx="73613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尋找他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智慧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如尋找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銀子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箴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2:4)</a:t>
            </a:r>
            <a:endParaRPr lang="en-US" sz="2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079" y="3552201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草木禾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稭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14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ndscape. Canvas by Thomas Allom. 70x39cm - Ancient paint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/>
          <a:stretch/>
        </p:blipFill>
        <p:spPr bwMode="auto">
          <a:xfrm>
            <a:off x="218365" y="814673"/>
            <a:ext cx="8637658" cy="510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365" y="171824"/>
            <a:ext cx="23647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終極考驗：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1492" y="1078174"/>
            <a:ext cx="25058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主前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146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年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9321" y="1664840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哥林多遭被羅馬焚城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866" y="5111180"/>
            <a:ext cx="82926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雖然得救，乃像從火裡經過一樣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(15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67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urgatory ~ Somewhere Between Heaven and Hell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2" y="979724"/>
            <a:ext cx="8549994" cy="397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052" y="258472"/>
            <a:ext cx="816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天主教認為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林前</a:t>
            </a:r>
            <a:r>
              <a:rPr lang="en-US" altLang="zh-TW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3:15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是指「煉獄」</a:t>
            </a:r>
            <a:r>
              <a:rPr lang="en-US" altLang="zh-TW" sz="3200" i="1" dirty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P</a:t>
            </a:r>
            <a:r>
              <a:rPr lang="en-US" altLang="zh-TW" sz="3200" i="1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urgatory</a:t>
            </a:r>
            <a:endParaRPr lang="en-US" sz="3200" i="1" dirty="0">
              <a:solidFill>
                <a:srgbClr val="66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052" y="5186150"/>
            <a:ext cx="88921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更正教卻認為「火」 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危險性，指在千鈞一髮間</a:t>
            </a:r>
            <a:endParaRPr lang="en-US" altLang="zh-TW" sz="32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僅保存性命而矣</a:t>
            </a:r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323" y="2900319"/>
            <a:ext cx="27254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煉獄 </a:t>
            </a:r>
            <a:r>
              <a:rPr lang="en-US" altLang="zh-TW" sz="2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2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中介過度之處</a:t>
            </a:r>
            <a:r>
              <a:rPr lang="en-US" altLang="zh-TW" sz="2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讓犯了非致命罪行的</a:t>
            </a:r>
            <a:endParaRPr lang="en-US" altLang="zh-TW" sz="2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信徒接受刑罰，煉淨</a:t>
            </a:r>
            <a:endParaRPr lang="en-US" altLang="zh-TW" sz="2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2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靈魂，得以進天堂</a:t>
            </a:r>
            <a:endParaRPr lang="en-US" sz="2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58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50626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神殿的建立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(3:16-23)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9808" y="790777"/>
            <a:ext cx="39244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對「教會」的觀念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2956" y="1405822"/>
            <a:ext cx="4838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不是一棟建築物 </a:t>
            </a:r>
            <a:r>
              <a:rPr lang="en-US" altLang="zh-TW" sz="32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building</a:t>
            </a:r>
            <a:endParaRPr lang="en-US" sz="3200" i="1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2956" y="1972959"/>
            <a:ext cx="6555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不是一個社團或機構 </a:t>
            </a:r>
            <a:r>
              <a:rPr lang="en-US" altLang="zh-TW" sz="32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organization</a:t>
            </a:r>
            <a:endParaRPr lang="en-US" sz="3200" i="1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2956" y="2548425"/>
            <a:ext cx="832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神的殿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基督的身體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i="1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organism</a:t>
            </a:r>
            <a:r>
              <a:rPr lang="en-US" altLang="zh-TW" sz="32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= </a:t>
            </a:r>
            <a:r>
              <a:rPr lang="zh-TW" altLang="en-US" sz="28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有機生物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808" y="4325664"/>
            <a:ext cx="49327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三個比喻教會的圖片：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1196" y="4926553"/>
            <a:ext cx="54938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家人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(3:1-4)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成員要成熟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禾田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(3:5-9)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要撒種增長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4843" y="5909201"/>
            <a:ext cx="559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工程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(3:10-15)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要勝過考驗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0755" y="3152963"/>
            <a:ext cx="71609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豈不知你們是神的殿，神的靈住在你們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裡頭麼？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(16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0706" y="4926553"/>
            <a:ext cx="179408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 smtClean="0">
                <a:solidFill>
                  <a:srgbClr val="7030A0"/>
                </a:solidFill>
              </a:rPr>
              <a:t>Maturity</a:t>
            </a:r>
          </a:p>
          <a:p>
            <a:r>
              <a:rPr lang="en-US" sz="3400" b="1" i="1" dirty="0" smtClean="0">
                <a:solidFill>
                  <a:srgbClr val="7030A0"/>
                </a:solidFill>
              </a:rPr>
              <a:t>Quantity</a:t>
            </a:r>
          </a:p>
          <a:p>
            <a:r>
              <a:rPr lang="en-US" sz="3400" b="1" i="1" dirty="0" smtClean="0">
                <a:solidFill>
                  <a:srgbClr val="7030A0"/>
                </a:solidFill>
              </a:rPr>
              <a:t>Quality</a:t>
            </a:r>
            <a:endParaRPr lang="en-US" sz="3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50626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神殿的建立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(3:16-23)</a:t>
            </a:r>
          </a:p>
        </p:txBody>
      </p:sp>
      <p:sp>
        <p:nvSpPr>
          <p:cNvPr id="4" name="Rectangle 3"/>
          <p:cNvSpPr/>
          <p:nvPr/>
        </p:nvSpPr>
        <p:spPr>
          <a:xfrm>
            <a:off x="860309" y="820450"/>
            <a:ext cx="2627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不能被毀壞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241699" y="1306352"/>
            <a:ext cx="8024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若有人毀壞神的殿，神必要毀壞那人 </a:t>
            </a:r>
            <a:r>
              <a:rPr lang="en-US" altLang="zh-TW" sz="2800" dirty="0" smtClean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(17</a:t>
            </a:r>
            <a:r>
              <a:rPr lang="zh-TW" altLang="en-US" sz="2800" dirty="0" smtClean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solidFill>
                <a:srgbClr val="660033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5347" y="1847866"/>
            <a:ext cx="652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無論是藉道德的敗壞或錯謬的教義</a:t>
            </a:r>
            <a:endParaRPr lang="en-US" sz="3200" i="1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0309" y="2671288"/>
            <a:ext cx="2574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不良的方法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241699" y="3120094"/>
            <a:ext cx="7063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因這世界的智慧，在神看是愚拙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(19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5347" y="3661608"/>
            <a:ext cx="7160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企圖藉廣告推銷、舉辦節目活動、興建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舒適設備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等，乃是藉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生命見證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吸引人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0309" y="4933836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不正的動機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241699" y="5354835"/>
            <a:ext cx="66527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所以無論誰，都不可拿人誇口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(21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5347" y="5846145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不高舉某個領袖或弦耀那個出名人物</a:t>
            </a:r>
            <a:endParaRPr lang="en-US" sz="3200" i="1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32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4463" y="37099"/>
            <a:ext cx="8954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或保羅，或亞波羅，或磯法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或世界，或生，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或死，或現今的事，或將來的事，全是你們的；並且你們是屬基督的，基督又是屬神的。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(22-23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96243" y="1554478"/>
            <a:ext cx="5550946" cy="5282006"/>
            <a:chOff x="685800" y="1789093"/>
            <a:chExt cx="5257800" cy="4992707"/>
          </a:xfrm>
        </p:grpSpPr>
        <p:sp>
          <p:nvSpPr>
            <p:cNvPr id="3" name="TextBox 2"/>
            <p:cNvSpPr txBox="1"/>
            <p:nvPr/>
          </p:nvSpPr>
          <p:spPr>
            <a:xfrm>
              <a:off x="685800" y="1789093"/>
              <a:ext cx="42594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家庭 </a:t>
              </a:r>
              <a:r>
                <a:rPr lang="en-US" altLang="zh-TW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(3:1-4)</a:t>
              </a:r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   </a:t>
              </a:r>
              <a:r>
                <a:rPr lang="en-US" altLang="zh-TW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=</a:t>
              </a:r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 </a:t>
              </a:r>
              <a:r>
                <a:rPr lang="zh-TW" alt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成員要成熟</a:t>
              </a:r>
              <a:endPara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</a:endParaRPr>
            </a:p>
            <a:p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禾田 </a:t>
              </a:r>
              <a:r>
                <a:rPr lang="en-US" altLang="zh-TW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(3:5-9)</a:t>
              </a:r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   </a:t>
              </a:r>
              <a:r>
                <a:rPr lang="en-US" altLang="zh-TW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=</a:t>
              </a:r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 </a:t>
              </a:r>
              <a:r>
                <a:rPr lang="zh-TW" alt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要撒種增長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5800" y="3200400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神的殿不能被毀壞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5800" y="2667000"/>
              <a:ext cx="525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工程</a:t>
              </a:r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 </a:t>
              </a:r>
              <a:r>
                <a:rPr lang="en-US" altLang="zh-TW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(3:9-23)</a:t>
              </a:r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 </a:t>
              </a:r>
              <a:r>
                <a:rPr lang="en-US" altLang="zh-TW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=</a:t>
              </a:r>
              <a:r>
                <a:rPr lang="zh-TW" altLang="en-US" sz="2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 </a:t>
              </a:r>
              <a:r>
                <a:rPr lang="zh-TW" alt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華康儷中黑" pitchFamily="1" charset="-120"/>
                </a:rPr>
                <a:t>要被考驗</a:t>
              </a:r>
              <a:endPara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</a:endParaRPr>
            </a:p>
          </p:txBody>
        </p:sp>
        <p:pic>
          <p:nvPicPr>
            <p:cNvPr id="6" name="Picture 2" descr="http://www.leics.gov.uk/circle_of_friends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762000" y="1828800"/>
              <a:ext cx="5105661" cy="4953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473609" y="1911282"/>
              <a:ext cx="1962075" cy="458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 smtClean="0">
                  <a:latin typeface="華康黑體 Std W7" panose="020B0700000000000000" pitchFamily="34" charset="-120"/>
                  <a:ea typeface="華康黑體 Std W7" panose="020B0700000000000000" pitchFamily="34" charset="-120"/>
                </a:rPr>
                <a:t>基督是屬神的</a:t>
              </a:r>
              <a:endParaRPr lang="en-US" sz="2400" dirty="0">
                <a:latin typeface="華康黑體 Std W7" panose="020B0700000000000000" pitchFamily="34" charset="-120"/>
                <a:ea typeface="華康黑體 Std W7" panose="020B0700000000000000" pitchFamily="34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4060" y="2504421"/>
              <a:ext cx="1962075" cy="458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 smtClean="0">
                  <a:latin typeface="華康黑體 Std W7" panose="020B0700000000000000" pitchFamily="34" charset="-120"/>
                  <a:ea typeface="華康黑體 Std W7" panose="020B0700000000000000" pitchFamily="34" charset="-120"/>
                </a:rPr>
                <a:t>你們是基督的</a:t>
              </a:r>
              <a:endParaRPr lang="en-US" sz="2400" dirty="0">
                <a:latin typeface="華康黑體 Std W7" panose="020B0700000000000000" pitchFamily="34" charset="-120"/>
                <a:ea typeface="華康黑體 Std W7" panose="020B0700000000000000" pitchFamily="34" charset="-12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45958" y="3805473"/>
              <a:ext cx="903721" cy="378196"/>
            </a:xfrm>
            <a:prstGeom prst="rect">
              <a:avLst/>
            </a:prstGeom>
            <a:solidFill>
              <a:srgbClr val="FFEEDD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 smtClean="0">
                  <a:latin typeface="華康黑體 Std W7" panose="020B0700000000000000" pitchFamily="34" charset="-120"/>
                  <a:ea typeface="華康黑體 Std W7" panose="020B0700000000000000" pitchFamily="34" charset="-120"/>
                </a:rPr>
                <a:t>亞波羅</a:t>
              </a:r>
              <a:endParaRPr 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3114" y="4146358"/>
              <a:ext cx="466437" cy="572142"/>
            </a:xfrm>
            <a:prstGeom prst="rect">
              <a:avLst/>
            </a:prstGeom>
            <a:solidFill>
              <a:srgbClr val="FFEEDD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TW" altLang="en-US" sz="2000" dirty="0" smtClean="0">
                  <a:latin typeface="華康黑體 Std W7" panose="020B0700000000000000" pitchFamily="34" charset="-120"/>
                  <a:ea typeface="華康黑體 Std W7" panose="020B0700000000000000" pitchFamily="34" charset="-120"/>
                </a:rPr>
                <a:t>保羅</a:t>
              </a:r>
              <a:endParaRPr 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83376" y="4135466"/>
              <a:ext cx="466437" cy="572142"/>
            </a:xfrm>
            <a:prstGeom prst="rect">
              <a:avLst/>
            </a:prstGeom>
            <a:solidFill>
              <a:srgbClr val="FFEEDD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TW" altLang="en-US" sz="2000" dirty="0" smtClean="0">
                  <a:latin typeface="華康黑體 Std W7" panose="020B0700000000000000" pitchFamily="34" charset="-120"/>
                  <a:ea typeface="華康黑體 Std W7" panose="020B0700000000000000" pitchFamily="34" charset="-120"/>
                </a:rPr>
                <a:t>磯法</a:t>
              </a:r>
              <a:endParaRPr 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70324" y="3215894"/>
              <a:ext cx="1630872" cy="378196"/>
            </a:xfrm>
            <a:prstGeom prst="rect">
              <a:avLst/>
            </a:prstGeom>
            <a:solidFill>
              <a:srgbClr val="FFEEDD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華康黑體 Std W7" panose="020B0700000000000000" pitchFamily="34" charset="-120"/>
                  <a:ea typeface="華康黑體 Std W7" panose="020B0700000000000000" pitchFamily="34" charset="-120"/>
                </a:rPr>
                <a:t>萬有是你們的</a:t>
              </a:r>
              <a:endParaRPr 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4463" y="1755605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為何只跟隨某一人的教導？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463" y="2255525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所有都是神賞賜我們的，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462" y="2773931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一切都已在基督的裡面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462" y="3313573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得著</a:t>
            </a:r>
            <a:r>
              <a:rPr lang="zh-TW" altLang="en-US" sz="28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基督</a:t>
            </a:r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也等於有這一切！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2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650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保羅的榜樣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(4:1-13)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27534"/>
              </p:ext>
            </p:extLst>
          </p:nvPr>
        </p:nvGraphicFramePr>
        <p:xfrm>
          <a:off x="451399" y="3825808"/>
          <a:ext cx="8528973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009">
                  <a:extLst>
                    <a:ext uri="{9D8B030D-6E8A-4147-A177-3AD203B41FA5}">
                      <a16:colId xmlns:a16="http://schemas.microsoft.com/office/drawing/2014/main" val="3016347511"/>
                    </a:ext>
                  </a:extLst>
                </a:gridCol>
                <a:gridCol w="2173045">
                  <a:extLst>
                    <a:ext uri="{9D8B030D-6E8A-4147-A177-3AD203B41FA5}">
                      <a16:colId xmlns:a16="http://schemas.microsoft.com/office/drawing/2014/main" val="1235972647"/>
                    </a:ext>
                  </a:extLst>
                </a:gridCol>
                <a:gridCol w="2796988">
                  <a:extLst>
                    <a:ext uri="{9D8B030D-6E8A-4147-A177-3AD203B41FA5}">
                      <a16:colId xmlns:a16="http://schemas.microsoft.com/office/drawing/2014/main" val="190290612"/>
                    </a:ext>
                  </a:extLst>
                </a:gridCol>
                <a:gridCol w="1675931">
                  <a:extLst>
                    <a:ext uri="{9D8B030D-6E8A-4147-A177-3AD203B41FA5}">
                      <a16:colId xmlns:a16="http://schemas.microsoft.com/office/drawing/2014/main" val="415422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希臘文</a:t>
                      </a:r>
                      <a:endParaRPr lang="en-US" sz="3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英文</a:t>
                      </a:r>
                      <a:endParaRPr lang="en-US" sz="3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中文</a:t>
                      </a:r>
                      <a:endParaRPr lang="en-US" sz="3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意思</a:t>
                      </a:r>
                      <a:endParaRPr lang="en-US" sz="3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81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i="1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doulos</a:t>
                      </a:r>
                      <a:endParaRPr lang="en-US" sz="2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黑體 Std W9" panose="020B0900000000000000" pitchFamily="34" charset="-120"/>
                        </a:rPr>
                        <a:t>slave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奴僕 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(</a:t>
                      </a:r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羅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6:6) 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無主權</a:t>
                      </a:r>
                      <a:endParaRPr lang="en-US" altLang="zh-TW" sz="2800" b="0" dirty="0" smtClean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4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b="0" i="1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diakonos</a:t>
                      </a:r>
                      <a:r>
                        <a:rPr lang="en-US" altLang="zh-TW" sz="28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</a:t>
                      </a:r>
                      <a:endParaRPr lang="en-US" sz="28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黑體 Std W9" panose="020B0900000000000000" pitchFamily="34" charset="-120"/>
                        </a:rPr>
                        <a:t>table waiter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執事 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(</a:t>
                      </a:r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提前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3:8)</a:t>
                      </a:r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待命的</a:t>
                      </a:r>
                      <a:endParaRPr lang="en-US" altLang="zh-TW" sz="2800" b="0" dirty="0" smtClean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98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i="1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huperetes</a:t>
                      </a:r>
                      <a:r>
                        <a:rPr lang="en-US" sz="2800" b="1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</a:t>
                      </a:r>
                      <a:endParaRPr lang="en-US" sz="28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黑體 Std W9" panose="020B0900000000000000" pitchFamily="34" charset="-120"/>
                        </a:rPr>
                        <a:t>under-rower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 smtClean="0">
                          <a:solidFill>
                            <a:srgbClr val="C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執事 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(</a:t>
                      </a:r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林前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4:1</a:t>
                      </a:r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上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) 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勞苦者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73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i="1" dirty="0" err="1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oikonomos</a:t>
                      </a:r>
                      <a:endParaRPr lang="en-US" sz="2800" b="0" i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華康黑體 Std W9" panose="020B0900000000000000" pitchFamily="34" charset="-120"/>
                        </a:rPr>
                        <a:t>steward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 smtClean="0">
                          <a:solidFill>
                            <a:srgbClr val="C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管家</a:t>
                      </a:r>
                      <a:r>
                        <a:rPr lang="en-US" altLang="zh-TW" sz="2800" b="0" baseline="0" dirty="0" smtClean="0">
                          <a:solidFill>
                            <a:srgbClr val="C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(</a:t>
                      </a:r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林前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4:1</a:t>
                      </a:r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下</a:t>
                      </a:r>
                      <a:r>
                        <a:rPr lang="en-US" altLang="zh-TW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b="0" dirty="0" smtClean="0"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盡忠的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074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65253" y="3166668"/>
            <a:ext cx="55627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聖經對基督僕人四個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用詞</a:t>
            </a:r>
            <a:r>
              <a:rPr lang="zh-TW" altLang="en-US" sz="34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：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4433" y="1306492"/>
            <a:ext cx="8832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人應當以我們為基督的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執事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神奧秘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事的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管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家</a:t>
            </a:r>
            <a:r>
              <a:rPr lang="zh-TW" altLang="en-US" sz="2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3487" y="820450"/>
            <a:ext cx="3038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作忠心的管家</a:t>
            </a:r>
            <a:endParaRPr lang="en-US" sz="3200" dirty="0"/>
          </a:p>
        </p:txBody>
      </p:sp>
      <p:pic>
        <p:nvPicPr>
          <p:cNvPr id="5122" name="Picture 2" descr="Waitress clipart butler, Picture #3222404 waitress clipart butl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75" y="157386"/>
            <a:ext cx="2087153" cy="337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4433" y="2361686"/>
            <a:ext cx="59298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我們是神的僕人、執事、管家？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89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650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保羅的榜樣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(4:1-13)</a:t>
            </a:r>
          </a:p>
        </p:txBody>
      </p:sp>
      <p:sp>
        <p:nvSpPr>
          <p:cNvPr id="4" name="Rectangle 3"/>
          <p:cNvSpPr/>
          <p:nvPr/>
        </p:nvSpPr>
        <p:spPr>
          <a:xfrm>
            <a:off x="785003" y="820450"/>
            <a:ext cx="2985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不介意被論斷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815547"/>
              </p:ext>
            </p:extLst>
          </p:nvPr>
        </p:nvGraphicFramePr>
        <p:xfrm>
          <a:off x="1223682" y="1475810"/>
          <a:ext cx="6096000" cy="2316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不義</a:t>
                      </a:r>
                      <a:r>
                        <a:rPr lang="zh-TW" altLang="en-US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的論斷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公義</a:t>
                      </a:r>
                      <a:r>
                        <a:rPr lang="zh-TW" altLang="en-US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的論斷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懷疑別人的動機</a:t>
                      </a:r>
                      <a:endParaRPr lang="en-US" sz="32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錯抑或對</a:t>
                      </a:r>
                      <a:endParaRPr lang="en-US" sz="32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辯護自己的動機</a:t>
                      </a:r>
                      <a:endParaRPr lang="en-US" sz="32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真抑或假</a:t>
                      </a:r>
                      <a:endParaRPr lang="en-US" sz="32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自覺為義</a:t>
                      </a:r>
                      <a:endParaRPr lang="en-US" sz="32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聰明抑或愚拙</a:t>
                      </a:r>
                      <a:endParaRPr lang="en-US" sz="32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37620" y="4087000"/>
            <a:ext cx="6726219" cy="2120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u="sng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人的判斷不完善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</a:t>
            </a:r>
            <a:endParaRPr lang="en-US" altLang="zh-TW" sz="30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1.Wrong Time    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– 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只看過去和暫時</a:t>
            </a:r>
            <a:endParaRPr lang="en-US" altLang="zh-TW" sz="30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2.Wrong Standard – 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對人嚴律己寬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3.Wrong Value  </a:t>
            </a:r>
            <a:r>
              <a:rPr lang="en-US" altLang="zh-TW" sz="2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en-US" altLang="zh-TW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– 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著重外面工作表現</a:t>
            </a:r>
            <a:endParaRPr lang="en-US" altLang="zh-TW" sz="30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56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650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保羅的榜樣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(4:1-13)</a:t>
            </a:r>
          </a:p>
        </p:txBody>
      </p:sp>
      <p:sp>
        <p:nvSpPr>
          <p:cNvPr id="4" name="Rectangle 3"/>
          <p:cNvSpPr/>
          <p:nvPr/>
        </p:nvSpPr>
        <p:spPr>
          <a:xfrm>
            <a:off x="785003" y="820450"/>
            <a:ext cx="2985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不介意被論斷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21249" y="1340681"/>
            <a:ext cx="8616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我雖不覺得自己有錯，卻也不能因此得以稱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義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但判斷我的乃是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419" y="4703219"/>
            <a:ext cx="82836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保羅並不以自己的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良心為擋箭牌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，更重要是通得過神的判斷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002" y="2417899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我問心無愧，對得起自己的良心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5002" y="3593722"/>
            <a:ext cx="8552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倘若人為叫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良心對得住神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，就忍受冤屈的苦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楚這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是可喜愛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彼前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2:19)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002" y="304050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人的良心值多少？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57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24" y="206510"/>
            <a:ext cx="16385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前言： 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695" y="822063"/>
            <a:ext cx="88024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 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1:17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保羅為了論證他被基督差遣，乃是為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傳福音，並不是用智慧的言語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」，他竟用了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詳盡的篇幅來說明「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十字架的道理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」是藉神的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大能和智慧，並聖靈的工作。所以 </a:t>
            </a:r>
            <a:r>
              <a:rPr lang="en-US" altLang="zh-TW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1:18-2:16</a:t>
            </a: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其實是段「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插曲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」，到了第三章，保羅才言歸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正傳，再次勸導信徒關於教會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紛爭結黨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的問題。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27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650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保羅的榜樣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(4:1-13)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1704" y="947563"/>
            <a:ext cx="3876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橫眉冷對千夫指，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俯首甘為孺子牛。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</a:t>
            </a:r>
            <a:r>
              <a:rPr 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∼ 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魯迅</a:t>
            </a:r>
            <a:endParaRPr lang="en-US" sz="2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-1" r="40642" b="8458"/>
          <a:stretch/>
        </p:blipFill>
        <p:spPr>
          <a:xfrm>
            <a:off x="851133" y="1026020"/>
            <a:ext cx="1587594" cy="209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51133" y="3234187"/>
            <a:ext cx="3001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謙卑且不自誇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201175" y="3751305"/>
            <a:ext cx="5791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基督為榜樣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忠心謙卑的服事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9282" y="4336080"/>
            <a:ext cx="82183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你有甚麼不是領受的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呢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？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是領受的，為何自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誇？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(7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56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650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保羅的榜樣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(4:1-13)</a:t>
            </a:r>
          </a:p>
        </p:txBody>
      </p:sp>
      <p:sp>
        <p:nvSpPr>
          <p:cNvPr id="4" name="Rectangle 3"/>
          <p:cNvSpPr/>
          <p:nvPr/>
        </p:nvSpPr>
        <p:spPr>
          <a:xfrm>
            <a:off x="785003" y="820450"/>
            <a:ext cx="3015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在世上作見證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34742" y="1295401"/>
            <a:ext cx="4086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如「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死罪的囚犯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 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9307" y="1868441"/>
            <a:ext cx="3760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戰敗的俘虜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POW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7895" y="2480150"/>
            <a:ext cx="397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2.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如「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成了一臺戲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30" name="Picture 6" descr="Witness to Victory Parades in Ancient Rome | Wonderland1981 - The  Wonderland Murd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/>
          <a:stretch/>
        </p:blipFill>
        <p:spPr bwMode="auto">
          <a:xfrm>
            <a:off x="1248690" y="2545372"/>
            <a:ext cx="3177992" cy="3713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orldfuturefund.com/History/r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0" y="2480150"/>
            <a:ext cx="5218853" cy="3064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51" y="2545372"/>
            <a:ext cx="4505259" cy="360558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32" name="Picture 8" descr="5 Most Amazing Colosseum Fights of All Time - Eskif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0" y="2518438"/>
            <a:ext cx="5190989" cy="3732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05043" y="3064925"/>
            <a:ext cx="38921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神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導演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信徒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演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員</a:t>
            </a:r>
            <a:endParaRPr lang="en-US" altLang="zh-TW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人天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使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觀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眾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Left Arrow 10"/>
          <p:cNvSpPr/>
          <p:nvPr/>
        </p:nvSpPr>
        <p:spPr>
          <a:xfrm rot="20284263">
            <a:off x="4698880" y="3171580"/>
            <a:ext cx="2073126" cy="82179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6506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保羅的榜樣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(4:1-13)</a:t>
            </a:r>
          </a:p>
        </p:txBody>
      </p:sp>
      <p:sp>
        <p:nvSpPr>
          <p:cNvPr id="4" name="Rectangle 3"/>
          <p:cNvSpPr/>
          <p:nvPr/>
        </p:nvSpPr>
        <p:spPr>
          <a:xfrm>
            <a:off x="785003" y="820450"/>
            <a:ext cx="4679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E.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苦中的回應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11-13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77738" y="1405225"/>
            <a:ext cx="8396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直到如今，我們還是又飢又渴，又赤身露體，又挨打，又沒有一定的住處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，並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且勞苦，親手作工。被人咒罵，我們就祝福；被人逼迫，我們就忍受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；被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人毀謗，我們就善勸。直到如今，人還把我們看作世界上的污穢，萬物中的渣滓。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738" y="4036471"/>
            <a:ext cx="30572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飽受各種磨練：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物資的缺乏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肉體的折磨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性命的威脅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9933" y="4057507"/>
            <a:ext cx="541686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保羅不是以學問智慧來證實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自己的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份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量與資格，而是以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自己為主的勞苦和犧牲來說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明他是真正主的僕人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91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54986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六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與教會的關係 </a:t>
            </a:r>
            <a:r>
              <a:rPr lang="en-US" altLang="zh-TW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(4:14-21)</a:t>
            </a:r>
            <a:endParaRPr lang="en-US" altLang="zh-TW" sz="34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127" y="832821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為父的心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3625" y="811305"/>
            <a:ext cx="373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不是老闆 、僱工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851" y="1396080"/>
            <a:ext cx="8352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師傅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雖有一萬，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為父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的卻是不多，因我在基督耶穌裡用福音生了你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(15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127" y="2483095"/>
            <a:ext cx="487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效法他向主的委身 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6851" y="2975494"/>
            <a:ext cx="7561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你們該效法我，像我效法基督一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樣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(11:1)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2660" y="3544625"/>
            <a:ext cx="77855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要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人效法自己，自己必先效法主</a:t>
            </a:r>
          </a:p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最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有效的教育：以身作則、樹立榜樣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1133" y="5123335"/>
            <a:ext cx="80970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打發提摩太到你們那裡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去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他必提醒你們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記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念我在基督裡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怎樣行事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，在各處各教會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中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怎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樣教導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(17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3922" y="4606199"/>
            <a:ext cx="81179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kern="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屬世的委身被讚揚，屬靈的委身被看為</a:t>
            </a:r>
            <a:r>
              <a:rPr lang="zh-TW" altLang="en-US" sz="3200" kern="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癲狂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49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3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54986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六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與教會的關係 </a:t>
            </a:r>
            <a:r>
              <a:rPr lang="en-US" altLang="zh-TW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(4:14-21)</a:t>
            </a:r>
            <a:endParaRPr lang="en-US" altLang="zh-TW" sz="34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3127" y="813686"/>
            <a:ext cx="5764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執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行紀律乃是「</a:t>
            </a:r>
            <a:r>
              <a:rPr lang="zh-TW" altLang="en-US" sz="3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愛的表現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4118" y="1362657"/>
            <a:ext cx="77855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政府立法並執法懲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誡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不守法之人才是愛護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  <a:sym typeface="Wingdings" panose="05000000000000000000" pitchFamily="2" charset="2"/>
            </a:endParaRPr>
          </a:p>
          <a:p>
            <a:r>
              <a:rPr lang="en-US" altLang="zh-TW" sz="20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2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國民的最佳保證</a:t>
            </a:r>
            <a:endParaRPr lang="zh-TW" alt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666" y="6056013"/>
            <a:ext cx="788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神的國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不在乎言語，乃在乎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權能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(12)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823" y="2485814"/>
            <a:ext cx="601217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你們願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意我帶著刑杖到你們那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裡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去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呢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？還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是要我存慈愛溫柔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呢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？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(21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zh-TW" alt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zh-TW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66" y="2526833"/>
            <a:ext cx="2454637" cy="350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131823" y="4040085"/>
            <a:ext cx="60308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不執行管教並不是有愛，而是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缺乏勇氣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r>
              <a:rPr lang="zh-TW" altLang="en-US" sz="3200" dirty="0" smtClean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因為愛裡是沒有懼怕</a:t>
            </a:r>
            <a:endParaRPr lang="en-US" altLang="zh-TW" sz="3200" dirty="0" smtClean="0">
              <a:solidFill>
                <a:srgbClr val="660033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約壹</a:t>
            </a:r>
            <a:r>
              <a:rPr lang="en-US" altLang="zh-TW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4:18)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7187" y="5522033"/>
            <a:ext cx="377859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</a:rPr>
              <a:t>Not TALK but POWER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459" y="248323"/>
            <a:ext cx="14927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總結：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7442" y="237565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作神僕的三個形容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459" y="874634"/>
            <a:ext cx="8866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(4:1-6)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Faithfulness– The 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Steward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忠心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管家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(4:7-13)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Humbleness – The 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Spectacle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謙卑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演員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(4:14-21)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Tenderness– The </a:t>
            </a:r>
            <a:r>
              <a:rPr lang="en-US" altLang="zh-TW" sz="32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Father </a:t>
            </a:r>
            <a:r>
              <a:rPr lang="zh-TW" altLang="en-US" sz="32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2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溫柔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父親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04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570" y="206510"/>
            <a:ext cx="16385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溫習： 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12" y="806838"/>
            <a:ext cx="4834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第一章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十字架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的道理」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842" y="170091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內容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177724" y="1769730"/>
            <a:ext cx="378703" cy="27324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10355" y="157198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滅亡者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02777" y="1852998"/>
            <a:ext cx="381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73918" y="153833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愚拙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64516" y="2114924"/>
            <a:ext cx="413427" cy="1854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13242" y="204999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得救者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13533" y="2385504"/>
            <a:ext cx="381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52391" y="199106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大能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4361119" y="1748041"/>
            <a:ext cx="352831" cy="26415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32948" y="2169156"/>
            <a:ext cx="381002" cy="228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94252" y="1503762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中心：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u="sng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</a:t>
            </a:r>
            <a:endParaRPr lang="en-US" sz="3200" u="sng" dirty="0">
              <a:solidFill>
                <a:srgbClr val="66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055008" y="2061416"/>
            <a:ext cx="533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7949" y="1347274"/>
            <a:ext cx="20986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福音遍及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所有的人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3623846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方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式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19" name="Straight Connector 18"/>
          <p:cNvCxnSpPr>
            <a:endCxn id="20" idx="1"/>
          </p:cNvCxnSpPr>
          <p:nvPr/>
        </p:nvCxnSpPr>
        <p:spPr>
          <a:xfrm flipV="1">
            <a:off x="1232546" y="3755080"/>
            <a:ext cx="392706" cy="22832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25252" y="346269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猶太人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25181" y="3764411"/>
            <a:ext cx="381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95774" y="340765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神蹟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244099" y="4083366"/>
            <a:ext cx="413427" cy="1854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30125" y="398202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希臘人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24293" y="4315433"/>
            <a:ext cx="381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11648" y="396087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智慧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4274681" y="3766066"/>
            <a:ext cx="369752" cy="15060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262984" y="4138967"/>
            <a:ext cx="381002" cy="228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09757" y="378279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絆腳石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055008" y="4129130"/>
            <a:ext cx="533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48592" y="3411056"/>
            <a:ext cx="22349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救恩只屬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於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某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類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 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1024" y="2865144"/>
            <a:ext cx="1826141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行事能力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64238" y="4514558"/>
            <a:ext cx="1826141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高言大智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09882" y="2342382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神的智慧</a:t>
            </a:r>
            <a:endParaRPr lang="en-US" sz="34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09882" y="4459097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的智慧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0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2" grpId="0"/>
      <p:bldP spid="15" grpId="0"/>
      <p:bldP spid="17" grpId="0"/>
      <p:bldP spid="18" grpId="0"/>
      <p:bldP spid="20" grpId="0"/>
      <p:bldP spid="22" grpId="0"/>
      <p:bldP spid="24" grpId="0"/>
      <p:bldP spid="26" grpId="0"/>
      <p:bldP spid="29" grpId="0"/>
      <p:bldP spid="31" grpId="0"/>
      <p:bldP spid="32" grpId="0" animBg="1"/>
      <p:bldP spid="33" grpId="0" animBg="1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570" y="206510"/>
            <a:ext cx="16385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溫習： 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496" y="806838"/>
            <a:ext cx="4014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第二章 「三個對比」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570" y="1391613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(6-10a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	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兩種智慧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─ 神的智慧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vs 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人的智慧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(10b-13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兩種的靈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─ 神的聖靈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vs 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世上的靈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(14-16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2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</a:t>
            </a:r>
            <a:r>
              <a:rPr lang="zh-TW" altLang="en-US" sz="3200" dirty="0" smtClean="0">
                <a:solidFill>
                  <a:srgbClr val="7030A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兩種的人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─ 得救的人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vs 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滅亡的人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089291" y="3032607"/>
            <a:ext cx="181956" cy="5636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725758" y="3037068"/>
            <a:ext cx="233978" cy="55918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5570" y="3083004"/>
            <a:ext cx="48349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第三章 「兩種得救的人」</a:t>
            </a:r>
            <a:endParaRPr lang="en-US" sz="3200" dirty="0" smtClean="0">
              <a:solidFill>
                <a:schemeClr val="accent6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sz="3200" dirty="0">
              <a:solidFill>
                <a:schemeClr val="accent6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0737" y="3637341"/>
            <a:ext cx="677108" cy="24166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肉體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不成熟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1182" y="3651793"/>
            <a:ext cx="677108" cy="200631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屬靈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成熟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55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054" y="206510"/>
            <a:ext cx="49664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屬肉體的表現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(3:1-4)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309" y="820450"/>
            <a:ext cx="2217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靈性嬰兒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28164" y="3419458"/>
            <a:ext cx="6617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胃口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決定我們的成長與健康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靈</a:t>
            </a:r>
            <a:r>
              <a:rPr lang="zh-TW" altLang="en-US" sz="3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命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8915" y="3943761"/>
            <a:ext cx="6055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對神話語必須能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漸進地領會：</a:t>
            </a:r>
            <a:endParaRPr lang="en-US" altLang="zh-TW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華康黑體 Std W9" panose="020B09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68417" y="4456457"/>
            <a:ext cx="682572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Facts </a:t>
            </a:r>
            <a:r>
              <a:rPr lang="en-US" altLang="zh-TW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 vs  </a:t>
            </a:r>
            <a:r>
              <a:rPr lang="en-US" altLang="zh-TW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Truths</a:t>
            </a:r>
          </a:p>
          <a:p>
            <a:pPr>
              <a:lnSpc>
                <a:spcPts val="3200"/>
              </a:lnSpc>
            </a:pPr>
            <a:r>
              <a:rPr lang="en-US" altLang="zh-TW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Bible </a:t>
            </a:r>
            <a:r>
              <a:rPr lang="en-US" altLang="zh-TW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Stories  </a:t>
            </a:r>
            <a:r>
              <a:rPr lang="en-US" altLang="zh-TW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vs  </a:t>
            </a:r>
            <a:r>
              <a:rPr lang="en-US" altLang="zh-TW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華康黑體 Std W9" panose="020B0900000000000000" pitchFamily="34" charset="-120"/>
                <a:cs typeface="Arial" panose="020B0604020202020204" pitchFamily="34" charset="0"/>
              </a:rPr>
              <a:t>Bible Doctrines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5585" y="1366897"/>
            <a:ext cx="85291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我從前對你們說話，不能把你們當作屬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靈的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，只得把你們當作屬肉體，在基督裡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嬰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孩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。我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用奶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餵你們，沒有用飯餵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。那時你們不能喫，</a:t>
            </a:r>
            <a:r>
              <a:rPr lang="zh-TW" altLang="en-US" sz="3200" dirty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就是如今還是不</a:t>
            </a:r>
            <a:r>
              <a:rPr lang="zh-TW" altLang="en-US" sz="3200" dirty="0" smtClean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能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(1-2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52" l="0" r="100000">
                        <a14:foregroundMark x1="8594" y1="34066" x2="8594" y2="34066"/>
                        <a14:foregroundMark x1="11133" y1="43407" x2="11133" y2="43407"/>
                        <a14:foregroundMark x1="5469" y1="37363" x2="5469" y2="37363"/>
                        <a14:foregroundMark x1="8008" y1="52198" x2="8008" y2="52198"/>
                        <a14:foregroundMark x1="12891" y1="65934" x2="12891" y2="65934"/>
                        <a14:foregroundMark x1="4688" y1="30769" x2="4688" y2="30769"/>
                        <a14:foregroundMark x1="30859" y1="46703" x2="30859" y2="46703"/>
                        <a14:foregroundMark x1="40234" y1="77473" x2="40234" y2="79121"/>
                        <a14:foregroundMark x1="21484" y1="73077" x2="21484" y2="73077"/>
                        <a14:foregroundMark x1="17578" y1="71978" x2="17578" y2="71978"/>
                        <a14:foregroundMark x1="5273" y1="53297" x2="5273" y2="53297"/>
                        <a14:foregroundMark x1="9375" y1="68681" x2="9375" y2="68681"/>
                        <a14:foregroundMark x1="2930" y1="28571" x2="2734" y2="30220"/>
                        <a14:foregroundMark x1="96094" y1="83516" x2="96094" y2="83516"/>
                        <a14:foregroundMark x1="80469" y1="41209" x2="80469" y2="41209"/>
                        <a14:foregroundMark x1="89453" y1="36264" x2="89453" y2="36264"/>
                        <a14:foregroundMark x1="86133" y1="47802" x2="86133" y2="47802"/>
                        <a14:foregroundMark x1="85938" y1="83516" x2="85938" y2="83516"/>
                        <a14:foregroundMark x1="98047" y1="78022" x2="98047" y2="78022"/>
                        <a14:foregroundMark x1="83984" y1="85165" x2="83984" y2="85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8417" y="5152913"/>
            <a:ext cx="5141002" cy="182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3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9" b="94149" l="9961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12634">
            <a:off x="-446286" y="1915883"/>
            <a:ext cx="2254000" cy="165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4054" y="206510"/>
            <a:ext cx="49664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屬肉體的表現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(3:1-4)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186" y="5188685"/>
            <a:ext cx="7250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奶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容易接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受教義，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自己喜歡聽的道理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836" y="1432272"/>
            <a:ext cx="7913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不能自力讀經，也不能消化，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只能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拾人牙慧</a:t>
            </a:r>
            <a:endParaRPr lang="en-US" sz="32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0309" y="795653"/>
            <a:ext cx="2436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只能吃奶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3524" y="794416"/>
            <a:ext cx="3876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沒牙齒，不能咀嚼</a:t>
            </a:r>
            <a:endParaRPr lang="en-US" sz="3200" dirty="0">
              <a:solidFill>
                <a:srgbClr val="660033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0320" y="2609211"/>
            <a:ext cx="7956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神的話：靈奶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彼前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2:2)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→ 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乾糧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5:12)</a:t>
            </a: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 食物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太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4:4)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→ 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蜂蜜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119:103)</a:t>
            </a:r>
            <a:endParaRPr lang="en-US" sz="28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050" name="Picture 2" descr="Baby PNG Image | PNG M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42" y="121019"/>
            <a:ext cx="3536637" cy="262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77428" y="3625610"/>
            <a:ext cx="8466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凡只能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喫奶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的都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不熟練仁義的道理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，因為他是嬰孩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；惟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獨長大成人的纔能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喫乾糧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；他們的心竅習練得通達，就能分辨好歹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來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5:13-14)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428" y="5834570"/>
            <a:ext cx="8032968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查經總是花太多時間在解釋字面的意思！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3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9664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屬肉體的表現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(3:1-4)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309" y="820450"/>
            <a:ext cx="2180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各持所屬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40713" y="830518"/>
            <a:ext cx="3564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dirty="0" smtClean="0">
                <a:solidFill>
                  <a:srgbClr val="660033"/>
                </a:solidFill>
                <a:ea typeface="華康儷中黑" pitchFamily="1" charset="-120"/>
              </a:rPr>
              <a:t>Identity Crisis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7068" y="1327919"/>
            <a:ext cx="8116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教會如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三稜鏡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同一光源卻顯出繽紛的色彩 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68" y="1881110"/>
            <a:ext cx="8116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教會如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放大鏡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不同光線凝聚一起產生燃燒 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6" name="Picture 4" descr="http://gospelherald.com/files/edu/111.jpg"/>
          <p:cNvPicPr>
            <a:picLocks noChangeAspect="1" noChangeArrowheads="1"/>
          </p:cNvPicPr>
          <p:nvPr/>
        </p:nvPicPr>
        <p:blipFill rotWithShape="1">
          <a:blip r:embed="rId3" cstate="print"/>
          <a:srcRect l="32000" r="23467" b="19878"/>
          <a:stretch/>
        </p:blipFill>
        <p:spPr bwMode="auto">
          <a:xfrm>
            <a:off x="150846" y="2532193"/>
            <a:ext cx="1733192" cy="194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0895" y="389088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張子江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9" name="Picture 2" descr="10 Most Common Reasons why Kids fight with their Friends - Listovativ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2" r="12959" b="20347"/>
          <a:stretch/>
        </p:blipFill>
        <p:spPr bwMode="auto">
          <a:xfrm>
            <a:off x="6409682" y="2495993"/>
            <a:ext cx="2299913" cy="245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48243" y="4980939"/>
            <a:ext cx="27660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</a:rPr>
              <a:t>My father fights </a:t>
            </a:r>
          </a:p>
          <a:p>
            <a:pPr>
              <a:lnSpc>
                <a:spcPts val="3000"/>
              </a:lnSpc>
            </a:pP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</a:rPr>
              <a:t>better than yours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20000" t="17964" r="50588" b="41916"/>
          <a:stretch>
            <a:fillRect/>
          </a:stretch>
        </p:blipFill>
        <p:spPr bwMode="auto">
          <a:xfrm rot="5400000">
            <a:off x="3159744" y="965276"/>
            <a:ext cx="4210974" cy="739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916245" y="4776395"/>
            <a:ext cx="4044786" cy="355003"/>
          </a:xfrm>
          <a:prstGeom prst="rect">
            <a:avLst/>
          </a:prstGeom>
          <a:solidFill>
            <a:schemeClr val="accent4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69431" y="5309554"/>
            <a:ext cx="7391600" cy="296853"/>
          </a:xfrm>
          <a:prstGeom prst="rect">
            <a:avLst/>
          </a:prstGeom>
          <a:solidFill>
            <a:schemeClr val="accent4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1615400" y="5758807"/>
            <a:ext cx="751282" cy="430762"/>
          </a:xfrm>
          <a:prstGeom prst="rect">
            <a:avLst/>
          </a:prstGeom>
          <a:solidFill>
            <a:schemeClr val="accent4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20" grpId="0"/>
      <p:bldP spid="5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5304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</a:t>
            </a:r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人與工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(3:5-9)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9654" y="1849830"/>
            <a:ext cx="7691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神才是主角，領袖是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工頭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，肢體是</a:t>
            </a:r>
            <a:r>
              <a:rPr lang="zh-TW" altLang="en-US" sz="32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工人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9653" y="2913146"/>
            <a:ext cx="7691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神的田，神的禾場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en-US" altLang="zh-TW" sz="32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territorial spirit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6197" y="5574181"/>
            <a:ext cx="7013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solidFill>
                  <a:srgbClr val="4BACC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耕耘是僕人，收穫的是神</a:t>
            </a:r>
            <a:endParaRPr lang="en-US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7711" y="6054948"/>
            <a:ext cx="6218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rgbClr val="00B050"/>
                </a:solidFill>
                <a:ea typeface="華康儷中黑" pitchFamily="1" charset="-120"/>
                <a:sym typeface="Wingdings" panose="05000000000000000000" pitchFamily="2" charset="2"/>
              </a:rPr>
              <a:t></a:t>
            </a:r>
            <a:r>
              <a:rPr lang="zh-TW" altLang="en-US" sz="2800" dirty="0" smtClean="0">
                <a:solidFill>
                  <a:srgbClr val="4BACC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</a:rPr>
              <a:t>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人完成了責任，但神繼續地作工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0309" y="820450"/>
            <a:ext cx="3038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A.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只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是神的執事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818623" y="2368082"/>
            <a:ext cx="769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</a:t>
            </a:r>
            <a:r>
              <a:rPr lang="zh-TW" altLang="en-US" sz="28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工人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神學院</a:t>
            </a:r>
            <a:r>
              <a:rPr lang="zh-TW" altLang="en-US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</a:t>
            </a:r>
            <a:r>
              <a:rPr lang="zh-TW" altLang="en-US" sz="2800" dirty="0" smtClean="0">
                <a:solidFill>
                  <a:srgbClr val="660033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工人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中心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0309" y="4018489"/>
            <a:ext cx="2574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生長在於神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495360" y="1279112"/>
            <a:ext cx="8457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亞波羅算甚麼？保羅算甚麼？無非是</a:t>
            </a:r>
            <a:r>
              <a:rPr lang="zh-TW" altLang="en-US" sz="3200" dirty="0" smtClean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執事</a:t>
            </a:r>
            <a:r>
              <a:rPr lang="en-US" altLang="zh-TW" sz="3200" dirty="0">
                <a:solidFill>
                  <a:srgbClr val="660033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(5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70045" y="4495607"/>
            <a:ext cx="80746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我栽種了，亞波羅澆灌了，惟有神叫他生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長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/>
            </a:r>
            <a:b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</a:b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栽種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澆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灌的，也算不得甚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麼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(6-7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35053" y="3985307"/>
            <a:ext cx="557508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只有神才能給予</a:t>
            </a:r>
            <a:r>
              <a:rPr lang="zh-TW" altLang="en-US" sz="30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，使人成長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0159" y="3386345"/>
            <a:ext cx="58657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我的羊，你的羊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都是主的羊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301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1" grpId="0"/>
      <p:bldP spid="20" grpId="0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54" y="206510"/>
            <a:ext cx="45304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工人與工作 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(3:5-9)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290" y="2903714"/>
            <a:ext cx="8078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B05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工作的果子本身就是賞賜，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因果子內的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種子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altLang="zh-TW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能生發更多果子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0309" y="2348043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C.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從神得賞賜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839594" y="765358"/>
            <a:ext cx="79816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但將來各人要照自己的工夫得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自己的賞賜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為我們是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與神同工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的，你們是神所耕種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田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地，所建造的房屋。 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(8-9</a:t>
            </a:r>
            <a:r>
              <a:rPr lang="zh-TW" altLang="en-US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3074" name="Picture 2" descr="Fruit trees, variety of fruits, fruit tree, fruit trees png | Klipart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607" r="956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26" y="2108499"/>
            <a:ext cx="3664022" cy="471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Pomegranate PNG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6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216" y="4828415"/>
            <a:ext cx="2457450" cy="185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0" y="4696682"/>
            <a:ext cx="1904486" cy="190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3620" r="31047"/>
          <a:stretch/>
        </p:blipFill>
        <p:spPr>
          <a:xfrm>
            <a:off x="2302263" y="4696682"/>
            <a:ext cx="1774953" cy="190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9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5699</TotalTime>
  <Words>2790</Words>
  <Application>Microsoft Office PowerPoint</Application>
  <PresentationFormat>On-screen Show (4:3)</PresentationFormat>
  <Paragraphs>265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新細明體</vt:lpstr>
      <vt:lpstr>王漢宗空疊圓繁</vt:lpstr>
      <vt:lpstr>王漢宗超明體繁</vt:lpstr>
      <vt:lpstr>華康儷中黑</vt:lpstr>
      <vt:lpstr>華康魏碑體 Std W7</vt:lpstr>
      <vt:lpstr>華康黑體 Std W12</vt:lpstr>
      <vt:lpstr>華康黑體 Std W7</vt:lpstr>
      <vt:lpstr>華康黑體 Std W9</vt:lpstr>
      <vt:lpstr>華康龍門石碑 Std W9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145</cp:revision>
  <dcterms:created xsi:type="dcterms:W3CDTF">2020-09-28T04:01:28Z</dcterms:created>
  <dcterms:modified xsi:type="dcterms:W3CDTF">2020-12-20T20:31:31Z</dcterms:modified>
</cp:coreProperties>
</file>