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56" r:id="rId5"/>
    <p:sldId id="271" r:id="rId6"/>
    <p:sldId id="259" r:id="rId7"/>
    <p:sldId id="272" r:id="rId8"/>
    <p:sldId id="260" r:id="rId9"/>
    <p:sldId id="261" r:id="rId10"/>
    <p:sldId id="269" r:id="rId11"/>
    <p:sldId id="262" r:id="rId12"/>
    <p:sldId id="263" r:id="rId13"/>
    <p:sldId id="267" r:id="rId14"/>
    <p:sldId id="273" r:id="rId15"/>
    <p:sldId id="274" r:id="rId16"/>
    <p:sldId id="275" r:id="rId17"/>
    <p:sldId id="264" r:id="rId18"/>
    <p:sldId id="265" r:id="rId19"/>
    <p:sldId id="266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659-14B8-4893-88A8-75E7C339C25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A78-38D3-441E-AAF5-5B3A2DBE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4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659-14B8-4893-88A8-75E7C339C25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A78-38D3-441E-AAF5-5B3A2DBE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659-14B8-4893-88A8-75E7C339C25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A78-38D3-441E-AAF5-5B3A2DBE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8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659-14B8-4893-88A8-75E7C339C25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A78-38D3-441E-AAF5-5B3A2DBE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7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659-14B8-4893-88A8-75E7C339C25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A78-38D3-441E-AAF5-5B3A2DBE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659-14B8-4893-88A8-75E7C339C25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A78-38D3-441E-AAF5-5B3A2DBE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2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659-14B8-4893-88A8-75E7C339C25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A78-38D3-441E-AAF5-5B3A2DBE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4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659-14B8-4893-88A8-75E7C339C25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A78-38D3-441E-AAF5-5B3A2DBE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2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659-14B8-4893-88A8-75E7C339C25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A78-38D3-441E-AAF5-5B3A2DBE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9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659-14B8-4893-88A8-75E7C339C25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A78-38D3-441E-AAF5-5B3A2DBE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0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F659-14B8-4893-88A8-75E7C339C25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7A78-38D3-441E-AAF5-5B3A2DBE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6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DF659-14B8-4893-88A8-75E7C339C25F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7A78-38D3-441E-AAF5-5B3A2DBE4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2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urch in Corinth- Acts 18:1-4/1 Cor. 1:10-18 — Pulpit F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4851699" y="591670"/>
            <a:ext cx="3560781" cy="1366222"/>
          </a:xfrm>
          <a:prstGeom prst="flowChartPunchedTape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哥林多前書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6099" y="5077610"/>
            <a:ext cx="24224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12" panose="020B0C00000000000000" pitchFamily="34" charset="-120"/>
                <a:ea typeface="華康黑體 Std W12" panose="020B0C00000000000000" pitchFamily="34" charset="-120"/>
                <a:cs typeface="+mn-cs"/>
              </a:rPr>
              <a:t>1/3/2021</a:t>
            </a:r>
            <a:r>
              <a:rPr kumimoji="0" lang="en-US" altLang="zh-TW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華康黑體 Std W12" panose="020B0C00000000000000" pitchFamily="34" charset="-120"/>
                <a:ea typeface="華康黑體 Std W12" panose="020B0C00000000000000" pitchFamily="34" charset="-120"/>
                <a:cs typeface="+mn-cs"/>
              </a:rPr>
              <a:t> 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華康黑體 Std W12" panose="020B0C00000000000000" pitchFamily="34" charset="-120"/>
              <a:ea typeface="華康黑體 Std W12" panose="020B0C00000000000000" pitchFamily="34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3706" y="5888919"/>
            <a:ext cx="60404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 </a:t>
            </a:r>
            <a:r>
              <a:rPr lang="en-US" altLang="zh-TW" sz="38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  </a:t>
            </a:r>
            <a:r>
              <a:rPr kumimoji="0" lang="en-US" altLang="zh-TW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5 </a:t>
            </a: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章 「</a:t>
            </a:r>
            <a:r>
              <a:rPr lang="zh-TW" altLang="en-US" sz="3800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超明體繁" panose="02020300000000000000" pitchFamily="18" charset="-120"/>
                <a:ea typeface="王漢宗超明體繁" panose="02020300000000000000" pitchFamily="18" charset="-120"/>
              </a:rPr>
              <a:t>教會中的淫亂</a:t>
            </a:r>
            <a:r>
              <a:rPr kumimoji="0" lang="zh-TW" alt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  <a:cs typeface="+mn-cs"/>
              </a:rPr>
              <a:t>」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超明體繁" panose="02020300000000000000" pitchFamily="18" charset="-120"/>
              <a:ea typeface="王漢宗超明體繁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4" b="100000" l="9701" r="89925">
                        <a14:foregroundMark x1="27612" y1="14362" x2="27612" y2="14362"/>
                        <a14:foregroundMark x1="71642" y1="14362" x2="71642" y2="143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4075" y="3162752"/>
            <a:ext cx="3887828" cy="272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6740" y="592761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思考一下：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1584" y="3125174"/>
            <a:ext cx="625146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CCIC 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沒有 </a:t>
            </a:r>
            <a:r>
              <a:rPr lang="en-US" altLang="zh-TW" sz="3400" i="1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official membership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正式會員制度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們要如何實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行保羅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執行紀律的教導呢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？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0" y="211510"/>
            <a:ext cx="3714003" cy="278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76223" y="2528046"/>
            <a:ext cx="441066" cy="2043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79877" y="767596"/>
            <a:ext cx="454483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欺詐會友奉獻建堂捐款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七百多萬元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2050" name="Picture 2" descr="可可口语课堂第47期:采取鸵鸟政策;呵斥某人_可可口语- 可可英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74" y="4787167"/>
            <a:ext cx="2080614" cy="1978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17314" y="5274481"/>
            <a:ext cx="28007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「駝鳥政策」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297515" y="2852757"/>
            <a:ext cx="763793" cy="4303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40068" y="2220269"/>
            <a:ext cx="2364750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開除會員籍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9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b/b1/Avvakum_by_Myasoyedo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14" y="1259541"/>
            <a:ext cx="8434142" cy="539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527" y="100160"/>
            <a:ext cx="8576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天主教卻以 林前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5:5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交給撒旦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」來支持當時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教庭有「特權」處死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異端者 </a:t>
            </a:r>
            <a:r>
              <a:rPr lang="en-US" altLang="zh-TW" sz="3200" i="1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heretics</a:t>
            </a:r>
            <a:endParaRPr lang="en-US" sz="3200" i="1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76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教會與道德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(5:1-8)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0309" y="820450"/>
            <a:ext cx="272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正確處理：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48681" y="1341909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3)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目的：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0603" y="1965936"/>
            <a:ext cx="570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動機是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，為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當事人的好處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！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0603" y="3520697"/>
            <a:ext cx="745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情願身體死亡，靈魂卻得救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8088" y="1341909"/>
            <a:ext cx="5929828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不為殺一警百、清理門戶、賠償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988" y="2440752"/>
            <a:ext cx="84608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因為主所愛的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，祂必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管教，又鞭打凡所收納的兒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子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焉有兒子不被父親管教的呢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？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來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12:6, 8)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8786" y="4005200"/>
            <a:ext cx="7195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使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其有悔改的心，如浪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子回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頭，因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落 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在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困境而想起父親和家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8786" y="5017870"/>
            <a:ext cx="5791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-</a:t>
            </a:r>
            <a:r>
              <a:rPr lang="en-US" altLang="zh-TW" sz="3200" dirty="0" smtClean="0">
                <a:solidFill>
                  <a:srgbClr val="00B05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盼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望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消極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對付能帶來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積極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果效</a:t>
            </a:r>
            <a:endParaRPr lang="en-US" altLang="zh-TW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" y="5566921"/>
            <a:ext cx="8963802" cy="14326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904" y="5672836"/>
            <a:ext cx="880241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教會要有從神來的智慧，在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當眾處理時又要顧及</a:t>
            </a:r>
            <a:endParaRPr lang="en-US" altLang="zh-TW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他人聲譽、會眾的感受、教會的見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證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...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03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教會與道德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(5:1-8)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825" y="772583"/>
            <a:ext cx="205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原因：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4750" y="774351"/>
            <a:ext cx="264687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不能讓罪蔓延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040" y="822063"/>
            <a:ext cx="276225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18353" y="412226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麵酵的比喻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7386" y="18780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罪如癌細胞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5321" y="1389701"/>
            <a:ext cx="4698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我們會對身體裡的癌細胞</a:t>
            </a:r>
            <a:endParaRPr lang="en-US" altLang="zh-TW" sz="32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仁慈嗎？</a:t>
            </a:r>
            <a:endParaRPr lang="en-US" sz="32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5321" y="2554751"/>
            <a:ext cx="7571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豈不知</a:t>
            </a:r>
            <a:r>
              <a:rPr lang="zh-TW" altLang="en-US" sz="3200" dirty="0">
                <a:solidFill>
                  <a:srgbClr val="7030A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一點麵酵能使全團發起來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麼？你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們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既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是無酵的麵，應當把舊酵除淨，好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使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們成為新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團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(6-7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15" name="Picture 2" descr="http://4.bp.blogspot.com/_mBDOgI2CpKc/TQ1I1yo9PDI/AAAAAAAAAzk/JQpc9_eioCA/s400/Unleavened_Bre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28" y="3753909"/>
            <a:ext cx="2438073" cy="298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talian Country Bread | Karma Per Di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87" y="4805066"/>
            <a:ext cx="2612518" cy="187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3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教會與道德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(5:1-8)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825" y="772583"/>
            <a:ext cx="205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原因：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335" y="1325084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逾越節的意義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出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2:1-14)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4335" y="1874023"/>
            <a:ext cx="39485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羔羊的血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脫離審判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吃無酵餅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脫離罪惡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635" t="6397" r="5199" b="6031"/>
          <a:stretch/>
        </p:blipFill>
        <p:spPr>
          <a:xfrm>
            <a:off x="1414335" y="3009597"/>
            <a:ext cx="5018738" cy="3761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682466" y="775807"/>
            <a:ext cx="4467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麵酵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不潔淨之物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罪</a:t>
            </a:r>
            <a:endParaRPr lang="en-US" sz="3200" dirty="0">
              <a:solidFill>
                <a:srgbClr val="7030A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15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教會與道德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(5:1-8)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825" y="772583"/>
            <a:ext cx="205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原因：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8829" y="6028237"/>
            <a:ext cx="798021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教會犯罪，主就不同在，教會就不能興旺！</a:t>
            </a:r>
            <a:endParaRPr lang="en-US" sz="32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2466" y="775807"/>
            <a:ext cx="264687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防止罪的發展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7737" y="1363806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三歲學會偷，三十歲就去搶！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7737" y="1929879"/>
            <a:ext cx="7571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所有家長都在意自己兒女跟什麼樣的人常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在一起，怕他們受不良影響會學壞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627" y="3101897"/>
            <a:ext cx="4184495" cy="2789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765"/>
          <a:stretch/>
        </p:blipFill>
        <p:spPr>
          <a:xfrm>
            <a:off x="5809130" y="3101896"/>
            <a:ext cx="3149910" cy="278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3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8974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教會與世界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(5:9-13)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0309" y="820450"/>
            <a:ext cx="3995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信徒要維持聖潔：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53076" y="1321718"/>
            <a:ext cx="381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1.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不可與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敗德者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相交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5598" y="3542979"/>
            <a:ext cx="7343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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不是指偶然犯罪者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是不聽勸的教友！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  <a:p>
            <a:r>
              <a:rPr lang="zh-TW" altLang="en-US" sz="3200" dirty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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也不是指教外的人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738" y="2456674"/>
            <a:ext cx="7635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若有稱為弟兄</a:t>
            </a:r>
            <a:r>
              <a:rPr lang="zh-TW" altLang="en-US" sz="3200" dirty="0">
                <a:solidFill>
                  <a:srgbClr val="7030A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是行淫亂的，或貪婪的，或拜偶像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(11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4738" y="1866113"/>
            <a:ext cx="403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不是鼓勵「避世主義」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1721" y="1868395"/>
            <a:ext cx="305724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不要被世俗沾污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927" y="4664441"/>
            <a:ext cx="880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教外人自有國家社團法規制裁，但神家內也需要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按「家規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來處理，尤其牽涉到神國的見證！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43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8974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教會與世界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(5:9-13)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0309" y="820450"/>
            <a:ext cx="3995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信徒要維持聖潔：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96280" y="1333307"/>
            <a:ext cx="3539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連吃飯也不可以 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9887" y="2431174"/>
            <a:ext cx="6167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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在中東文化，同桌吃飯表示聯誼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5598" y="3025634"/>
            <a:ext cx="73981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/>
              </a:rPr>
              <a:t>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刻意地「孤立」，當時代教會是強大的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社交團體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856" y="3560373"/>
            <a:ext cx="3971106" cy="2648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812244" y="5352315"/>
            <a:ext cx="46987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因為主所愛的，祂必管教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來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12:6)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244" y="4729626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真正的愛是「勇於管教」</a:t>
            </a:r>
            <a:endParaRPr lang="en-US" sz="32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6826" y="1868047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還是指不能在一起擘餅？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6156" y="134205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斷絕來往？</a:t>
            </a:r>
            <a:endParaRPr lang="en-US" sz="32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2244" y="413847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基督徒這樣很沒有愛心？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82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1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8974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教會與世界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(5:9-13)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459" y="798815"/>
            <a:ext cx="339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教會要施行審判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03594" y="1320960"/>
            <a:ext cx="69878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能怕得罪人，而最後反而得罪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神，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更何況是那人本身已經得罪了神！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4860" y="3073358"/>
            <a:ext cx="5243743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懲惡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審判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不同於論斷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批評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2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879" y="3680963"/>
            <a:ext cx="79352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你們中間誰是沒有罪的，誰就可以先拿石頭打他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約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8:7) 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常被濫用的經節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879" y="5868939"/>
            <a:ext cx="839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這話針對那邦假冒偽善，設下陷阱的執法者！</a:t>
            </a:r>
            <a:endParaRPr lang="en-US" sz="32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879" y="4786913"/>
            <a:ext cx="8392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用石頭打死犯奸淫的人，也是上帝吩咐的律法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申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17:5)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，難道主耶穌真的自相矛盾嗎？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5078" y="2373126"/>
            <a:ext cx="754244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b="1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教內的人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豈不是你們審判的麼？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(13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5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8974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教會與世界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(5:9-13)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459" y="798815"/>
            <a:ext cx="2590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要趕走惡人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212969" y="1285186"/>
            <a:ext cx="7297190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你們應當把那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惡人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從你們中間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趕出去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(13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969" y="2331626"/>
            <a:ext cx="568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南非、洛杉磯、北區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的經歷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9459" y="3023878"/>
            <a:ext cx="3425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教內與教外的人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187916" y="3511275"/>
            <a:ext cx="793103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因為審判</a:t>
            </a:r>
            <a:r>
              <a:rPr lang="zh-TW" altLang="en-US" sz="3400" b="1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教外的人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與我何干？</a:t>
            </a:r>
            <a:r>
              <a:rPr lang="zh-TW" altLang="en-US" sz="3400" b="1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教內的人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豈不是你們審判的麼？至於外人有神審判他們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(13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175" y="5104190"/>
            <a:ext cx="8173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「若有人不聽從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要記下他，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不和他交往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叫他自覺羞愧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，但</a:t>
            </a:r>
            <a:r>
              <a:rPr lang="zh-TW" altLang="en-US" sz="3200" b="1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不要以他為仇人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200" b="1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要勸他如弟兄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帖後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3:14-15)</a:t>
            </a:r>
            <a:endParaRPr lang="en-US" altLang="zh-TW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83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54" y="206510"/>
            <a:ext cx="149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前言：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054" y="822063"/>
            <a:ext cx="90396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教會紀律的執行並不像一班「敬虔的警察」去抓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2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一個兇犯，乃比較像一群憂傷難過的弟兄姊妹想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去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挽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回犯了錯的家人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811" y="2422501"/>
            <a:ext cx="837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為什麼今天一般教會是很難執行紀律呢？</a:t>
            </a:r>
            <a:endParaRPr lang="en-US" altLang="zh-TW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74" y="2906358"/>
            <a:ext cx="83631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Church </a:t>
            </a:r>
            <a:r>
              <a:rPr lang="en-US" altLang="zh-TW" sz="32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Hopping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徒常更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換教會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，而教會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此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間也不聯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繫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749" y="4897974"/>
            <a:ext cx="8831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Legal Issue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信徒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控訴教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會誹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謗，揭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人隱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私，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損他聲譽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026" name="Picture 2" descr="Church Hopping vs. Enduring Love | Pursuit of Glo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8" t="10700" r="27916" b="57816"/>
          <a:stretch/>
        </p:blipFill>
        <p:spPr bwMode="auto">
          <a:xfrm>
            <a:off x="4523224" y="3521911"/>
            <a:ext cx="3566528" cy="14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 Tips On Finding A Home Church - Mike Kim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04" b="62407" l="32864" r="54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13466" r="42434" b="32155"/>
          <a:stretch/>
        </p:blipFill>
        <p:spPr bwMode="auto">
          <a:xfrm>
            <a:off x="4113256" y="3306121"/>
            <a:ext cx="1141249" cy="12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wsuit Accuses KiOR of Misleading Investors | Greentech Medi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0488" y1="94872" x2="90488" y2="94872"/>
                        <a14:foregroundMark x1="88780" y1="88278" x2="88780" y2="88278"/>
                        <a14:foregroundMark x1="66829" y1="62637" x2="66829" y2="62637"/>
                        <a14:foregroundMark x1="67317" y1="67399" x2="67317" y2="67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71" y="5394423"/>
            <a:ext cx="2033195" cy="1353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877" y="170638"/>
            <a:ext cx="2409694" cy="2464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18358" y="872458"/>
            <a:ext cx="585288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保羅為何不允許與犯罪的信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徒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往，卻允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許與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教外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的犯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罪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者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來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往呢？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02" y="2634837"/>
            <a:ext cx="82483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神的忿怒必臨到那悖逆之子。所以，你們不要與他們同夥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弗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5:6-7)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553" y="3779952"/>
            <a:ext cx="84989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那暗昧無益的事，不要與人同行，倒要責備行這事的人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弗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5:11)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553" y="6075596"/>
            <a:ext cx="84176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你們要愛惜光陰，用智慧與外人交往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西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4:5)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553" y="4989615"/>
            <a:ext cx="77075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不要在別人的罪上有分，要保守自己清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潔 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提前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5:22)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818358" y="287683"/>
            <a:ext cx="4226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罪行與罪人之別</a:t>
            </a:r>
            <a:endParaRPr lang="en-US" sz="32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03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54" y="82206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基本原則：</a:t>
            </a:r>
            <a:endParaRPr lang="en-US" altLang="zh-TW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3854" y="809528"/>
            <a:ext cx="86128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Private matter deals privately, </a:t>
            </a:r>
            <a:endParaRPr lang="en-US" altLang="zh-TW" sz="34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儷中黑" pitchFamily="1" charset="-120"/>
            </a:endParaRPr>
          </a:p>
          <a:p>
            <a:r>
              <a:rPr lang="en-US" altLang="zh-TW" sz="3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P</a:t>
            </a:r>
            <a:r>
              <a:rPr lang="en-US" altLang="zh-TW" sz="3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ublic </a:t>
            </a:r>
            <a:r>
              <a:rPr lang="en-US" altLang="zh-TW" sz="3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儷中黑" pitchFamily="1" charset="-120"/>
              </a:rPr>
              <a:t>sin deals publicly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054" y="206510"/>
            <a:ext cx="149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前言：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54" y="2271466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自古以來道德的三大陷阱：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2050" name="Picture 2" descr="Money Cash Money Currency Clipart - Money Clipart Business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5" y="3179407"/>
            <a:ext cx="3202103" cy="196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oked on hookups: exploring casual encounters of teens today – Redwood Bark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98" y="3899839"/>
            <a:ext cx="2905086" cy="2627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3" b="959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7870" y="2250333"/>
            <a:ext cx="3299013" cy="329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43492" y="4822351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財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波卡體一空陰" panose="02020600000000000000" pitchFamily="18" charset="-120"/>
              <a:ea typeface="王漢宗波卡體一空陰" panose="02020600000000000000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8671" y="533532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色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波卡體一空陰" panose="02020600000000000000" pitchFamily="18" charset="-120"/>
              <a:ea typeface="王漢宗波卡體一空陰" panose="02020600000000000000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1363" y="234840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權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波卡體一空陰" panose="02020600000000000000" pitchFamily="18" charset="-120"/>
              <a:ea typeface="王漢宗波卡體一空陰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49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教會與道德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(5:1-8)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0309" y="820450"/>
            <a:ext cx="277832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罪案：亂倫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1091712" y="2548080"/>
            <a:ext cx="6066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風聞」應譯作「收到消息」 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1712" y="4110490"/>
            <a:ext cx="5779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「你們中間」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教會中的肢體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                </a:t>
            </a:r>
            <a:endParaRPr lang="en-US" altLang="zh-TW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0426" y="4695265"/>
            <a:ext cx="7966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人不可娶繼母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這等於掀開父親的衣襟  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申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22:30)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這人必受咒詛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 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申</a:t>
            </a:r>
            <a:r>
              <a:rPr lang="en-US" altLang="zh-TW" sz="28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27:20)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49890" y="2489550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不是謠言</a:t>
            </a:r>
            <a:r>
              <a:rPr lang="en-US" altLang="zh-TW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200" dirty="0">
              <a:solidFill>
                <a:srgbClr val="7030A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Up Arrow 2"/>
          <p:cNvSpPr/>
          <p:nvPr/>
        </p:nvSpPr>
        <p:spPr>
          <a:xfrm flipV="1">
            <a:off x="5154447" y="3158223"/>
            <a:ext cx="525590" cy="4138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38589" y="3543730"/>
            <a:ext cx="2483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革來氏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(1:11)</a:t>
            </a:r>
            <a:endParaRPr lang="en-US" sz="3000" dirty="0">
              <a:solidFill>
                <a:schemeClr val="accent6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6091" y="4063073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不是外人</a:t>
            </a:r>
            <a:r>
              <a:rPr lang="en-US" altLang="zh-TW" sz="3200" dirty="0" smtClean="0">
                <a:solidFill>
                  <a:srgbClr val="7030A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200" dirty="0">
              <a:solidFill>
                <a:srgbClr val="7030A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2509" y="1334476"/>
            <a:ext cx="772038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風聞在你們中間有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淫亂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事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就是有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</a:t>
            </a:r>
            <a:endParaRPr lang="en-US" altLang="zh-TW" sz="34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收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了他的繼母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10560" y="5780459"/>
            <a:ext cx="74029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這樣的淫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亂連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外邦人中也沒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有！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3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/>
      <p:bldP spid="3" grpId="0" animBg="1"/>
      <p:bldP spid="7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教會與道德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(5:1-8)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0309" y="820450"/>
            <a:ext cx="199605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錯誤：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1391" y="3188259"/>
            <a:ext cx="53110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自以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為文明開放</a:t>
            </a:r>
            <a:r>
              <a:rPr lang="en-US" altLang="zh-TW" sz="3200" i="1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civilized</a:t>
            </a:r>
          </a:p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en-US" altLang="zh-TW" sz="3200" i="1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open-minded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、包容力強、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2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en-US" altLang="zh-TW" sz="3200" i="1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tolerant</a:t>
            </a:r>
            <a:r>
              <a:rPr lang="zh-TW" altLang="en-US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、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有愛心 </a:t>
            </a:r>
            <a:r>
              <a:rPr lang="en-US" altLang="zh-TW" sz="3200" i="1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loving</a:t>
            </a:r>
            <a:endParaRPr lang="en-US" sz="3200" i="1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1391" y="4901356"/>
            <a:ext cx="3693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「哀痛」原文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「為死人哀哭」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1391" y="2496070"/>
            <a:ext cx="5296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「家醜不外傳」企圖掩蓋？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9479" y="1360697"/>
            <a:ext cx="798755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你們還是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自高自大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並不哀痛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，把行這事的人從你們中間趕出去。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3074" name="Picture 2" descr="sweep under sweep,Swept,under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81" y="2050510"/>
            <a:ext cx="2406761" cy="25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gh Five Andrew Rannells Sticker by The Book of Mormon for iOS &amp; Android | 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68" y="3344794"/>
            <a:ext cx="3486598" cy="34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000" y1="36538" x2="29000" y2="36538"/>
                        <a14:foregroundMark x1="67667" y1="27692" x2="67667" y2="27692"/>
                        <a14:foregroundMark x1="81667" y1="51923" x2="81667" y2="51923"/>
                        <a14:foregroundMark x1="17667" y1="55769" x2="17667" y2="55769"/>
                        <a14:foregroundMark x1="30333" y1="70000" x2="30333" y2="70000"/>
                        <a14:foregroundMark x1="48000" y1="83077" x2="48000" y2="83077"/>
                        <a14:foregroundMark x1="42333" y1="83462" x2="42333" y2="83462"/>
                        <a14:foregroundMark x1="52333" y1="82692" x2="52333" y2="82692"/>
                        <a14:foregroundMark x1="58000" y1="86923" x2="58000" y2="86923"/>
                        <a14:foregroundMark x1="45000" y1="85000" x2="45000" y2="8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3400" y="3462045"/>
            <a:ext cx="3223693" cy="355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89949" y="770820"/>
            <a:ext cx="2800767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容忍包庇罪惡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60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23" y="1065010"/>
            <a:ext cx="54168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「論斷」與「判斷」之別？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732" y="1785771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批評          辨別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732" y="2475754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對人          對事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490" y="3854230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攻擊          建設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522" y="4522994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感受          事實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731" y="3165737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好壞          錯對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23" y="5298778"/>
            <a:ext cx="9100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林前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4:3-5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的「論斷」是批評別人的動機和服事，</a:t>
            </a:r>
            <a:endParaRPr lang="en-US" altLang="zh-TW" sz="3200" dirty="0" smtClean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但第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章處理的是有關犯罪的行為及教會的見證。</a:t>
            </a:r>
            <a:endParaRPr lang="en-US" sz="32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715" y="298054"/>
            <a:ext cx="716093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基督徒不是不應該「論斷」別人的嗎？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8674" y="1106545"/>
            <a:ext cx="3043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</a:rPr>
              <a:t>riticize vs Judge</a:t>
            </a:r>
            <a:endParaRPr lang="en-US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2" descr="How To Judge A Judge: Understanding Judicial Retention On The Utah Ballot |  KU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76" b="91790" l="2955" r="96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81" y="1845522"/>
            <a:ext cx="4660392" cy="3225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7 Ways To Stay Motivated When People Criticize Y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35" y="2013917"/>
            <a:ext cx="4771861" cy="292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教會與道德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(5:1-8)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0309" y="820450"/>
            <a:ext cx="272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正確處理：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93093" y="1315300"/>
            <a:ext cx="6231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*先要採取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馬太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18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的原則和步驟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0825" y="4933175"/>
            <a:ext cx="6141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*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若是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公開的罪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，又或是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拒絕認罪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02" y="1882373"/>
            <a:ext cx="88330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倘若你的弟兄得罪你，你就去，趁著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只有他和你在一處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的時候，指出他的錯來。他若聽你，你便得了你的弟兄；</a:t>
            </a:r>
            <a:r>
              <a:rPr lang="zh-TW" altLang="en-US" sz="3200" dirty="0">
                <a:solidFill>
                  <a:srgbClr val="7030A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他若不聽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，你就另外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帶一兩個人同去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，要憑兩三個人的口作見證，句句都可定準。</a:t>
            </a:r>
            <a:r>
              <a:rPr lang="zh-TW" altLang="en-US" sz="3200" dirty="0">
                <a:solidFill>
                  <a:srgbClr val="7030A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若是不聽他們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就告訴教會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；</a:t>
            </a:r>
            <a:r>
              <a:rPr lang="zh-TW" altLang="en-US" sz="3200" dirty="0">
                <a:solidFill>
                  <a:srgbClr val="7030A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若是不聽教會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，就</a:t>
            </a:r>
            <a:r>
              <a:rPr lang="zh-TW" altLang="en-US" sz="32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看他像外邦人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和稅吏一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樣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(15-17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7495" y="5528705"/>
            <a:ext cx="77249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b="1" i="1" dirty="0" smtClean="0">
                <a:ea typeface="華康黑體 Std W9" panose="020B0900000000000000" pitchFamily="34" charset="-120"/>
              </a:rPr>
              <a:t>It’s a public offense, and unrepentant</a:t>
            </a:r>
            <a:endParaRPr lang="en-US" sz="3400" b="1" i="1" dirty="0"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38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教會與道德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(5:1-8)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0309" y="820450"/>
            <a:ext cx="272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正確處理：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5281" y="2530941"/>
            <a:ext cx="883835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「凡有弟兄不按規矩而行，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不遵守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從我們所受的   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教訓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就當</a:t>
            </a:r>
            <a:r>
              <a:rPr lang="zh-TW" alt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遠離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他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帖後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3:6)</a:t>
            </a:r>
          </a:p>
          <a:p>
            <a:endParaRPr lang="en-US" altLang="zh-TW" sz="28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「分門結黨的人，警戒過一兩次，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就要</a:t>
            </a:r>
            <a:r>
              <a:rPr lang="zh-TW" alt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棄絕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他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因為知道這等人已經背道，犯了罪，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自己明知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不是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還是去作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提多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3:10-11)                          </a:t>
            </a:r>
            <a:endParaRPr lang="en-US" altLang="zh-TW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0229" y="1354740"/>
            <a:ext cx="8092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1)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逐出教會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最後一步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目的：使其失去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教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會保護，容易受到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撒旦的攻擊</a:t>
            </a:r>
            <a:endParaRPr lang="en-US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95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from 1 Corinthians: Unity In the Church | WMBC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54" y="206510"/>
            <a:ext cx="45304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教會與道德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(5:1-8)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0309" y="820450"/>
            <a:ext cx="272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正確處理：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48681" y="1341909"/>
            <a:ext cx="7956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2)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「交給撒旦」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與救恩無關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，因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會根本</a:t>
            </a:r>
            <a:endParaRPr lang="en-US" altLang="zh-TW" sz="32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zh-TW" altLang="en-US" sz="32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沒有施予救恩的權柄！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907" y="4312700"/>
            <a:ext cx="80329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「凡他所有的都在你手中，只是不可伸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手</a:t>
            </a:r>
            <a:endParaRPr lang="en-US" altLang="zh-TW" sz="34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加害於</a:t>
            </a:r>
            <a:r>
              <a:rPr lang="zh-TW" altLang="en-US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他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約伯記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1:12</a:t>
            </a:r>
            <a:r>
              <a:rPr lang="en-US" altLang="zh-TW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907" y="2512050"/>
            <a:ext cx="803626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「那殺身體，不能殺靈魂的，不要怕他們；</a:t>
            </a:r>
            <a:endParaRPr lang="en-US" altLang="zh-TW" sz="34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惟有能把身體和靈魂都滅在地獄裡的，</a:t>
            </a:r>
            <a:endParaRPr lang="en-US" altLang="zh-TW" sz="34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4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正要怕祂」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太</a:t>
            </a:r>
            <a:r>
              <a:rPr lang="zh-TW" altLang="en-US" sz="28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28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10:28)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507" y="5451473"/>
            <a:ext cx="9033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身體因罪受到該得的刑罰，都好過沉淪到底不能得救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21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6801</TotalTime>
  <Words>2221</Words>
  <Application>Microsoft Office PowerPoint</Application>
  <PresentationFormat>On-screen Show (4:3)</PresentationFormat>
  <Paragraphs>172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王漢宗波卡體一空陰</vt:lpstr>
      <vt:lpstr>王漢宗空疊圓繁</vt:lpstr>
      <vt:lpstr>王漢宗超明體繁</vt:lpstr>
      <vt:lpstr>華康儷中黑</vt:lpstr>
      <vt:lpstr>華康魏碑體 Std W7</vt:lpstr>
      <vt:lpstr>華康黑體 Std W12</vt:lpstr>
      <vt:lpstr>華康黑體 Std W7</vt:lpstr>
      <vt:lpstr>華康黑體 Std W9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105</cp:revision>
  <dcterms:created xsi:type="dcterms:W3CDTF">2020-10-01T23:24:16Z</dcterms:created>
  <dcterms:modified xsi:type="dcterms:W3CDTF">2021-01-03T20:26:49Z</dcterms:modified>
</cp:coreProperties>
</file>