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78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2" r:id="rId24"/>
    <p:sldId id="275" r:id="rId25"/>
    <p:sldId id="277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1CC9B-0FF6-472E-B9B6-15954D43756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6725-6FA9-4CE3-AC70-E93D6903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in Corinth- Acts 18:1-4/1 Cor. 1:10-18 — Pulpit 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4851699" y="591670"/>
            <a:ext cx="3560781" cy="1366222"/>
          </a:xfrm>
          <a:prstGeom prst="flowChartPunchedTape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哥林多前書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6099" y="5077610"/>
            <a:ext cx="27061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1/10/2021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黑體 Std W12" panose="020B0C00000000000000" pitchFamily="34" charset="-120"/>
              <a:ea typeface="華康黑體 Std W12" panose="020B0C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754" y="5888919"/>
            <a:ext cx="79271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 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  6</a:t>
            </a:r>
            <a:r>
              <a:rPr kumimoji="0" lang="en-US" altLang="zh-TW" sz="3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 - 7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 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章 「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訴訟、獨身、嫁娶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超明體繁" panose="02020300000000000000" pitchFamily="18" charset="-120"/>
              <a:ea typeface="王漢宗超明體繁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tml2-f.scribdassets.com/4sgvk1m7r46k5820/images/1-508c478c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" y="165927"/>
            <a:ext cx="6508376" cy="366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548" y="3935523"/>
            <a:ext cx="88911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「婚姻人人都當尊重，床也不可污穢，因為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苟合行淫的人，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神必要審判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13:4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altLang="zh-TW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87" y="5128086"/>
            <a:ext cx="9212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性是人最親密的接觸，身子也是人最寶貴的尊嚴，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它應該是保留給最愛的人！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14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4" y="68179"/>
            <a:ext cx="91724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“Sex outside marriage is like robbing a bank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: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you get 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ea typeface="華康儷中黑" pitchFamily="1" charset="-120"/>
            </a:endParaRP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something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but it is not yours, and you will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one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day 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ea typeface="華康儷中黑" pitchFamily="1" charset="-120"/>
            </a:endParaRP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pay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for it.  Sex within marriage is like putting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money </a:t>
            </a: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into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the bank:  there is safety, security and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you will </a:t>
            </a: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collect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dividends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</a:rPr>
              <a:t>.”  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∼ Warren </a:t>
            </a:r>
            <a:r>
              <a:rPr lang="en-US" sz="2800" i="1" dirty="0" err="1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Wiersbe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ea typeface="華康儷中黑" pitchFamily="1" charset="-120"/>
            </a:endParaRPr>
          </a:p>
        </p:txBody>
      </p:sp>
      <p:pic>
        <p:nvPicPr>
          <p:cNvPr id="3" name="Picture 6" descr="http://3.bp.blogspot.com/_f48dfbfA830/TNsrNPwJT9I/AAAAAAAAAbI/Jmewl8HNAiU/s1600/crazy_g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5" y="2622724"/>
            <a:ext cx="3270647" cy="41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0433" y="2622724"/>
            <a:ext cx="5176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今天人的問題就是以為親密的性關係僅屬肉體上暫時的聯繫，不會影響人的情緒、思想、性格、彼此的委身等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122" name="Picture 2" descr="How To Get Super Glue Off Of Skin - Clumsy Craf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79" y="4750028"/>
            <a:ext cx="2947663" cy="195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5" b="95292" l="9793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356" y="4567677"/>
            <a:ext cx="2480873" cy="248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8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0866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基督徒婚姻觀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(7:1-16)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249" y="789789"/>
            <a:ext cx="84802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從第七章開始，保羅轉向答覆一些疑問。有人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認為他對婚姻和婦女地位比較負面，甚至岐視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其實他是針對當時的文化環境。教導中他清楚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指出那些是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主的吩咐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，那些屬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個人意見</a:t>
            </a:r>
            <a:endParaRPr lang="en-US" altLang="zh-TW" sz="3200" dirty="0" smtClean="0">
              <a:solidFill>
                <a:srgbClr val="7030A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感</a:t>
            </a:r>
            <a:r>
              <a:rPr lang="zh-TW" altLang="en-US" sz="3200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動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25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40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249" y="4515361"/>
            <a:ext cx="889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獨身者 </a:t>
            </a:r>
            <a:r>
              <a:rPr lang="en-US" altLang="zh-TW" sz="32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Celibate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=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未婚者，未與別人行過房事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552" y="5064280"/>
            <a:ext cx="819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單身者 </a:t>
            </a:r>
            <a:r>
              <a:rPr lang="en-US" altLang="zh-TW" sz="3200" i="1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</a:t>
            </a:r>
            <a:r>
              <a:rPr lang="en-US" altLang="zh-TW" sz="32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ingle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=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包括離婚者、喪偶者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788" y="334593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男不近女倒好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9352" y="3345932"/>
            <a:ext cx="27647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Q: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好在哪裡？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657" y="5736655"/>
            <a:ext cx="85018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獨身不是比他人屬靈，單身也不是比他人不幸</a:t>
            </a:r>
            <a:endParaRPr lang="en-US" altLang="zh-TW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469" y="3900004"/>
            <a:ext cx="62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婚姻關係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為免淫亂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7070" y="3930585"/>
            <a:ext cx="300231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Q: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是否太消極？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29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Terrific Reasons Why Being Single Is Awe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3" y="150059"/>
            <a:ext cx="8923879" cy="44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47" y="4672405"/>
            <a:ext cx="8722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獨身是一種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恩賜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，甚至是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更大的福份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惟獨</a:t>
            </a:r>
            <a:r>
              <a:rPr lang="zh-TW" altLang="en-US" sz="32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賜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給誰，誰才能領受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參馬太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19:10-12)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47" y="5690115"/>
            <a:ext cx="8898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因現今的艱難，據我看來，人不如</a:t>
            </a:r>
            <a:r>
              <a:rPr lang="zh-TW" altLang="en-US" sz="32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守素安常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才好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(26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868" y="2900855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然而，有人非常不 </a:t>
            </a:r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happy !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124" y="6214088"/>
            <a:ext cx="49468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“Special &amp; greater blessing”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3815" y="914672"/>
            <a:ext cx="3204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B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 = 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B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orn to be</a:t>
            </a:r>
          </a:p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= 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M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ade to be</a:t>
            </a:r>
          </a:p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=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W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ant to be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0866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基督徒婚姻觀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(7:1-16)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558" y="779027"/>
            <a:ext cx="7909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夫妻性生活：身子僅屬對方、合宜相待、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不可彼此虧負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453" y="3833011"/>
            <a:ext cx="8983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婚姻中的性事是營造美麗關係的管道，絕不是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彼此攻擊、威脅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懲治，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甚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 </a:t>
            </a:r>
            <a:r>
              <a:rPr lang="en-US" altLang="zh-TW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abuse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對方的武器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558" y="4910229"/>
            <a:ext cx="7345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因此分房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分開只能屬暫時性的 </a:t>
            </a:r>
            <a:r>
              <a:rPr lang="en-US" altLang="zh-TW" sz="3200" i="1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solution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306" y="2298530"/>
            <a:ext cx="8392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夫妻不可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彼此虧負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，除非兩相情願，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暫時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分房，為要</a:t>
            </a:r>
            <a:r>
              <a:rPr lang="zh-TW" altLang="en-US" sz="3200" u="sng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專心禱告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方可；以後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仍要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同房，免得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撒但趁著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你們情不自禁，引誘你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們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(5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57" y="5509984"/>
            <a:ext cx="804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</a:t>
            </a:r>
            <a:r>
              <a:rPr lang="zh-TW" altLang="en-US" sz="3200" u="sng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暫時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消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極躲避問題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，以免撒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旦趁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虛而入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 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1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2132" y="1803700"/>
            <a:ext cx="2424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分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房或分開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61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1" y="1360286"/>
            <a:ext cx="4986393" cy="331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0310" y="4819000"/>
            <a:ext cx="81354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i="1" dirty="0">
                <a:solidFill>
                  <a:schemeClr val="accent5">
                    <a:lumMod val="50000"/>
                  </a:schemeClr>
                </a:solidFill>
              </a:rPr>
              <a:t>There is no sex problems in marriage, only</a:t>
            </a:r>
          </a:p>
          <a:p>
            <a:pPr algn="just"/>
            <a:r>
              <a:rPr lang="en-US" sz="3400" b="1" i="1" dirty="0">
                <a:solidFill>
                  <a:srgbClr val="C00000"/>
                </a:solidFill>
              </a:rPr>
              <a:t>personality problems </a:t>
            </a:r>
            <a:r>
              <a:rPr lang="en-US" sz="3400" b="1" i="1" dirty="0">
                <a:solidFill>
                  <a:schemeClr val="accent5">
                    <a:lumMod val="50000"/>
                  </a:schemeClr>
                </a:solidFill>
              </a:rPr>
              <a:t>with </a:t>
            </a:r>
            <a:r>
              <a:rPr lang="en-US" sz="3400" b="1" i="1" dirty="0">
                <a:solidFill>
                  <a:srgbClr val="7030A0"/>
                </a:solidFill>
              </a:rPr>
              <a:t>sex as one of the symptoms</a:t>
            </a:r>
            <a:r>
              <a:rPr lang="en-US" sz="3400" b="1" i="1" dirty="0" smtClean="0">
                <a:solidFill>
                  <a:srgbClr val="7030A0"/>
                </a:solidFill>
              </a:rPr>
              <a:t>.  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∼ 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某婚姻輔導員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310" y="143422"/>
            <a:ext cx="8254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長期分開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會招來很多試探 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外遇、濫交、色情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網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癮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...)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因為性慾是人自然的身理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心理需要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1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0866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基督徒婚姻觀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(7:1-16)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591" y="811301"/>
            <a:ext cx="224027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有關離婚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316" y="1373568"/>
            <a:ext cx="86645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大多數的離婚都屬夫妻兩人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個性上的衝突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霸道、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自私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不順服、靈性差、暴躁、剛硬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少數是因為犯姦淫，或第三者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包括姻親問題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家庭暴力、吸毒、賭博欠債等其他原因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316" y="3382873"/>
            <a:ext cx="84044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摩西因為你們的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心硬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，所以許你們休妻，但起初並不是這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樣。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休妻另娶的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，若不是為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淫亂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的緣故，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就是犯姦淫了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；有人娶那被休的婦人，也是犯姦淫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19:8-9)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050" name="Picture 2" descr="Birthdays and the divorced parent - B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98380" l="4784" r="97531">
                        <a14:foregroundMark x1="37037" y1="17130" x2="37037" y2="17130"/>
                        <a14:foregroundMark x1="20525" y1="30093" x2="20525" y2="30093"/>
                        <a14:foregroundMark x1="14043" y1="36111" x2="14043" y2="36111"/>
                        <a14:foregroundMark x1="12500" y1="40972" x2="12500" y2="40972"/>
                        <a14:foregroundMark x1="11265" y1="45602" x2="11265" y2="45602"/>
                        <a14:foregroundMark x1="10494" y1="50000" x2="10494" y2="50000"/>
                        <a14:foregroundMark x1="15123" y1="33565" x2="15123" y2="33565"/>
                        <a14:foregroundMark x1="14043" y1="36806" x2="14043" y2="36806"/>
                        <a14:foregroundMark x1="23765" y1="74306" x2="23765" y2="74306"/>
                        <a14:foregroundMark x1="21914" y1="73843" x2="21914" y2="73843"/>
                        <a14:foregroundMark x1="20525" y1="73843" x2="20525" y2="73843"/>
                        <a14:foregroundMark x1="19290" y1="71065" x2="19290" y2="71065"/>
                        <a14:foregroundMark x1="16821" y1="70139" x2="16821" y2="70139"/>
                        <a14:foregroundMark x1="12809" y1="36111" x2="12809" y2="36111"/>
                        <a14:foregroundMark x1="89660" y1="36806" x2="89660" y2="36806"/>
                        <a14:foregroundMark x1="94599" y1="55787" x2="94599" y2="55787"/>
                        <a14:foregroundMark x1="93827" y1="59954" x2="93827" y2="59954"/>
                        <a14:foregroundMark x1="93827" y1="63889" x2="93827" y2="63889"/>
                        <a14:foregroundMark x1="89352" y1="72222" x2="89352" y2="72222"/>
                        <a14:foregroundMark x1="83796" y1="77083" x2="83796" y2="77083"/>
                        <a14:foregroundMark x1="83951" y1="85648" x2="83951" y2="85648"/>
                        <a14:foregroundMark x1="80247" y1="79630" x2="80247" y2="79630"/>
                        <a14:foregroundMark x1="86420" y1="73611" x2="86420" y2="73611"/>
                        <a14:foregroundMark x1="91204" y1="68981" x2="91204" y2="68981"/>
                        <a14:foregroundMark x1="93827" y1="64583" x2="93827" y2="64583"/>
                        <a14:foregroundMark x1="95062" y1="61574" x2="95062" y2="61574"/>
                        <a14:foregroundMark x1="94136" y1="55324" x2="94136" y2="55324"/>
                        <a14:foregroundMark x1="94599" y1="50231" x2="94599" y2="51157"/>
                        <a14:foregroundMark x1="12809" y1="62037" x2="12809" y2="62037"/>
                        <a14:foregroundMark x1="11728" y1="51389" x2="11728" y2="51389"/>
                        <a14:foregroundMark x1="14352" y1="38657" x2="14352" y2="38657"/>
                        <a14:foregroundMark x1="13117" y1="40972" x2="13117" y2="40972"/>
                        <a14:foregroundMark x1="11420" y1="45370" x2="11728" y2="48380"/>
                        <a14:backgroundMark x1="15278" y1="43981" x2="15586" y2="4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52" y="4832533"/>
            <a:ext cx="3051139" cy="203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800" y="430358"/>
            <a:ext cx="90672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  </a:t>
            </a:r>
            <a:endParaRPr lang="en-US" altLang="zh-TW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1" charset="-120"/>
            </a:endParaRPr>
          </a:p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讓兒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女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對男女關係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產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生負面態度，不願委身，沒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有安全感、自責、悲觀、憤怒、憂鬱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厭食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效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法父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母以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離婚解決問題，甚至選擇同居而不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婚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!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34" y="237884"/>
            <a:ext cx="8176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離婚造成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超出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夫妻兩人的後果，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殃及下代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33" y="2387874"/>
            <a:ext cx="8816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Children from divorced families are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7x</a:t>
            </a: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higher in risk of substance abuse</a:t>
            </a:r>
            <a:endParaRPr lang="en-US" altLang="zh-TW" sz="3200" i="1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3074" name="Picture 2" descr="Psychological Problems Of Children Of Divorced Parents | Tribeca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3" y="3593054"/>
            <a:ext cx="4629812" cy="231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vorced parents, divorced children | 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14" y="3118581"/>
            <a:ext cx="3774301" cy="273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27" y="116539"/>
            <a:ext cx="431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離婚一般不能解決問題：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525" y="658282"/>
            <a:ext cx="8246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a typeface="華康儷中黑" pitchFamily="1" charset="-120"/>
                <a:sym typeface="Wingdings"/>
              </a:rPr>
              <a:t>1.</a:t>
            </a:r>
            <a:r>
              <a:rPr lang="en-US" altLang="zh-TW" sz="3200" b="1" dirty="0" smtClean="0">
                <a:ea typeface="華康儷中黑" pitchFamily="1" charset="-120"/>
              </a:rPr>
              <a:t>Post-divorce families usually suffer financially</a:t>
            </a:r>
            <a:endParaRPr lang="en-US" sz="3200" b="1" dirty="0">
              <a:ea typeface="華康儷中黑" pitchFamily="1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25" y="1253815"/>
            <a:ext cx="8674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3200" b="1" dirty="0" smtClean="0">
                <a:ea typeface="華康儷中黑" pitchFamily="1" charset="-120"/>
                <a:sym typeface="Wingdings"/>
              </a:rPr>
              <a:t>2.</a:t>
            </a:r>
            <a:r>
              <a:rPr lang="en-US" altLang="zh-TW" sz="3200" b="1" dirty="0" smtClean="0">
                <a:ea typeface="華康儷中黑" pitchFamily="1" charset="-120"/>
              </a:rPr>
              <a:t>Life expectancies for divorced people are </a:t>
            </a:r>
            <a:r>
              <a:rPr lang="en-US" altLang="zh-TW" sz="3200" b="1" dirty="0" err="1" smtClean="0">
                <a:ea typeface="華康儷中黑" pitchFamily="1" charset="-120"/>
              </a:rPr>
              <a:t>signifi</a:t>
            </a:r>
            <a:r>
              <a:rPr lang="en-US" altLang="zh-TW" sz="3200" b="1" dirty="0" smtClean="0">
                <a:ea typeface="華康儷中黑" pitchFamily="1" charset="-120"/>
              </a:rPr>
              <a:t>-</a:t>
            </a:r>
          </a:p>
          <a:p>
            <a:pPr>
              <a:lnSpc>
                <a:spcPts val="3500"/>
              </a:lnSpc>
            </a:pPr>
            <a:r>
              <a:rPr lang="en-US" altLang="zh-TW" sz="3200" b="1" dirty="0">
                <a:ea typeface="華康儷中黑" pitchFamily="1" charset="-120"/>
              </a:rPr>
              <a:t> </a:t>
            </a:r>
            <a:r>
              <a:rPr lang="en-US" altLang="zh-TW" sz="3200" b="1" dirty="0" smtClean="0">
                <a:ea typeface="華康儷中黑" pitchFamily="1" charset="-120"/>
              </a:rPr>
              <a:t>  </a:t>
            </a:r>
            <a:r>
              <a:rPr lang="en-US" altLang="zh-TW" sz="3200" b="1" dirty="0" err="1" smtClean="0">
                <a:ea typeface="華康儷中黑" pitchFamily="1" charset="-120"/>
              </a:rPr>
              <a:t>cantly</a:t>
            </a:r>
            <a:r>
              <a:rPr lang="en-US" altLang="zh-TW" sz="3200" b="1" dirty="0" smtClean="0">
                <a:ea typeface="華康儷中黑" pitchFamily="1" charset="-120"/>
              </a:rPr>
              <a:t> </a:t>
            </a:r>
            <a:r>
              <a:rPr lang="en-US" sz="3200" b="1" dirty="0" smtClean="0">
                <a:ea typeface="華康儷中黑" pitchFamily="1" charset="-120"/>
              </a:rPr>
              <a:t>lower than for married people</a:t>
            </a:r>
            <a:endParaRPr lang="en-US" sz="3200" b="1" dirty="0">
              <a:ea typeface="華康儷中黑" pitchFamily="1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24" y="2239118"/>
            <a:ext cx="891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3200" b="1" dirty="0" smtClean="0">
                <a:ea typeface="華康儷中黑" pitchFamily="1" charset="-120"/>
                <a:sym typeface="Wingdings"/>
              </a:rPr>
              <a:t>3.</a:t>
            </a:r>
            <a:r>
              <a:rPr lang="en-US" altLang="zh-TW" sz="3200" b="1" dirty="0" smtClean="0">
                <a:ea typeface="華康儷中黑" pitchFamily="1" charset="-120"/>
              </a:rPr>
              <a:t>Married people are most likely to recover after a</a:t>
            </a:r>
          </a:p>
          <a:p>
            <a:pPr>
              <a:lnSpc>
                <a:spcPts val="3500"/>
              </a:lnSpc>
            </a:pPr>
            <a:r>
              <a:rPr lang="en-US" altLang="zh-TW" sz="3200" b="1" dirty="0" smtClean="0">
                <a:ea typeface="華康儷中黑" pitchFamily="1" charset="-120"/>
              </a:rPr>
              <a:t>   diagnosis </a:t>
            </a:r>
            <a:r>
              <a:rPr lang="en-US" sz="3200" b="1" dirty="0" smtClean="0">
                <a:ea typeface="華康儷中黑" pitchFamily="1" charset="-120"/>
              </a:rPr>
              <a:t>of cancer</a:t>
            </a:r>
            <a:endParaRPr lang="en-US" sz="3200" b="1" dirty="0">
              <a:ea typeface="華康儷中黑" pitchFamily="1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43" y="3185450"/>
            <a:ext cx="8787149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3200" b="1" dirty="0" smtClean="0">
                <a:ea typeface="華康儷中黑" pitchFamily="1" charset="-120"/>
                <a:sym typeface="Wingdings"/>
              </a:rPr>
              <a:t>4.</a:t>
            </a:r>
            <a:r>
              <a:rPr lang="en-US" altLang="zh-TW" sz="3200" b="1" dirty="0" smtClean="0">
                <a:ea typeface="華康儷中黑" pitchFamily="1" charset="-120"/>
              </a:rPr>
              <a:t>Men and women both suffer a decline in mental </a:t>
            </a:r>
          </a:p>
          <a:p>
            <a:pPr>
              <a:lnSpc>
                <a:spcPts val="3500"/>
              </a:lnSpc>
            </a:pPr>
            <a:r>
              <a:rPr lang="en-US" altLang="zh-TW" sz="3200" b="1" dirty="0">
                <a:ea typeface="華康儷中黑" pitchFamily="1" charset="-120"/>
              </a:rPr>
              <a:t> </a:t>
            </a:r>
            <a:r>
              <a:rPr lang="en-US" altLang="zh-TW" sz="3200" b="1" dirty="0" smtClean="0">
                <a:ea typeface="華康儷中黑" pitchFamily="1" charset="-120"/>
              </a:rPr>
              <a:t>   health</a:t>
            </a:r>
            <a:r>
              <a:rPr lang="en-US" altLang="zh-TW" sz="3200" b="1" dirty="0">
                <a:ea typeface="華康儷中黑" pitchFamily="1" charset="-120"/>
              </a:rPr>
              <a:t> </a:t>
            </a:r>
            <a:r>
              <a:rPr lang="en-US" sz="3200" b="1" dirty="0" smtClean="0">
                <a:ea typeface="華康儷中黑" pitchFamily="1" charset="-120"/>
              </a:rPr>
              <a:t>following divorce, and women are more </a:t>
            </a:r>
          </a:p>
          <a:p>
            <a:pPr>
              <a:lnSpc>
                <a:spcPts val="3500"/>
              </a:lnSpc>
            </a:pPr>
            <a:r>
              <a:rPr lang="en-US" sz="3200" b="1" dirty="0">
                <a:ea typeface="華康儷中黑" pitchFamily="1" charset="-120"/>
              </a:rPr>
              <a:t> </a:t>
            </a:r>
            <a:r>
              <a:rPr lang="en-US" sz="3200" b="1" dirty="0" smtClean="0">
                <a:ea typeface="華康儷中黑" pitchFamily="1" charset="-120"/>
              </a:rPr>
              <a:t>   greatly affected.</a:t>
            </a:r>
            <a:endParaRPr lang="en-US" sz="3200" b="1" dirty="0">
              <a:ea typeface="華康儷中黑" pitchFamily="1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274" y="4606205"/>
            <a:ext cx="93726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Pamela J. Smock, “The Economic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Costs of Marital Disruption for Young Women over the Past Two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 Decades.” Demography 30 (1993): 353-371.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Robert Coombs, “Marital Status and Personal Well-Being: A Literature Review, “</a:t>
            </a:r>
            <a:r>
              <a:rPr kumimoji="0" lang="en-US" altLang="zh-TW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Family  Relations</a:t>
            </a:r>
            <a:r>
              <a:rPr kumimoji="0" lang="en-US" altLang="zh-TW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40 (1991)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 : 97-102; I. M. </a:t>
            </a:r>
            <a:r>
              <a:rPr kumimoji="0" lang="en-US" altLang="zh-TW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Joung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 et al., “Difference in Self-Reported Morbidity by Marital Status and by Living Arrange-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 </a:t>
            </a:r>
            <a:r>
              <a:rPr kumimoji="0" lang="en-US" altLang="zh-TW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ment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,” International Journal of Epidemiology 23 (1994): 91-97.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James S. Goodwin, </a:t>
            </a:r>
            <a:r>
              <a:rPr kumimoji="0" lang="en-US" altLang="zh-TW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Willian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C. Hunt, Charles R. Key and Jonathan M. </a:t>
            </a:r>
            <a:r>
              <a:rPr kumimoji="0" lang="en-US" altLang="zh-TW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Sarmet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, “The Effect of Marital Status on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 Stage, Treatment, and Survival of Cancer Patients, “</a:t>
            </a:r>
            <a:r>
              <a:rPr kumimoji="0" lang="en-US" altLang="zh-TW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Journal of the American Medical Association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258 (1987):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 3125-3130.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4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Nadine F. Marks and James D. Lambert, “Marital Status Continuity and Change among Young and Midlife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  Adults: Longitudinal Effects on Psychological Well-being,” </a:t>
            </a:r>
            <a:r>
              <a:rPr kumimoji="0" lang="en-US" altLang="zh-TW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Journal of Family Issues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19 (1998): 652-686.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893" y="4606205"/>
            <a:ext cx="8381048" cy="14037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“About the only people who profit from divorces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attorneys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8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5" y="213360"/>
            <a:ext cx="431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根據數字統計</a:t>
            </a:r>
            <a:endParaRPr lang="en-US" altLang="zh-TW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54" y="798135"/>
            <a:ext cx="89739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美國：</a:t>
            </a:r>
            <a:r>
              <a:rPr lang="en-US" altLang="zh-TW" sz="20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(Forest Institute of Professional Psychology in Springfield, Missouri)</a:t>
            </a:r>
          </a:p>
          <a:p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50%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of all marriages end in divorce</a:t>
            </a:r>
          </a:p>
          <a:p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67%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of second marriage fail in an average of 10 years</a:t>
            </a:r>
          </a:p>
          <a:p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74%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of third marriage fail in even shorter time</a:t>
            </a:r>
          </a:p>
          <a:p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1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62" y="2606042"/>
            <a:ext cx="91333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7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  <a:sym typeface="Wingdings"/>
              </a:rPr>
              <a:t>“One of the most clear-cut finding… is the </a:t>
            </a:r>
            <a:r>
              <a:rPr lang="en-US" altLang="zh-TW" sz="2700" b="1" dirty="0" smtClean="0">
                <a:solidFill>
                  <a:srgbClr val="C00000"/>
                </a:solidFill>
                <a:ea typeface="華康儷中黑" pitchFamily="1" charset="-120"/>
                <a:sym typeface="Wingdings"/>
              </a:rPr>
              <a:t>high likelihood of</a:t>
            </a:r>
            <a:r>
              <a:rPr lang="zh-TW" altLang="en-US" sz="2700" b="1" dirty="0" smtClean="0">
                <a:solidFill>
                  <a:srgbClr val="C00000"/>
                </a:solidFill>
                <a:ea typeface="華康儷中黑" pitchFamily="1" charset="-120"/>
                <a:sym typeface="Wingdings"/>
              </a:rPr>
              <a:t>   </a:t>
            </a:r>
            <a:endParaRPr lang="en-US" altLang="zh-TW" sz="2700" b="1" dirty="0" smtClean="0">
              <a:solidFill>
                <a:srgbClr val="C00000"/>
              </a:solidFill>
              <a:ea typeface="華康儷中黑" pitchFamily="1" charset="-120"/>
              <a:sym typeface="Wingdings"/>
            </a:endParaRPr>
          </a:p>
          <a:p>
            <a:r>
              <a:rPr lang="en-US" altLang="zh-TW" sz="2700" b="1" dirty="0">
                <a:solidFill>
                  <a:srgbClr val="C00000"/>
                </a:solidFill>
                <a:ea typeface="華康儷中黑" pitchFamily="1" charset="-120"/>
                <a:sym typeface="Wingdings"/>
              </a:rPr>
              <a:t> </a:t>
            </a:r>
            <a:r>
              <a:rPr lang="en-US" altLang="zh-TW" sz="2700" b="1" dirty="0" smtClean="0">
                <a:solidFill>
                  <a:srgbClr val="C00000"/>
                </a:solidFill>
                <a:ea typeface="華康儷中黑" pitchFamily="1" charset="-120"/>
                <a:sym typeface="Wingdings"/>
              </a:rPr>
              <a:t> d</a:t>
            </a:r>
            <a:r>
              <a:rPr lang="en-US" sz="2700" b="1" dirty="0" smtClean="0">
                <a:solidFill>
                  <a:srgbClr val="C00000"/>
                </a:solidFill>
                <a:ea typeface="華康儷中黑" pitchFamily="1" charset="-120"/>
                <a:sym typeface="Wingdings"/>
              </a:rPr>
              <a:t>ivorce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a typeface="華康儷中黑" pitchFamily="1" charset="-120"/>
                <a:sym typeface="Wingdings"/>
              </a:rPr>
              <a:t> for persons who have been married more than once”</a:t>
            </a:r>
          </a:p>
          <a:p>
            <a:r>
              <a:rPr lang="en-US" sz="2000" b="1" i="1" dirty="0" smtClean="0">
                <a:solidFill>
                  <a:srgbClr val="7030A0"/>
                </a:solidFill>
                <a:ea typeface="華康儷中黑" pitchFamily="1" charset="-120"/>
                <a:sym typeface="Wingdings"/>
              </a:rPr>
              <a:t>  (U.S. Dept. of Health Education &amp; Welfare)</a:t>
            </a:r>
            <a:endParaRPr lang="en-US" sz="2000" b="1" i="1" dirty="0">
              <a:solidFill>
                <a:srgbClr val="7030A0"/>
              </a:solidFill>
              <a:ea typeface="華康儷中黑" pitchFamily="1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20" y="3890938"/>
            <a:ext cx="8839200" cy="451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更換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環境或身邊的人事物，不一定能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更改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r>
              <a:rPr lang="zh-TW" altLang="en-US" sz="28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裡面的問題</a:t>
            </a:r>
            <a:endParaRPr lang="en-US" altLang="zh-TW" sz="28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9" y="4406535"/>
            <a:ext cx="9125001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of becoming the right person rather than finding the right person!</a:t>
            </a:r>
            <a:endParaRPr lang="en-US" sz="2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912" t="40981" r="25294" b="45293"/>
          <a:stretch/>
        </p:blipFill>
        <p:spPr>
          <a:xfrm>
            <a:off x="18998" y="5029199"/>
            <a:ext cx="9125002" cy="141194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272553" y="5849471"/>
            <a:ext cx="5056094" cy="26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ello, my name is Divorced. - IveMovedOn.com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4" y="5967320"/>
            <a:ext cx="2052562" cy="7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nking face Icon | Noto Emoji Smileys Iconset | Goo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0" y="168135"/>
            <a:ext cx="1918839" cy="19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7879" y="300307"/>
            <a:ext cx="25106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思考問題： 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7879" y="948201"/>
            <a:ext cx="594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基督徒是否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都不能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與任何人打官司？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4" y="2133336"/>
            <a:ext cx="88024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美國一年內超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過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40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萬民事訴訟告到聯邦法院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超過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千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百萬宗告在州法院。全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美超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過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130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名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律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師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。美國經濟問題最頭痛就是健康保險，全被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律師和保險公司壟斷，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medical/malpractice law-</a:t>
            </a:r>
          </a:p>
          <a:p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uits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特別嚴重，加州最厲害！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8" name="Picture 4" descr="So Sue Me License Plate - Alberts Gifts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79" y="3957783"/>
            <a:ext cx="3111999" cy="205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114" y="4892779"/>
            <a:ext cx="4956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哥林多前書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章的背景： 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453" y="5474583"/>
            <a:ext cx="59987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希臘文化追求智慧，喜歡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辯論，常在法庭上辯護對質。 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4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991" y="197224"/>
            <a:ext cx="431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保羅引用耶穌的教訓：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91" y="781999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夫妻不應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該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離婚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85" y="1380221"/>
            <a:ext cx="7883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2.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若離婚，雙方應該守著單身或是尋求復合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203" y="2027750"/>
            <a:ext cx="938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耶穌只提供一個可以離婚的理由：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姦淫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可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10: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1-12)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1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76" y="2572184"/>
            <a:ext cx="8093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最好是悔改、互相饒恕、尋求復合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若不能實現，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無辜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那方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可以再嫁娶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9" y="3616805"/>
            <a:ext cx="888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現代社會複雜，人性罪惡嚴重：家暴、毆妻、虐待、亂倫、賭博、吸毒、離棄家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20" y="4640357"/>
            <a:ext cx="906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神說：休妻的事和以強暴待妻的人都是我所憎   </a:t>
            </a:r>
            <a:endPara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惡的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瑪拉基書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2:16)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“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I hate divorce...”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says the Lord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013" y="6190870"/>
            <a:ext cx="7606570" cy="58477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Sometimes divorce is the lesser of two evils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77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991" y="111160"/>
            <a:ext cx="513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假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方不信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主：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91" y="706693"/>
            <a:ext cx="840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帶領不信的配偶信主絕對是信徒的責任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91" y="1253618"/>
            <a:ext cx="840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倘若雙方在未信主前結合，之後一方信主，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信的人不能以信仰作藉口離婚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(7:12-14)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991" y="2320078"/>
            <a:ext cx="8885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倘若一方已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信主而嫁聚未信主者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，這本身與神   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的教導違背，需要在神面前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認罪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，並為未信者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的救恩切求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參林前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7:39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、林後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475" y="4004725"/>
            <a:ext cx="839204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雖然有信徒嫁娶不信者，後來配偶也蒙恩得救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不能用「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神特殊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恩典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」作為準則或典範！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5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788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守住身份的原則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(7:17-40)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118" y="848957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基本教導：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54" y="1412216"/>
            <a:ext cx="92127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「只要照主所分給各人的，和神所召各人的而行」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(17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“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Each one should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魏碑體 Std W7" panose="03000700000000000000" pitchFamily="66" charset="-120"/>
              </a:rPr>
              <a:t>retain the place in life </a:t>
            </a:r>
          </a:p>
          <a:p>
            <a:r>
              <a:rPr lang="en-US" altLang="zh-TW" sz="3200" dirty="0"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   that the Lord assigned to him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…</a:t>
            </a:r>
            <a:endParaRPr lang="en-US" sz="3200" dirty="0"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883" y="3067772"/>
            <a:ext cx="91162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「各人蒙召的時候是什甚麼身份，仍要守住這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身份」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(20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24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“Each one should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魏碑體 Std W7" panose="03000700000000000000" pitchFamily="66" charset="-120"/>
              </a:rPr>
              <a:t>remain in the </a:t>
            </a:r>
          </a:p>
          <a:p>
            <a:r>
              <a:rPr lang="en-US" altLang="zh-TW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魏碑體 Std W7" panose="03000700000000000000" pitchFamily="66" charset="-120"/>
              </a:rPr>
              <a:t> </a:t>
            </a: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魏碑體 Std W7" panose="03000700000000000000" pitchFamily="66" charset="-120"/>
              </a:rPr>
              <a:t>    situation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 which he was in</a:t>
            </a:r>
            <a:r>
              <a:rPr lang="zh-TW" altLang="en-US" sz="3200" dirty="0" smtClean="0"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when God called him</a:t>
            </a:r>
            <a:r>
              <a:rPr lang="en-US" altLang="zh-TW" sz="3200" dirty="0" smtClean="0">
                <a:ea typeface="華康魏碑體 Std W7" panose="03000700000000000000" pitchFamily="66" charset="-120"/>
              </a:rPr>
              <a:t>”</a:t>
            </a:r>
            <a:endParaRPr lang="en-US" altLang="zh-TW" sz="3200" dirty="0" smtClean="0"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422" y="4731838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救恩不更改我們在地上的身份，就算屬靈地位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更改，屬世地位不會更改！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06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788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守住身份的原則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(7:17-40)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639" y="822063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無論是受割禮、未受割禮、奴僕、自由人、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已婚、未婚、離婚、寡婦、處女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118" y="1960932"/>
            <a:ext cx="8392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保羅引證「割禮」及「奴僕」為例來解釋婚姻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關係的操守。單身的可以保持單身，已婚的不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應離婚，但「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寡婦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」或「鰥夫」是例外。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118" y="3533181"/>
            <a:ext cx="8327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丈夫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活著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的時候，妻子是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被約束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的；丈夫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若死了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，妻子就可以自由，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隨意再嫁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，只是要嫁這在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主裡面的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(39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92" y="5126450"/>
            <a:ext cx="592982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保羅認為最佳的選擇是守獨身！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59" y="5679675"/>
            <a:ext cx="8140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然而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按我的意見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，若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常守節更有福氣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。我也想自己是被神的靈感動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(40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269" y="4573094"/>
            <a:ext cx="4031873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信與不信不能同負一軛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140" y="5099930"/>
            <a:ext cx="164500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林後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6:14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312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788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守住身份的原則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(7:17-40)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736185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原因：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65860"/>
            <a:ext cx="47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現今世代的艱難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(26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316" y="1777256"/>
            <a:ext cx="5543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婚姻中必遇到的痛苦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(28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799" y="2296203"/>
            <a:ext cx="8296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你若娶妻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然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而這等人肉身必受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苦難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，我卻願意你們免這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苦難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16" y="3337274"/>
            <a:ext cx="827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免去掛慮，尊心事主，不用分身乏術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(33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316" y="3875883"/>
            <a:ext cx="8416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娶了妻的，是為世上的事掛慮，想怎樣叫妻子喜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悅 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866" y="4463059"/>
            <a:ext cx="672491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但很多時候，配偶比主耶穌更難取悅！</a:t>
            </a:r>
            <a:endParaRPr lang="en-US" sz="30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23" y="5196843"/>
            <a:ext cx="836227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002060"/>
                </a:solidFill>
                <a:ea typeface="華康儷中黑" pitchFamily="1" charset="-120"/>
              </a:rPr>
              <a:t>“The cheapest thing in a wedding was the marriage   </a:t>
            </a:r>
          </a:p>
          <a:p>
            <a:r>
              <a:rPr lang="en-US" altLang="zh-TW" sz="3000" b="1" dirty="0">
                <a:solidFill>
                  <a:srgbClr val="002060"/>
                </a:solidFill>
                <a:ea typeface="華康儷中黑" pitchFamily="1" charset="-120"/>
              </a:rPr>
              <a:t> </a:t>
            </a:r>
            <a:r>
              <a:rPr lang="en-US" altLang="zh-TW" sz="3000" b="1" dirty="0" smtClean="0">
                <a:solidFill>
                  <a:srgbClr val="002060"/>
                </a:solidFill>
                <a:ea typeface="華康儷中黑" pitchFamily="1" charset="-120"/>
              </a:rPr>
              <a:t>  license </a:t>
            </a:r>
            <a:r>
              <a:rPr lang="en-US" sz="3000" b="1" dirty="0" smtClean="0">
                <a:solidFill>
                  <a:srgbClr val="002060"/>
                </a:solidFill>
                <a:ea typeface="華康儷中黑" pitchFamily="1" charset="-120"/>
              </a:rPr>
              <a:t>from then on, the prices would go up!”</a:t>
            </a:r>
            <a:endParaRPr lang="en-US" sz="3000" b="1" dirty="0">
              <a:solidFill>
                <a:srgbClr val="002060"/>
              </a:solidFill>
              <a:ea typeface="華康儷中黑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7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總結：</a:t>
            </a:r>
            <a:endParaRPr lang="en-US" altLang="zh-TW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54" y="736185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婚姻是一個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永久性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的關係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86" y="1320960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要嫁娶「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在主裡面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」的人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86" y="1877827"/>
            <a:ext cx="504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守獨身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的人是更有福氣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900" y="826436"/>
            <a:ext cx="384111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Till death do us part</a:t>
            </a:r>
          </a:p>
          <a:p>
            <a:pPr lvl="0"/>
            <a:r>
              <a:rPr lang="zh-TW" altLang="en-US" sz="3200" kern="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kern="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200" kern="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盟約</a:t>
            </a:r>
            <a:r>
              <a:rPr lang="zh-TW" altLang="en-US" sz="3200" kern="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參創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2:24)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294" y="2423003"/>
            <a:ext cx="886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若我在神所設立的婚姻關係上已犯錯，該如何？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294" y="2986262"/>
            <a:ext cx="88024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神的恩典能赦免我們，這不是說祂挪走我錯誤所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引起的一切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後遺症及責任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，但祂卻願意救我們從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錯敗中走出來，並要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扭轉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我們生命去創造出美麗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的見證與結果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51849"/>
              </p:ext>
            </p:extLst>
          </p:nvPr>
        </p:nvGraphicFramePr>
        <p:xfrm>
          <a:off x="327177" y="5048365"/>
          <a:ext cx="710363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073">
                  <a:extLst>
                    <a:ext uri="{9D8B030D-6E8A-4147-A177-3AD203B41FA5}">
                      <a16:colId xmlns:a16="http://schemas.microsoft.com/office/drawing/2014/main" val="1628243717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2605586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信徒與信徒的結合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1-11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節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9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信徒與非信徒的結合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12-24</a:t>
                      </a:r>
                      <a:r>
                        <a:rPr lang="zh-TW" altLang="en-US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節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從未嫁聚的信徒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25-40</a:t>
                      </a:r>
                      <a:r>
                        <a:rPr lang="zh-TW" altLang="en-US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節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3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847" y="1217034"/>
            <a:ext cx="5202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在神面前需要思考的問題：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Cartoon Woman Thinking Icons PNG - Free PNG and Icons Downloa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7" y="274059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67" y="2160009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神有賜我守獨身的恩賜嗎？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99" y="2906355"/>
            <a:ext cx="706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為什麼我想要與不信主的人結合呢？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99" y="3652701"/>
            <a:ext cx="8704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我真的準備好要進入這段永久婚姻的關係嗎？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15" y="4399047"/>
            <a:ext cx="7883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我的婚姻生活如何影響了我對主的服事？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2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2325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信徒互相訴訟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(6:1-11)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錯誤：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91712" y="1321717"/>
            <a:ext cx="518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為何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告在不信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的人面前？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0452" y="1848837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失去見證、羞辱主名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0452" y="2378512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不是與外邦人，而是主內肢體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664" y="294326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教會領袖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為何不出面調停呢？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    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420" y="3489416"/>
            <a:ext cx="80637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又因你們在祂裡面凡事富足，口才、知識都全備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以致你們在恩賜上沒有一樣不及人的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(1:5-7)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5502" y="4968735"/>
            <a:ext cx="819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為何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不情願吃虧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呢？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4888" y="5533490"/>
            <a:ext cx="8347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你們彼此告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狀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已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經是你們的大錯了。為甚麼不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情願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受欺呢？為其麼不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情願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喫虧呢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0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8" y="247211"/>
            <a:ext cx="3576917" cy="357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3101" y="209767"/>
            <a:ext cx="568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不要與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惡人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作對，有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人打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右臉，連左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臉也轉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過來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由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他打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5:39-42)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100" y="1936406"/>
            <a:ext cx="5260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倘若人為叫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良心對得住神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忍受冤屈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的苦楚，這是可喜愛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2:19)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77" y="3838844"/>
            <a:ext cx="8913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不要以惡報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惡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要自己伸冤，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寧可讓步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，聽憑主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怒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說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『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伸冤在我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；我必報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應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羅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12:17-19)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77" y="5007454"/>
            <a:ext cx="8913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因為我們眾人必要在基督臺前顯露出來，叫各人按著本身所行的，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或善或惡受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報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林後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5:10)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876" y="247210"/>
            <a:ext cx="3591633" cy="3591633"/>
          </a:xfrm>
          <a:prstGeom prst="rect">
            <a:avLst/>
          </a:prstGeom>
        </p:spPr>
      </p:pic>
      <p:pic>
        <p:nvPicPr>
          <p:cNvPr id="1026" name="Picture 2" descr="Question Mark Sticker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309">
            <a:off x="2829859" y="2297480"/>
            <a:ext cx="931775" cy="147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419" y="6127704"/>
            <a:ext cx="854355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9" panose="020B0900000000000000" pitchFamily="34" charset="-120"/>
              </a:rPr>
              <a:t>Don’t pick the wrong fight!  </a:t>
            </a:r>
            <a:r>
              <a:rPr lang="zh-TW" altLang="en-US" sz="3200" dirty="0" smtClean="0">
                <a:ea typeface="華康黑體 Std W9" panose="020B0900000000000000" pitchFamily="34" charset="-120"/>
              </a:rPr>
              <a:t>不要選擇錯的爭戰！</a:t>
            </a:r>
            <a:endParaRPr lang="en-US" sz="3200" dirty="0"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29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necticut Supreme Court Rules In Frozen Human Embryo Possession Case |  Maine Publ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355598"/>
            <a:ext cx="5562601" cy="370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9" y="4241797"/>
            <a:ext cx="6354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情願失去錢財產物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好過失去見證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4877372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只怕官司或許嬴了，而神的榮耀卻是虧了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" y="5462147"/>
            <a:ext cx="899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1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Sometimes </a:t>
            </a:r>
            <a:r>
              <a:rPr lang="en-US" altLang="zh-TW" sz="31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Nobody </a:t>
            </a:r>
            <a:r>
              <a:rPr lang="en-US" altLang="zh-TW" sz="31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really wins except the Devil!</a:t>
            </a:r>
            <a:endParaRPr lang="en-US" sz="3100" i="1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2325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信徒互相訴訟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(6:1-11)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提醒：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09379" y="1310959"/>
            <a:ext cx="5408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過往的罪行名單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(9-10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313" y="2421254"/>
            <a:ext cx="819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親男色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en-US" altLang="zh-TW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gays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，羅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1:26-27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亦提及</a:t>
            </a:r>
            <a:r>
              <a:rPr lang="en-US" altLang="zh-TW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Lesbians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314" y="3004416"/>
            <a:ext cx="7758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有人認為「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同性戀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」與其他罪被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列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罪單中證明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它並不是特別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evil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邪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惡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010" y="4035055"/>
            <a:ext cx="7121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問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是：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</a:t>
            </a:r>
            <a:r>
              <a:rPr lang="zh-TW" altLang="en-US" sz="3200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天的人反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對將它列在罪單中！</a:t>
            </a:r>
            <a:endParaRPr lang="en-US" sz="3200" dirty="0">
              <a:solidFill>
                <a:srgbClr val="7030A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290" y="4608977"/>
            <a:ext cx="7734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中間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從前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也有人這樣」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(11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指已得救的信徒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8899" y="5667249"/>
            <a:ext cx="7917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這更證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明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同性戀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與其他罪行一樣，是可以</a:t>
            </a:r>
          </a:p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被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得勝釋放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的！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8592" y="1799855"/>
            <a:ext cx="7255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淫亂的、拜偶像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偷竊的、貪婪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0351" y="778648"/>
            <a:ext cx="602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不義的人不能承受神的國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(9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altLang="zh-TW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5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4" y="239095"/>
            <a:ext cx="9025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「若有人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在基督裡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，他就是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新造的人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，舊事已過，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都變成新的了」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林後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5:17)</a:t>
            </a:r>
            <a:endParaRPr lang="en-US" altLang="zh-TW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3074" name="Picture 2" descr="Dr Christopher Yuan – Lakeland Community 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0" y="3580175"/>
            <a:ext cx="4507455" cy="300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787" y="1316313"/>
            <a:ext cx="8735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但需要經過被對付的過程：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但如今你們奉主耶穌基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督的名，並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靠著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靈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已經洗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淨、成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聖稱義了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(11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altLang="zh-TW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852" y="2880204"/>
            <a:ext cx="8680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藉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福音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戒毒、戒賭、戒色、戒煙、戒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酒、戒癮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521" y="3618982"/>
            <a:ext cx="286322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袁幼軒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與父母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altLang="zh-TW" sz="30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Christopher Yuan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521" y="4734858"/>
            <a:ext cx="38779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目標不是從同性戀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回復至異性戀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乃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是持守「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聖潔性向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b="1" i="1" dirty="0" smtClean="0">
                <a:solidFill>
                  <a:schemeClr val="accent5">
                    <a:lumMod val="50000"/>
                  </a:schemeClr>
                </a:solidFill>
                <a:ea typeface="華康黑體 Std W9" panose="020B0900000000000000" pitchFamily="34" charset="-120"/>
              </a:rPr>
              <a:t>holy sexuality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4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788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信徒要遠避淫行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(6:12-20)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548" y="822063"/>
            <a:ext cx="81547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「食物是為肚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腹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當時流行的哲學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  </a:t>
            </a:r>
            <a:r>
              <a:rPr lang="en-US" altLang="zh-TW" sz="3200" i="1" dirty="0">
                <a:ea typeface="華康儷中黑" pitchFamily="1" charset="-120"/>
              </a:rPr>
              <a:t>“</a:t>
            </a:r>
            <a:r>
              <a:rPr lang="en-US" altLang="zh-TW" sz="3200" b="1" i="1" dirty="0">
                <a:ea typeface="華康儷中黑" pitchFamily="1" charset="-120"/>
              </a:rPr>
              <a:t>Sex is for the body, </a:t>
            </a:r>
            <a:r>
              <a:rPr lang="en-US" altLang="zh-TW" sz="3200" b="1" i="1" dirty="0" smtClean="0">
                <a:ea typeface="華康儷中黑" pitchFamily="1" charset="-120"/>
              </a:rPr>
              <a:t>and the </a:t>
            </a:r>
            <a:r>
              <a:rPr lang="en-US" altLang="zh-TW" sz="3200" b="1" i="1" dirty="0">
                <a:ea typeface="華康儷中黑" pitchFamily="1" charset="-120"/>
              </a:rPr>
              <a:t>body is for sex</a:t>
            </a:r>
            <a:r>
              <a:rPr lang="en-US" altLang="zh-TW" sz="3200" i="1" dirty="0">
                <a:ea typeface="華康儷中黑" pitchFamily="1" charset="-120"/>
              </a:rPr>
              <a:t>…”</a:t>
            </a:r>
            <a:r>
              <a:rPr lang="zh-TW" altLang="en-US" sz="3200" i="1" dirty="0">
                <a:ea typeface="華康儷中黑" pitchFamily="1" charset="-120"/>
              </a:rPr>
              <a:t> </a:t>
            </a:r>
            <a:endParaRPr lang="en-US" sz="3200" i="1" dirty="0">
              <a:ea typeface="華康儷中黑" pitchFamily="1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539" y="1801328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本生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活原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則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3543" y="3431047"/>
            <a:ext cx="77831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凡事我都可行，但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不都有益處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。凡事我都可行，但無論哪一件，我總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不受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它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的轄制</a:t>
            </a:r>
            <a:endParaRPr lang="en-US" altLang="zh-TW" sz="32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(12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zh-TW" altLang="en-US" sz="28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3805" y="2353829"/>
            <a:ext cx="7872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基督徒能否喝啤酒？跳交際舞？打牌？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去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Las Vegas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賭場？買彩票？看連續劇？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4563" y="5037550"/>
            <a:ext cx="7107159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對我有益嗎？    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我會受它轄制嗎？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6097" y="575625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不是可不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可以</a:t>
            </a:r>
            <a:r>
              <a:rPr lang="zh-TW" altLang="en-US" sz="3200" u="sng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做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，而是可不可以</a:t>
            </a:r>
            <a:r>
              <a:rPr lang="zh-TW" altLang="en-US" sz="3200" u="sng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不做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   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730827" y="567580"/>
            <a:ext cx="817581" cy="36833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9520" y="67371"/>
            <a:ext cx="2600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縱慾</a:t>
            </a: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享樂主義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2739" y="1833602"/>
            <a:ext cx="3733714" cy="52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找漏洞或行律法主義</a:t>
            </a:r>
            <a:endParaRPr lang="en-US" sz="3000" b="1" dirty="0">
              <a:solidFill>
                <a:srgbClr val="7030A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18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 animBg="1"/>
      <p:bldP spid="13" grpId="0"/>
      <p:bldP spid="7" grpId="0" animBg="1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5788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信徒要遠避淫行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(6:12-20)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539" y="750296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信徒的身子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206" y="1288106"/>
            <a:ext cx="8479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豈不知你們的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身子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基督的肢體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麼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們要逃避淫行。人所犯的，無論是甚麼罪，都在身子以外，惟有行淫的，是得罪自己的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身子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。豈不知你們的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身子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就是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聖靈的殿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麼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因為你們是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重價買來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的。所以，要在你們的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身子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上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榮耀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(15-20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zh-TW" altLang="en-US" sz="28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276" y="4335094"/>
            <a:ext cx="760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今天的人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 </a:t>
            </a:r>
            <a:r>
              <a:rPr lang="en-US" altLang="zh-TW" sz="32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Pre-marital Sex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看法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6712" y="4919869"/>
            <a:ext cx="780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聖經教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導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Sex is </a:t>
            </a:r>
            <a:r>
              <a:rPr lang="en-US" altLang="zh-TW" sz="3200" i="1" u="sng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reserved 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for marriage”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6276" y="5504644"/>
            <a:ext cx="7921143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3200" b="1" i="1" dirty="0" smtClean="0">
                <a:solidFill>
                  <a:srgbClr val="C00000"/>
                </a:solidFill>
              </a:rPr>
              <a:t>Sexual intimacy is not just joining bodies, but </a:t>
            </a:r>
          </a:p>
          <a:p>
            <a:pPr>
              <a:lnSpc>
                <a:spcPts val="3400"/>
              </a:lnSpc>
            </a:pPr>
            <a:r>
              <a:rPr lang="en-US" altLang="zh-TW" sz="3200" b="1" i="1" dirty="0">
                <a:solidFill>
                  <a:srgbClr val="C00000"/>
                </a:solidFill>
              </a:rPr>
              <a:t>s</a:t>
            </a:r>
            <a:r>
              <a:rPr lang="en-US" altLang="zh-TW" sz="3200" b="1" i="1" dirty="0" smtClean="0">
                <a:solidFill>
                  <a:srgbClr val="C00000"/>
                </a:solidFill>
              </a:rPr>
              <a:t>piritual souls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3653</Words>
  <Application>Microsoft Office PowerPoint</Application>
  <PresentationFormat>On-screen Show (4:3)</PresentationFormat>
  <Paragraphs>239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新細明體</vt:lpstr>
      <vt:lpstr>王漢宗空疊圓繁</vt:lpstr>
      <vt:lpstr>王漢宗超明體繁</vt:lpstr>
      <vt:lpstr>華康儷中黑</vt:lpstr>
      <vt:lpstr>華康魏碑體 Std W7</vt:lpstr>
      <vt:lpstr>華康黑體 Std W12</vt:lpstr>
      <vt:lpstr>華康黑體 Std W7</vt:lpstr>
      <vt:lpstr>華康黑體 Std W9</vt:lpstr>
      <vt:lpstr>AR JULIAN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130</cp:revision>
  <dcterms:created xsi:type="dcterms:W3CDTF">2020-10-05T20:46:22Z</dcterms:created>
  <dcterms:modified xsi:type="dcterms:W3CDTF">2021-01-10T18:12:26Z</dcterms:modified>
</cp:coreProperties>
</file>